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9" r:id="rId3"/>
    <p:sldId id="257" r:id="rId4"/>
    <p:sldId id="258" r:id="rId5"/>
    <p:sldId id="260" r:id="rId6"/>
    <p:sldId id="263" r:id="rId7"/>
    <p:sldId id="264" r:id="rId8"/>
    <p:sldId id="265" r:id="rId9"/>
    <p:sldId id="267" r:id="rId10"/>
    <p:sldId id="268" r:id="rId11"/>
    <p:sldId id="266" r:id="rId12"/>
    <p:sldId id="271" r:id="rId13"/>
    <p:sldId id="269" r:id="rId14"/>
    <p:sldId id="261" r:id="rId15"/>
    <p:sldId id="270" r:id="rId16"/>
    <p:sldId id="262" r:id="rId17"/>
    <p:sldId id="274" r:id="rId18"/>
    <p:sldId id="273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575"/>
    <a:srgbClr val="CC3399"/>
    <a:srgbClr val="00FF99"/>
    <a:srgbClr val="71FFC6"/>
    <a:srgbClr val="FFCCCC"/>
    <a:srgbClr val="FF8181"/>
    <a:srgbClr val="FFA7A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191" autoAdjust="0"/>
    <p:restoredTop sz="94709" autoAdjust="0"/>
  </p:normalViewPr>
  <p:slideViewPr>
    <p:cSldViewPr>
      <p:cViewPr varScale="1">
        <p:scale>
          <a:sx n="70" d="100"/>
          <a:sy n="70" d="100"/>
        </p:scale>
        <p:origin x="-468" y="-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0" y="6209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393528-9D14-4BDD-8F66-0FCD1BEE5A4C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55D983C-8B04-4C9F-8DEA-E4847A7FAF30}" type="pres">
      <dgm:prSet presAssocID="{E1393528-9D14-4BDD-8F66-0FCD1BEE5A4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841A5616-CDAF-4FB5-8470-0A7D3972953A}" type="presOf" srcId="{E1393528-9D14-4BDD-8F66-0FCD1BEE5A4C}" destId="{455D983C-8B04-4C9F-8DEA-E4847A7FAF30}" srcOrd="0" destOrd="0" presId="urn:microsoft.com/office/officeart/2005/8/layout/cycle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67E4BA3-E1B2-42D3-974E-890CC85F77DE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75CFF4F8-042B-4650-831F-45A4511914A2}">
      <dgm:prSet phldrT="[Текст]" phldr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algn="ctr"/>
          <a:endParaRPr lang="ru-RU" dirty="0"/>
        </a:p>
      </dgm:t>
    </dgm:pt>
    <dgm:pt modelId="{AEFE2B35-ACE1-41D2-BD23-3CD00E2EAFED}" type="parTrans" cxnId="{75B6A724-7DB5-47B5-80CA-CC08A1AE2EA8}">
      <dgm:prSet/>
      <dgm:spPr/>
      <dgm:t>
        <a:bodyPr/>
        <a:lstStyle/>
        <a:p>
          <a:endParaRPr lang="ru-RU"/>
        </a:p>
      </dgm:t>
    </dgm:pt>
    <dgm:pt modelId="{9D591361-F896-4A91-9E56-9D6E455578C2}" type="sibTrans" cxnId="{75B6A724-7DB5-47B5-80CA-CC08A1AE2EA8}">
      <dgm:prSet/>
      <dgm:spPr/>
      <dgm:t>
        <a:bodyPr/>
        <a:lstStyle/>
        <a:p>
          <a:endParaRPr lang="ru-RU"/>
        </a:p>
      </dgm:t>
    </dgm:pt>
    <dgm:pt modelId="{22DA20A6-F6E6-4B4C-8F83-EEBB9C8BF4CE}">
      <dgm:prSet phldrT="[Текст]" phldr="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pPr algn="r"/>
          <a:endParaRPr lang="ru-RU" dirty="0"/>
        </a:p>
      </dgm:t>
    </dgm:pt>
    <dgm:pt modelId="{356F8BD8-BC56-45E1-BB59-C125BA9FFB30}" type="parTrans" cxnId="{A00DCDCF-C48C-4E85-89C8-97FAF43C3FE2}">
      <dgm:prSet/>
      <dgm:spPr/>
      <dgm:t>
        <a:bodyPr/>
        <a:lstStyle/>
        <a:p>
          <a:endParaRPr lang="ru-RU"/>
        </a:p>
      </dgm:t>
    </dgm:pt>
    <dgm:pt modelId="{EB8A0DA1-B1D3-4786-BDFD-3324DF6AC339}" type="sibTrans" cxnId="{A00DCDCF-C48C-4E85-89C8-97FAF43C3FE2}">
      <dgm:prSet/>
      <dgm:spPr/>
      <dgm:t>
        <a:bodyPr/>
        <a:lstStyle/>
        <a:p>
          <a:endParaRPr lang="ru-RU"/>
        </a:p>
      </dgm:t>
    </dgm:pt>
    <dgm:pt modelId="{D34A410C-E3F3-4867-9223-AE735F7690BF}">
      <dgm:prSet phldrT="[Текст]" phldr="1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pPr algn="ctr"/>
          <a:endParaRPr lang="ru-RU" dirty="0"/>
        </a:p>
      </dgm:t>
    </dgm:pt>
    <dgm:pt modelId="{5B7F1ECB-FC99-4A05-93BB-D0B5B5D6700E}" type="parTrans" cxnId="{DE554F56-179A-4C8E-A5CC-FA1078B9DACC}">
      <dgm:prSet/>
      <dgm:spPr/>
      <dgm:t>
        <a:bodyPr/>
        <a:lstStyle/>
        <a:p>
          <a:endParaRPr lang="ru-RU"/>
        </a:p>
      </dgm:t>
    </dgm:pt>
    <dgm:pt modelId="{94AE9329-82DC-41F1-9218-046017BEB4C9}" type="sibTrans" cxnId="{DE554F56-179A-4C8E-A5CC-FA1078B9DACC}">
      <dgm:prSet/>
      <dgm:spPr/>
      <dgm:t>
        <a:bodyPr/>
        <a:lstStyle/>
        <a:p>
          <a:endParaRPr lang="ru-RU"/>
        </a:p>
      </dgm:t>
    </dgm:pt>
    <dgm:pt modelId="{893F3679-4404-45B2-80A7-565366B93939}" type="pres">
      <dgm:prSet presAssocID="{367E4BA3-E1B2-42D3-974E-890CC85F77DE}" presName="compositeShape" presStyleCnt="0">
        <dgm:presLayoutVars>
          <dgm:chMax val="7"/>
          <dgm:dir/>
          <dgm:resizeHandles val="exact"/>
        </dgm:presLayoutVars>
      </dgm:prSet>
      <dgm:spPr/>
    </dgm:pt>
    <dgm:pt modelId="{8B170756-835B-4581-A2DC-4E701C0E7062}" type="pres">
      <dgm:prSet presAssocID="{75CFF4F8-042B-4650-831F-45A4511914A2}" presName="circ1" presStyleLbl="vennNode1" presStyleIdx="0" presStyleCnt="3" custScaleY="93041" custLinFactNeighborX="2092" custLinFactNeighborY="-3950"/>
      <dgm:spPr/>
      <dgm:t>
        <a:bodyPr/>
        <a:lstStyle/>
        <a:p>
          <a:endParaRPr lang="ru-RU"/>
        </a:p>
      </dgm:t>
    </dgm:pt>
    <dgm:pt modelId="{C44CE017-A833-4315-A7EE-B09DF85258CB}" type="pres">
      <dgm:prSet presAssocID="{75CFF4F8-042B-4650-831F-45A4511914A2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32B15B-83F5-47E0-AF2D-99E47764004F}" type="pres">
      <dgm:prSet presAssocID="{22DA20A6-F6E6-4B4C-8F83-EEBB9C8BF4CE}" presName="circ2" presStyleLbl="vennNode1" presStyleIdx="1" presStyleCnt="3" custScaleX="95159" custScaleY="86082" custLinFactNeighborX="13513" custLinFactNeighborY="7227"/>
      <dgm:spPr/>
      <dgm:t>
        <a:bodyPr/>
        <a:lstStyle/>
        <a:p>
          <a:endParaRPr lang="ru-RU"/>
        </a:p>
      </dgm:t>
    </dgm:pt>
    <dgm:pt modelId="{EC0A46A7-AEEC-405B-94B0-AE706E6A7040}" type="pres">
      <dgm:prSet presAssocID="{22DA20A6-F6E6-4B4C-8F83-EEBB9C8BF4CE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5A25BD-7FA9-48CE-B911-5D1F02E200F1}" type="pres">
      <dgm:prSet presAssocID="{D34A410C-E3F3-4867-9223-AE735F7690BF}" presName="circ3" presStyleLbl="vennNode1" presStyleIdx="2" presStyleCnt="3" custScaleX="91632" custScaleY="86384" custLinFactNeighborX="-2317" custLinFactNeighborY="7378"/>
      <dgm:spPr/>
      <dgm:t>
        <a:bodyPr/>
        <a:lstStyle/>
        <a:p>
          <a:endParaRPr lang="ru-RU"/>
        </a:p>
      </dgm:t>
    </dgm:pt>
    <dgm:pt modelId="{D53C3ED6-4D7E-4F78-8340-8F6B2FC5FD30}" type="pres">
      <dgm:prSet presAssocID="{D34A410C-E3F3-4867-9223-AE735F7690BF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07B5CF8-817E-490D-80E9-93ACEB868635}" type="presOf" srcId="{367E4BA3-E1B2-42D3-974E-890CC85F77DE}" destId="{893F3679-4404-45B2-80A7-565366B93939}" srcOrd="0" destOrd="0" presId="urn:microsoft.com/office/officeart/2005/8/layout/venn1"/>
    <dgm:cxn modelId="{30D9B356-6896-46B8-B61D-B7A25C495EEE}" type="presOf" srcId="{D34A410C-E3F3-4867-9223-AE735F7690BF}" destId="{D53C3ED6-4D7E-4F78-8340-8F6B2FC5FD30}" srcOrd="1" destOrd="0" presId="urn:microsoft.com/office/officeart/2005/8/layout/venn1"/>
    <dgm:cxn modelId="{E1DB1514-1668-4670-B692-7E3CFB0ABE34}" type="presOf" srcId="{22DA20A6-F6E6-4B4C-8F83-EEBB9C8BF4CE}" destId="{EC0A46A7-AEEC-405B-94B0-AE706E6A7040}" srcOrd="1" destOrd="0" presId="urn:microsoft.com/office/officeart/2005/8/layout/venn1"/>
    <dgm:cxn modelId="{5D110573-9CBE-4437-94EC-4A06B3A76908}" type="presOf" srcId="{D34A410C-E3F3-4867-9223-AE735F7690BF}" destId="{745A25BD-7FA9-48CE-B911-5D1F02E200F1}" srcOrd="0" destOrd="0" presId="urn:microsoft.com/office/officeart/2005/8/layout/venn1"/>
    <dgm:cxn modelId="{045BC01C-74C5-406B-B300-AC9229277D32}" type="presOf" srcId="{22DA20A6-F6E6-4B4C-8F83-EEBB9C8BF4CE}" destId="{4032B15B-83F5-47E0-AF2D-99E47764004F}" srcOrd="0" destOrd="0" presId="urn:microsoft.com/office/officeart/2005/8/layout/venn1"/>
    <dgm:cxn modelId="{A00DCDCF-C48C-4E85-89C8-97FAF43C3FE2}" srcId="{367E4BA3-E1B2-42D3-974E-890CC85F77DE}" destId="{22DA20A6-F6E6-4B4C-8F83-EEBB9C8BF4CE}" srcOrd="1" destOrd="0" parTransId="{356F8BD8-BC56-45E1-BB59-C125BA9FFB30}" sibTransId="{EB8A0DA1-B1D3-4786-BDFD-3324DF6AC339}"/>
    <dgm:cxn modelId="{5B8032D8-3D8E-4A45-874D-581A3444020F}" type="presOf" srcId="{75CFF4F8-042B-4650-831F-45A4511914A2}" destId="{C44CE017-A833-4315-A7EE-B09DF85258CB}" srcOrd="1" destOrd="0" presId="urn:microsoft.com/office/officeart/2005/8/layout/venn1"/>
    <dgm:cxn modelId="{B366186C-FF82-4C97-8C37-87030AABFEE0}" type="presOf" srcId="{75CFF4F8-042B-4650-831F-45A4511914A2}" destId="{8B170756-835B-4581-A2DC-4E701C0E7062}" srcOrd="0" destOrd="0" presId="urn:microsoft.com/office/officeart/2005/8/layout/venn1"/>
    <dgm:cxn modelId="{75B6A724-7DB5-47B5-80CA-CC08A1AE2EA8}" srcId="{367E4BA3-E1B2-42D3-974E-890CC85F77DE}" destId="{75CFF4F8-042B-4650-831F-45A4511914A2}" srcOrd="0" destOrd="0" parTransId="{AEFE2B35-ACE1-41D2-BD23-3CD00E2EAFED}" sibTransId="{9D591361-F896-4A91-9E56-9D6E455578C2}"/>
    <dgm:cxn modelId="{DE554F56-179A-4C8E-A5CC-FA1078B9DACC}" srcId="{367E4BA3-E1B2-42D3-974E-890CC85F77DE}" destId="{D34A410C-E3F3-4867-9223-AE735F7690BF}" srcOrd="2" destOrd="0" parTransId="{5B7F1ECB-FC99-4A05-93BB-D0B5B5D6700E}" sibTransId="{94AE9329-82DC-41F1-9218-046017BEB4C9}"/>
    <dgm:cxn modelId="{272904A9-A2E6-4EFF-AADF-386BE80C2DE0}" type="presParOf" srcId="{893F3679-4404-45B2-80A7-565366B93939}" destId="{8B170756-835B-4581-A2DC-4E701C0E7062}" srcOrd="0" destOrd="0" presId="urn:microsoft.com/office/officeart/2005/8/layout/venn1"/>
    <dgm:cxn modelId="{47BDB6B1-8BC5-4861-A0E9-D28469CAA5D2}" type="presParOf" srcId="{893F3679-4404-45B2-80A7-565366B93939}" destId="{C44CE017-A833-4315-A7EE-B09DF85258CB}" srcOrd="1" destOrd="0" presId="urn:microsoft.com/office/officeart/2005/8/layout/venn1"/>
    <dgm:cxn modelId="{F9AE508B-0FB3-42DA-9A1E-A60CAC61D1B1}" type="presParOf" srcId="{893F3679-4404-45B2-80A7-565366B93939}" destId="{4032B15B-83F5-47E0-AF2D-99E47764004F}" srcOrd="2" destOrd="0" presId="urn:microsoft.com/office/officeart/2005/8/layout/venn1"/>
    <dgm:cxn modelId="{5812F7C5-9A88-4757-ABCD-890AB14AD045}" type="presParOf" srcId="{893F3679-4404-45B2-80A7-565366B93939}" destId="{EC0A46A7-AEEC-405B-94B0-AE706E6A7040}" srcOrd="3" destOrd="0" presId="urn:microsoft.com/office/officeart/2005/8/layout/venn1"/>
    <dgm:cxn modelId="{3EF72995-9E42-481B-9B87-C43CE812ECEE}" type="presParOf" srcId="{893F3679-4404-45B2-80A7-565366B93939}" destId="{745A25BD-7FA9-48CE-B911-5D1F02E200F1}" srcOrd="4" destOrd="0" presId="urn:microsoft.com/office/officeart/2005/8/layout/venn1"/>
    <dgm:cxn modelId="{425BB80A-BAA0-409F-8E43-4AEBCBF52F18}" type="presParOf" srcId="{893F3679-4404-45B2-80A7-565366B93939}" destId="{D53C3ED6-4D7E-4F78-8340-8F6B2FC5FD30}" srcOrd="5" destOrd="0" presId="urn:microsoft.com/office/officeart/2005/8/layout/venn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0E2712-B7AF-4FEE-B868-322A2D99A3AB}" type="datetimeFigureOut">
              <a:rPr lang="ru-RU" smtClean="0"/>
              <a:t>18.04.2013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071E89-FD41-4779-AC67-AF3EBD0F299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Тюльпан </a:t>
            </a:r>
            <a:r>
              <a:rPr lang="ru-RU" dirty="0" err="1" smtClean="0"/>
              <a:t>Шренка</a:t>
            </a:r>
            <a:r>
              <a:rPr lang="ru-RU" dirty="0" smtClean="0"/>
              <a:t>, ковыль красивейший, венерин</a:t>
            </a:r>
            <a:r>
              <a:rPr lang="ru-RU" baseline="0" dirty="0" smtClean="0"/>
              <a:t> башмачок настоящий –</a:t>
            </a:r>
            <a:r>
              <a:rPr lang="ru-RU" baseline="0" dirty="0" err="1" smtClean="0"/>
              <a:t>Нефтегорский</a:t>
            </a:r>
            <a:r>
              <a:rPr lang="ru-RU" baseline="0" dirty="0" smtClean="0"/>
              <a:t> район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071E89-FD41-4779-AC67-AF3EBD0F2999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wallpaper_19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 userDrawn="1"/>
        </p:nvSpPr>
        <p:spPr>
          <a:xfrm>
            <a:off x="1214414" y="3929066"/>
            <a:ext cx="4857784" cy="1857388"/>
          </a:xfrm>
          <a:prstGeom prst="wedgeRoundRectCallout">
            <a:avLst>
              <a:gd name="adj1" fmla="val 59428"/>
              <a:gd name="adj2" fmla="val 11902"/>
              <a:gd name="adj3" fmla="val 16667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Выноска-облако 7"/>
          <p:cNvSpPr/>
          <p:nvPr userDrawn="1"/>
        </p:nvSpPr>
        <p:spPr>
          <a:xfrm>
            <a:off x="928662" y="857232"/>
            <a:ext cx="7215238" cy="2357454"/>
          </a:xfrm>
          <a:prstGeom prst="cloudCallout">
            <a:avLst>
              <a:gd name="adj1" fmla="val 28779"/>
              <a:gd name="adj2" fmla="val 67110"/>
            </a:avLst>
          </a:prstGeom>
          <a:solidFill>
            <a:srgbClr val="FFCCCC"/>
          </a:solidFill>
          <a:ln>
            <a:solidFill>
              <a:srgbClr val="FF7575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500174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71438" y="71438"/>
            <a:ext cx="9001156" cy="6715148"/>
          </a:xfrm>
          <a:prstGeom prst="rect">
            <a:avLst/>
          </a:prstGeom>
          <a:noFill/>
          <a:ln w="57150">
            <a:solidFill>
              <a:srgbClr val="00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8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428596" y="357166"/>
            <a:ext cx="8286808" cy="114300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6ED727-27CD-4E07-8BCC-54F7ACA67BF1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214282" y="214290"/>
            <a:ext cx="8715436" cy="6500858"/>
          </a:xfrm>
          <a:prstGeom prst="rect">
            <a:avLst/>
          </a:prstGeom>
          <a:noFill/>
          <a:ln w="76200">
            <a:solidFill>
              <a:srgbClr val="FF8181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lef.ru/data/catalog/products/092775.jpg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podkat.ru/uploads/posts/2011-01/thumbs/1295629610_16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hyperlink" Target="http://www.tverlife.ru/img/news/52506/28622.jpg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diagramLayout" Target="../diagrams/layout1.xml"/><Relationship Id="rId7" Type="http://schemas.openxmlformats.org/officeDocument/2006/relationships/diagramLayout" Target="../diagrams/layout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diagramColors" Target="../diagrams/colors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g-fotki.yandex.ru/get/33/balykvlad.1/0_139c6_a785a0a0_X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hyperlink" Target="http://www.zapoved.net/catalog/img_originals/4423.jpg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hyperlink" Target="http://maps.at.ua/_ph/10/872767697.jpg" TargetMode="External"/><Relationship Id="rId7" Type="http://schemas.openxmlformats.org/officeDocument/2006/relationships/hyperlink" Target="http://bezformata.ru/content/Images/000/013/023/image13023910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hyperlink" Target="http://img-fotki.yandex.ru/get/4414/85257621.76/0_851dc_4f4921f8_XL" TargetMode="Externa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1285860"/>
            <a:ext cx="7272334" cy="1470025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«Сложение и вычитание многозначных чисел»</a:t>
            </a:r>
            <a:r>
              <a:rPr lang="en-US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3357562"/>
            <a:ext cx="5286412" cy="2000264"/>
          </a:xfrm>
        </p:spPr>
        <p:txBody>
          <a:bodyPr>
            <a:normAutofit fontScale="92500" lnSpcReduction="20000"/>
          </a:bodyPr>
          <a:lstStyle/>
          <a:p>
            <a:endParaRPr lang="ru-RU" sz="3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5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Учитель: </a:t>
            </a:r>
          </a:p>
          <a:p>
            <a:r>
              <a:rPr lang="ru-RU" sz="39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Владимирова Л.Б.</a:t>
            </a:r>
          </a:p>
          <a:p>
            <a:endParaRPr lang="ru-RU" sz="35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МУДРОЕ    ВЫСКАЗЫВАНИЕ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1357298"/>
            <a:ext cx="8858280" cy="2214579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1643050"/>
            <a:ext cx="835824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«Математика – это цепь понятий: выпадет одно </a:t>
            </a:r>
            <a:r>
              <a:rPr lang="ru-RU" sz="44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звенышко</a:t>
            </a:r>
            <a:r>
              <a:rPr lang="ru-RU" sz="4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и не понятно будет дальнейшее.» </a:t>
            </a:r>
          </a:p>
          <a:p>
            <a:r>
              <a:rPr lang="ru-RU" sz="4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Н. Крупская</a:t>
            </a:r>
            <a:endParaRPr lang="ru-RU" sz="4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4" descr="3e5a6e730c60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3641850"/>
            <a:ext cx="3903666" cy="3425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4429132"/>
            <a:ext cx="8215370" cy="1928827"/>
          </a:xfrm>
        </p:spPr>
        <p:txBody>
          <a:bodyPr>
            <a:noAutofit/>
          </a:bodyPr>
          <a:lstStyle/>
          <a:p>
            <a:pPr lvl="0"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800" dirty="0" smtClean="0"/>
              <a:t> </a:t>
            </a:r>
            <a:r>
              <a:rPr lang="ru-RU" sz="2800" b="1" dirty="0" smtClean="0">
                <a:solidFill>
                  <a:srgbClr val="C00000"/>
                </a:solidFill>
              </a:rPr>
              <a:t>Поставьте вопрос так , чтобы ответить на него можно было при помощи действия вычитания.</a:t>
            </a:r>
          </a:p>
          <a:p>
            <a:pPr algn="just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57158" y="2143116"/>
            <a:ext cx="850112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Всего в Самарской области 1800 видов растений.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281 занесены в Красную книгу.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</p:spPr>
        <p:txBody>
          <a:bodyPr/>
          <a:lstStyle/>
          <a:p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4429132"/>
            <a:ext cx="8215370" cy="1928827"/>
          </a:xfrm>
        </p:spPr>
        <p:txBody>
          <a:bodyPr>
            <a:noAutofit/>
          </a:bodyPr>
          <a:lstStyle/>
          <a:p>
            <a:pPr lvl="0"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357158" y="2643182"/>
            <a:ext cx="878684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1800, 1801, 1811, 1812, 1822,1823, 1833, …, …, …, …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4000504"/>
            <a:ext cx="82868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Найдите закономерность и продолжите ряд чисел 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5" descr="C:\Users\Елена\AppData\Local\Microsoft\Windows\Temporary Internet Files\Content.IE5\OASCQ3G5\MC900290515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500042"/>
            <a:ext cx="974860" cy="788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 descr="C:\Users\Елена\AppData\Local\Microsoft\Windows\Temporary Internet Files\Content.IE5\OASCQ3G5\MC900290515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571480"/>
            <a:ext cx="974860" cy="788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 descr="C:\Users\Елена\AppData\Local\Microsoft\Windows\Temporary Internet Files\Content.IE5\OASCQ3G5\MC900290515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571480"/>
            <a:ext cx="974860" cy="788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 descr="C:\Users\Елена\AppData\Local\Microsoft\Windows\Temporary Internet Files\Content.IE5\OASCQ3G5\MC900290515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571480"/>
            <a:ext cx="974860" cy="788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 descr="C:\Users\Елена\AppData\Local\Microsoft\Windows\Temporary Internet Files\Content.IE5\OASCQ3G5\MC900290515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500042"/>
            <a:ext cx="974860" cy="788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" descr="C:\Users\Елена\AppData\Local\Microsoft\Windows\Temporary Internet Files\Content.IE5\OASCQ3G5\MC900290515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00958" y="571480"/>
            <a:ext cx="974860" cy="788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5" descr="C:\Users\Елена\AppData\Local\Microsoft\Windows\Temporary Internet Files\Content.IE5\OASCQ3G5\MC900290515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642918"/>
            <a:ext cx="974860" cy="788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5" descr="C:\Users\Елена\AppData\Local\Microsoft\Windows\Temporary Internet Files\Content.IE5\OASCQ3G5\MC900290515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642918"/>
            <a:ext cx="974860" cy="788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ИНТЕРЕСНЫЕ  ФАКТЫ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4429132"/>
            <a:ext cx="8572560" cy="1928827"/>
          </a:xfrm>
        </p:spPr>
        <p:txBody>
          <a:bodyPr>
            <a:noAutofit/>
          </a:bodyPr>
          <a:lstStyle/>
          <a:p>
            <a:pPr lvl="0"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</a:t>
            </a:r>
            <a:endParaRPr lang="ru-RU" sz="2800" b="1" dirty="0" smtClean="0">
              <a:solidFill>
                <a:srgbClr val="C00000"/>
              </a:solidFill>
            </a:endParaRPr>
          </a:p>
          <a:p>
            <a:pPr algn="just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57158" y="2143116"/>
            <a:ext cx="850112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ердце 11"/>
          <p:cNvSpPr/>
          <p:nvPr/>
        </p:nvSpPr>
        <p:spPr>
          <a:xfrm>
            <a:off x="428596" y="2000240"/>
            <a:ext cx="1571636" cy="1428760"/>
          </a:xfrm>
          <a:prstGeom prst="hear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750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1" name="Rectangle 31"/>
          <p:cNvSpPr>
            <a:spLocks noChangeArrowheads="1"/>
          </p:cNvSpPr>
          <p:nvPr/>
        </p:nvSpPr>
        <p:spPr bwMode="auto">
          <a:xfrm>
            <a:off x="2000200" y="2285992"/>
            <a:ext cx="7143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87438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столько жуков-короедов съедает за 1 день дятел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  <p:sp>
        <p:nvSpPr>
          <p:cNvPr id="31" name="Сердце 30"/>
          <p:cNvSpPr/>
          <p:nvPr/>
        </p:nvSpPr>
        <p:spPr>
          <a:xfrm>
            <a:off x="428596" y="3500438"/>
            <a:ext cx="1571636" cy="1428760"/>
          </a:xfrm>
          <a:prstGeom prst="hear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350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Сердце 31"/>
          <p:cNvSpPr/>
          <p:nvPr/>
        </p:nvSpPr>
        <p:spPr>
          <a:xfrm>
            <a:off x="357158" y="5072074"/>
            <a:ext cx="1571636" cy="1428760"/>
          </a:xfrm>
          <a:prstGeom prst="hear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1000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2" name="Rectangle 32"/>
          <p:cNvSpPr>
            <a:spLocks noChangeArrowheads="1"/>
          </p:cNvSpPr>
          <p:nvPr/>
        </p:nvSpPr>
        <p:spPr bwMode="auto">
          <a:xfrm>
            <a:off x="2000232" y="3857628"/>
            <a:ext cx="621510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87438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столько лет живет сосна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  <p:sp>
        <p:nvSpPr>
          <p:cNvPr id="30753" name="Rectangle 33"/>
          <p:cNvSpPr>
            <a:spLocks noChangeArrowheads="1"/>
          </p:cNvSpPr>
          <p:nvPr/>
        </p:nvSpPr>
        <p:spPr bwMode="auto">
          <a:xfrm>
            <a:off x="1785918" y="5500702"/>
            <a:ext cx="72152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87438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столько полевых мышей уничтожает сова за 1 год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1571612"/>
            <a:ext cx="7072362" cy="1470025"/>
          </a:xfrm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ru-RU" sz="4000" b="1" dirty="0" smtClean="0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Всего в Самарской области 1800 видов растений.</a:t>
            </a:r>
            <a:br>
              <a:rPr lang="ru-RU" sz="4000" b="1" dirty="0" smtClean="0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281 занесены </a:t>
            </a:r>
            <a:r>
              <a:rPr lang="ru-RU" sz="4000" b="1" dirty="0" smtClean="0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</a:t>
            </a:r>
            <a:br>
              <a:rPr lang="ru-RU" sz="4000" b="1" dirty="0" smtClean="0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Красную </a:t>
            </a:r>
            <a:r>
              <a:rPr lang="ru-RU" sz="4000" b="1" dirty="0" smtClean="0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книгу. </a:t>
            </a:r>
            <a:r>
              <a:rPr lang="ru-RU" sz="4800" b="1" dirty="0" smtClean="0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sz="4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3857628"/>
            <a:ext cx="5072098" cy="1928826"/>
          </a:xfrm>
        </p:spPr>
        <p:txBody>
          <a:bodyPr>
            <a:normAutofit/>
          </a:bodyPr>
          <a:lstStyle/>
          <a:p>
            <a:endParaRPr lang="ru-RU" b="1" dirty="0">
              <a:solidFill>
                <a:srgbClr val="CC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5" descr="fv"/>
          <p:cNvPicPr>
            <a:picLocks noChangeAspect="1" noChangeArrowheads="1"/>
          </p:cNvPicPr>
          <p:nvPr/>
        </p:nvPicPr>
        <p:blipFill>
          <a:blip r:embed="rId2"/>
          <a:srcRect b="486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22553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Запиши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решение и ответ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4429132"/>
            <a:ext cx="8215370" cy="1928827"/>
          </a:xfrm>
        </p:spPr>
        <p:txBody>
          <a:bodyPr>
            <a:noAutofit/>
          </a:bodyPr>
          <a:lstStyle/>
          <a:p>
            <a:pPr lvl="0"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428596" y="1500174"/>
            <a:ext cx="850112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 Лес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– это источник древесины, из которой делают много полезных предметов. 200 лет назад из древесины изготавливалось только 5 000 наименований предметов, сейчас их выпускается 20 000.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сколько раз увеличилось количество изделий из древесины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4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285688" y="4000504"/>
            <a:ext cx="864403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263" algn="l"/>
                <a:tab pos="898525" algn="l"/>
                <a:tab pos="1349375" algn="l"/>
                <a:tab pos="2406650" algn="l"/>
                <a:tab pos="2697163" algn="l"/>
                <a:tab pos="2970213" algn="ctr"/>
                <a:tab pos="371792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В секунду в России вырубается 3 дерева. Сколько деревьев будет вырублено за 1 минуту?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263" algn="l"/>
                <a:tab pos="898525" algn="l"/>
                <a:tab pos="1349375" algn="l"/>
                <a:tab pos="2406650" algn="l"/>
                <a:tab pos="2697163" algn="l"/>
                <a:tab pos="2970213" algn="ctr"/>
                <a:tab pos="371792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263" algn="l"/>
                <a:tab pos="898525" algn="l"/>
                <a:tab pos="1349375" algn="l"/>
                <a:tab pos="2406650" algn="l"/>
                <a:tab pos="2697163" algn="l"/>
                <a:tab pos="2970213" algn="ctr"/>
                <a:tab pos="371792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Сколько деревьев вырубается за перемену -20 минут?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263" algn="l"/>
                <a:tab pos="898525" algn="l"/>
                <a:tab pos="1349375" algn="l"/>
                <a:tab pos="2406650" algn="l"/>
                <a:tab pos="2697163" algn="l"/>
                <a:tab pos="2970213" algn="ctr"/>
                <a:tab pos="3717925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вариант)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263" algn="l"/>
                <a:tab pos="898525" algn="l"/>
                <a:tab pos="1349375" algn="l"/>
                <a:tab pos="2406650" algn="l"/>
                <a:tab pos="2697163" algn="l"/>
                <a:tab pos="2970213" algn="ctr"/>
                <a:tab pos="371792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Сколько деревьев вырубается за время нашего урока - 40 минут?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II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вариант)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35729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rgbClr val="00B050"/>
                </a:solidFill>
              </a:rPr>
              <a:t>Посади дерево – </a:t>
            </a:r>
            <a:r>
              <a:rPr lang="ru-RU" sz="4800" b="1" dirty="0" smtClean="0">
                <a:solidFill>
                  <a:srgbClr val="00B050"/>
                </a:solidFill>
              </a:rPr>
              <a:t/>
            </a:r>
            <a:br>
              <a:rPr lang="ru-RU" sz="4800" b="1" dirty="0" smtClean="0">
                <a:solidFill>
                  <a:srgbClr val="00B050"/>
                </a:solidFill>
              </a:rPr>
            </a:br>
            <a:r>
              <a:rPr lang="ru-RU" sz="4800" b="1" dirty="0" smtClean="0">
                <a:solidFill>
                  <a:srgbClr val="00B050"/>
                </a:solidFill>
              </a:rPr>
              <a:t>обеспечь </a:t>
            </a:r>
            <a:r>
              <a:rPr lang="ru-RU" sz="4800" b="1" dirty="0" smtClean="0">
                <a:solidFill>
                  <a:srgbClr val="00B050"/>
                </a:solidFill>
              </a:rPr>
              <a:t>себя кислородом!</a:t>
            </a:r>
            <a:br>
              <a:rPr lang="ru-RU" sz="4800" b="1" dirty="0" smtClean="0">
                <a:solidFill>
                  <a:srgbClr val="00B050"/>
                </a:solidFill>
              </a:rPr>
            </a:br>
            <a:endParaRPr lang="ru-RU" sz="4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3929066"/>
            <a:ext cx="4929222" cy="1928826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Одно большое дерево в сутки выделяет столько кислорода, сколько его необходимо для одного человека. </a:t>
            </a:r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22553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Поставь вопрос и реши задачу. </a:t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4429132"/>
            <a:ext cx="8215370" cy="1928827"/>
          </a:xfrm>
        </p:spPr>
        <p:txBody>
          <a:bodyPr>
            <a:noAutofit/>
          </a:bodyPr>
          <a:lstStyle/>
          <a:p>
            <a:pPr lvl="0"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1857364"/>
            <a:ext cx="80010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январе фабрика выпустила бумаги 5673т, </a:t>
            </a:r>
            <a:endParaRPr lang="ru-RU" sz="28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феврале – на 340т меньше. </a:t>
            </a:r>
            <a:endParaRPr lang="ru-RU" sz="28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7842т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ушло на изготовление общих тетрадей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http://im6-tub-ru.yandex.net/i?id=663448251-60-72&amp;n=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196826"/>
            <a:ext cx="8429684" cy="3446884"/>
          </a:xfrm>
          <a:prstGeom prst="rect">
            <a:avLst/>
          </a:prstGeom>
          <a:noFill/>
        </p:spPr>
      </p:pic>
      <p:pic>
        <p:nvPicPr>
          <p:cNvPr id="31748" name="Picture 4" descr="http://www.relef.ru/data/catalog/products/092775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74" y="3286124"/>
            <a:ext cx="2600321" cy="31235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42910" y="928670"/>
            <a:ext cx="8229600" cy="122553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Самостоятельное решение примеров с последующей самопроверкой.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4429132"/>
            <a:ext cx="8215370" cy="1928827"/>
          </a:xfrm>
        </p:spPr>
        <p:txBody>
          <a:bodyPr>
            <a:noAutofit/>
          </a:bodyPr>
          <a:lstStyle/>
          <a:p>
            <a:pPr lvl="0"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1643050"/>
            <a:ext cx="88582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а) 7791:(10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000–9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997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)+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285             б)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(13 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968–9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756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):6+5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082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242886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а)-ответ на карточке с изображением животного, которое обитает в лесу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14810" y="507207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б)-ответ на карточке с изображением животного, которое обитает в водоеме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http://www.podkat.ru/uploads/posts/2011-01/thumbs/1295629610_16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4178898"/>
            <a:ext cx="3357586" cy="2513466"/>
          </a:xfrm>
          <a:prstGeom prst="rect">
            <a:avLst/>
          </a:prstGeom>
          <a:noFill/>
        </p:spPr>
      </p:pic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2143108" y="4143380"/>
            <a:ext cx="192882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3 882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</a:endParaRPr>
          </a:p>
        </p:txBody>
      </p:sp>
      <p:pic>
        <p:nvPicPr>
          <p:cNvPr id="32775" name="Picture 7" descr="http://www.tverlife.ru/img/news/52506/28622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28" y="2285992"/>
            <a:ext cx="3424029" cy="2500307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5072066" y="2285992"/>
            <a:ext cx="133882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5 784</a:t>
            </a:r>
            <a:endParaRPr lang="ru-RU" sz="4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22553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РЕФЛЕКСИЯ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4429132"/>
            <a:ext cx="8215370" cy="1928827"/>
          </a:xfrm>
        </p:spPr>
        <p:txBody>
          <a:bodyPr>
            <a:noAutofit/>
          </a:bodyPr>
          <a:lstStyle/>
          <a:p>
            <a:pPr lvl="0"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428596" y="1785926"/>
            <a:ext cx="5283882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7850" algn="l"/>
              </a:tabLst>
            </a:pPr>
            <a:r>
              <a:rPr kumimoji="0" lang="ru-RU" sz="2800" b="1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уроке:</a:t>
            </a:r>
            <a:endParaRPr kumimoji="0" lang="ru-RU" sz="2800" b="1" i="0" u="sng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7850" algn="l"/>
              </a:tabLs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Я повторил…              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7850" algn="l"/>
              </a:tabLs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-Я учился… 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                           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7850" algn="l"/>
              </a:tabLs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-Мне было…                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7850" algn="l"/>
              </a:tabLs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-Я понял, что…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                     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7850" algn="l"/>
              </a:tabLs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-Я радовался…                           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7850" algn="l"/>
              </a:tabLs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-Я всегда буду…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785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поделюсь</a:t>
            </a: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…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143372" y="1785926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Д.З.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Составьте 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задачу на экологическую тематику для соседа по парте, используя тему «Сложение и вычитание многозначных чисел»</a:t>
            </a:r>
            <a:endParaRPr lang="ru-RU" sz="2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5" descr="7bdd6a2847df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4429132"/>
            <a:ext cx="4506908" cy="259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4" descr="3e5a6e730c60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4143380"/>
            <a:ext cx="3332162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285860"/>
            <a:ext cx="7772400" cy="1470025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ЭКОЛОГИЯ</a:t>
            </a:r>
            <a:endParaRPr lang="ru-RU" sz="4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3857628"/>
            <a:ext cx="5072098" cy="1928826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CC3399"/>
                </a:solidFill>
                <a:latin typeface="Times New Roman" pitchFamily="18" charset="0"/>
                <a:cs typeface="Times New Roman" pitchFamily="18" charset="0"/>
              </a:rPr>
              <a:t>– это наука о связях между живыми существами и окружающей их средой, между человеком и природой. </a:t>
            </a:r>
            <a:endParaRPr lang="ru-RU" b="1" dirty="0">
              <a:solidFill>
                <a:srgbClr val="CC33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ЭКОЛОГИЯ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Схема 6"/>
          <p:cNvGraphicFramePr/>
          <p:nvPr/>
        </p:nvGraphicFramePr>
        <p:xfrm>
          <a:off x="214282" y="1397000"/>
          <a:ext cx="8643998" cy="5246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1357298"/>
            <a:ext cx="8858280" cy="2214579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Одно крупное предприятие выбрасывает в атмосферу 200 т сажи в год. После установки очистительных сооружений на этом предприятии количество выбросов сажи уменьшилось в 20 раз. Сколько тонн сажи выбрасывается в атмосферу после установки очистительных сооружений?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Admin\Рабочий стол\экология\o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3929067"/>
            <a:ext cx="6000792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1785926"/>
            <a:ext cx="6858048" cy="107157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Очистительные сооружения помогают сохранять </a:t>
            </a:r>
            <a:b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воздух чистым.</a:t>
            </a: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4357694"/>
            <a:ext cx="5072098" cy="2000264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ВЫВОД </a:t>
            </a:r>
          </a:p>
          <a:p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1357298"/>
            <a:ext cx="8858280" cy="2214579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 В нашей стране 101 заповедник. На территории Самарской  области лучшими и самыми ценными считаются Самарская Лука,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Бузулукский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Бор, Жигулевский государственный заповедник. Сколько заповедников приходится на долю других регионов России?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http://img-fotki.yandex.ru/get/33/balykvlad.1/0_139c6_a785a0a0_XL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000504"/>
            <a:ext cx="4071965" cy="2640044"/>
          </a:xfrm>
          <a:prstGeom prst="rect">
            <a:avLst/>
          </a:prstGeom>
          <a:noFill/>
        </p:spPr>
      </p:pic>
      <p:pic>
        <p:nvPicPr>
          <p:cNvPr id="2054" name="Picture 6" descr="http://www.zapoved.net/catalog/img_originals/4423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2" y="4000504"/>
            <a:ext cx="4357717" cy="25955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1500174"/>
            <a:ext cx="6858048" cy="10715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Правила поведения в заповеднике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71670" y="3929066"/>
            <a:ext cx="5072098" cy="1857388"/>
          </a:xfrm>
        </p:spPr>
        <p:txBody>
          <a:bodyPr>
            <a:normAutofit fontScale="85000" lnSpcReduction="20000"/>
          </a:bodyPr>
          <a:lstStyle/>
          <a:p>
            <a:pPr marL="514350" indent="-514350" algn="just">
              <a:buAutoNum type="arabicPeriod"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рви цветы!</a:t>
            </a:r>
          </a:p>
          <a:p>
            <a:pPr marL="514350" indent="-514350" algn="just">
              <a:buAutoNum type="arabicPeriod"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ломай ветки!</a:t>
            </a:r>
          </a:p>
          <a:p>
            <a:pPr marL="514350" indent="-514350" algn="just">
              <a:buAutoNum type="arabicPeriod"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шуми!</a:t>
            </a:r>
          </a:p>
          <a:p>
            <a:pPr marL="514350" indent="-514350" algn="just">
              <a:buAutoNum type="arabicPeriod"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сори!</a:t>
            </a:r>
          </a:p>
          <a:p>
            <a:pPr marL="514350" indent="-514350" algn="just">
              <a:buAutoNum type="arabicPeriod"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разжигай костры!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1428737"/>
            <a:ext cx="8858280" cy="1571636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800" dirty="0" smtClean="0"/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 250 000 видов растений Земли 1/10 часть находится на грани исчезновения. Сколько видов растений находится на грани исчезновения?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://maps.at.ua/_ph/10/872767697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26" y="2714620"/>
            <a:ext cx="4214874" cy="3384671"/>
          </a:xfrm>
          <a:prstGeom prst="rect">
            <a:avLst/>
          </a:prstGeom>
          <a:noFill/>
        </p:spPr>
      </p:pic>
      <p:pic>
        <p:nvPicPr>
          <p:cNvPr id="1032" name="Picture 8" descr="http://img-fotki.yandex.ru/get/4414/85257621.76/0_851dc_4f4921f8_XL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71670" y="3071810"/>
            <a:ext cx="4453685" cy="3333998"/>
          </a:xfrm>
          <a:prstGeom prst="rect">
            <a:avLst/>
          </a:prstGeom>
          <a:noFill/>
        </p:spPr>
      </p:pic>
      <p:pic>
        <p:nvPicPr>
          <p:cNvPr id="1036" name="Picture 12" descr="http://bezformata.ru/content/Images/000/013/023/image13023910.jpg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14282" y="4071942"/>
            <a:ext cx="3899975" cy="25860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МУДРОЕ    ВЫСКАЗЫВАНИЕ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1357298"/>
            <a:ext cx="8858280" cy="2214579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1643050"/>
            <a:ext cx="835824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Математикаэтоцепьпонятий:выпадетоднозвенышкоинепонятнобудетдальнейшее.</a:t>
            </a:r>
            <a:endParaRPr lang="ru-RU" sz="4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Рисунок 5" descr="7bdd6a2847df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3" y="3571877"/>
            <a:ext cx="5700281" cy="328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360</Words>
  <Application>Microsoft Office PowerPoint</Application>
  <PresentationFormat>Экран (4:3)</PresentationFormat>
  <Paragraphs>83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«Сложение и вычитание многозначных чисел» </vt:lpstr>
      <vt:lpstr>ЭКОЛОГИЯ</vt:lpstr>
      <vt:lpstr>ЭКОЛОГИЯ</vt:lpstr>
      <vt:lpstr>ЗАДАЧА</vt:lpstr>
      <vt:lpstr>Очистительные сооружения помогают сохранять  воздух чистым. </vt:lpstr>
      <vt:lpstr>ЗАДАЧА</vt:lpstr>
      <vt:lpstr>Правила поведения в заповеднике</vt:lpstr>
      <vt:lpstr>ЗАДАЧА</vt:lpstr>
      <vt:lpstr>МУДРОЕ    ВЫСКАЗЫВАНИЕ</vt:lpstr>
      <vt:lpstr>МУДРОЕ    ВЫСКАЗЫВАНИЕ</vt:lpstr>
      <vt:lpstr>ЗАДАЧА</vt:lpstr>
      <vt:lpstr>Слайд 12</vt:lpstr>
      <vt:lpstr>ИНТЕРЕСНЫЕ  ФАКТЫ</vt:lpstr>
      <vt:lpstr>Всего в Самарской области 1800 видов растений. 281 занесены в Красную книгу.  </vt:lpstr>
      <vt:lpstr>Запиши решение и ответ. </vt:lpstr>
      <vt:lpstr>Посади дерево –  обеспечь себя кислородом! </vt:lpstr>
      <vt:lpstr>Поставь вопрос и реши задачу.  </vt:lpstr>
      <vt:lpstr>Самостоятельное решение примеров с последующей самопроверкой.   </vt:lpstr>
      <vt:lpstr>РЕФЛЕКСИЯ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Corowina</dc:creator>
  <cp:lastModifiedBy>Admin</cp:lastModifiedBy>
  <cp:revision>59</cp:revision>
  <dcterms:created xsi:type="dcterms:W3CDTF">2013-02-09T17:45:17Z</dcterms:created>
  <dcterms:modified xsi:type="dcterms:W3CDTF">2013-04-18T15:44:59Z</dcterms:modified>
</cp:coreProperties>
</file>