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24" r:id="rId2"/>
    <p:sldId id="310" r:id="rId3"/>
    <p:sldId id="313" r:id="rId4"/>
    <p:sldId id="314" r:id="rId5"/>
    <p:sldId id="315" r:id="rId6"/>
    <p:sldId id="316" r:id="rId7"/>
    <p:sldId id="312" r:id="rId8"/>
    <p:sldId id="326" r:id="rId9"/>
    <p:sldId id="317" r:id="rId10"/>
    <p:sldId id="275" r:id="rId11"/>
    <p:sldId id="277" r:id="rId12"/>
    <p:sldId id="325" r:id="rId13"/>
    <p:sldId id="318" r:id="rId14"/>
    <p:sldId id="282" r:id="rId15"/>
    <p:sldId id="280" r:id="rId16"/>
    <p:sldId id="319" r:id="rId17"/>
    <p:sldId id="339" r:id="rId18"/>
    <p:sldId id="340" r:id="rId19"/>
    <p:sldId id="341" r:id="rId20"/>
    <p:sldId id="290" r:id="rId21"/>
    <p:sldId id="299" r:id="rId22"/>
    <p:sldId id="300" r:id="rId23"/>
    <p:sldId id="301" r:id="rId24"/>
    <p:sldId id="328" r:id="rId25"/>
    <p:sldId id="294" r:id="rId26"/>
    <p:sldId id="320" r:id="rId27"/>
    <p:sldId id="321" r:id="rId28"/>
    <p:sldId id="333" r:id="rId29"/>
    <p:sldId id="345" r:id="rId30"/>
    <p:sldId id="293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9966"/>
    <a:srgbClr val="FF9999"/>
    <a:srgbClr val="ED8749"/>
    <a:srgbClr val="FFCC00"/>
    <a:srgbClr val="FFFF00"/>
    <a:srgbClr val="FF0000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/>
            </a:lvl1pPr>
          </a:lstStyle>
          <a:p>
            <a:pPr>
              <a:defRPr/>
            </a:pPr>
            <a:fld id="{16FBF33E-7CD8-4B76-B811-FCA9B93FB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220768-2DC3-4F59-B2B9-2460A65094FE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4710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AA2E3A9-443C-4FA4-934B-09F807AA50B6}" type="slidenum">
              <a:rPr lang="ru-RU" sz="1200" b="0" i="0">
                <a:latin typeface="Calibri" charset="-52"/>
              </a:rPr>
              <a:pPr algn="r"/>
              <a:t>30</a:t>
            </a:fld>
            <a:endParaRPr lang="ru-RU" sz="1200" b="0" i="0">
              <a:latin typeface="Calibri" charset="-5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75A88-96C9-498E-ACE4-753A68803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FED96-BBFC-4D74-9767-4ABCAB33B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E4B4C-B5C5-4F49-9F55-B25746F5F3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43370-FCAC-46FF-89F4-91AADA43D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80D16-EE90-4066-918B-D0DD6E37B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3E241-036B-4E56-BEDF-F76B551C7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56752-6A3E-47D2-924F-670F32C12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767FC-04B0-4AD3-9818-6EA1A980A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899EF-99CB-4EAF-B2E0-C56448EBF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B454C-148E-4FB7-8AEC-D9E04387FB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054C4-81E0-4FB8-BBE8-EEFE1EA7F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EE7F2"/>
            </a:gs>
            <a:gs pos="17999">
              <a:srgbClr val="FBD49C"/>
            </a:gs>
            <a:gs pos="39000">
              <a:srgbClr val="FBA97D"/>
            </a:gs>
            <a:gs pos="64000">
              <a:srgbClr val="FAC77D"/>
            </a:gs>
            <a:gs pos="82001">
              <a:srgbClr val="FEE7F2"/>
            </a:gs>
            <a:gs pos="100000">
              <a:srgbClr val="FBEAC7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/>
            </a:lvl1pPr>
          </a:lstStyle>
          <a:p>
            <a:pPr>
              <a:defRPr/>
            </a:pPr>
            <a:fld id="{EBE51924-87B1-4580-9089-DB1BC5F69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2.jpeg"/><Relationship Id="rId7" Type="http://schemas.openxmlformats.org/officeDocument/2006/relationships/image" Target="../media/image26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gif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SC051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487988" y="6183313"/>
            <a:ext cx="2738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0">
                <a:solidFill>
                  <a:srgbClr val="FF0000"/>
                </a:solidFill>
              </a:rPr>
              <a:t>Сухона в Опоках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геолог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3868737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DSC051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1916113"/>
            <a:ext cx="3836987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DSC051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4149725"/>
            <a:ext cx="3357562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4427538" y="404813"/>
            <a:ext cx="4572000" cy="1006475"/>
          </a:xfrm>
          <a:prstGeom prst="rect">
            <a:avLst/>
          </a:prstGeom>
          <a:gradFill rotWithShape="1">
            <a:gsLst>
              <a:gs pos="0">
                <a:srgbClr val="F1E7AD"/>
              </a:gs>
              <a:gs pos="50000">
                <a:srgbClr val="FF0000"/>
              </a:gs>
              <a:gs pos="100000">
                <a:srgbClr val="F1E7AD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i="0">
                <a:solidFill>
                  <a:schemeClr val="bg1"/>
                </a:solidFill>
              </a:rPr>
              <a:t>«Гигантский слоеный пирог с буровато-коричневыми, темно-серыми и белыми полосами».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1547813" y="5949950"/>
            <a:ext cx="3887787" cy="701675"/>
          </a:xfrm>
          <a:prstGeom prst="rect">
            <a:avLst/>
          </a:prstGeom>
          <a:gradFill rotWithShape="1">
            <a:gsLst>
              <a:gs pos="0">
                <a:srgbClr val="F1E7AD"/>
              </a:gs>
              <a:gs pos="50000">
                <a:srgbClr val="FF0000"/>
              </a:gs>
              <a:gs pos="100000">
                <a:srgbClr val="F1E7AD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i="0">
                <a:solidFill>
                  <a:schemeClr val="bg1"/>
                </a:solidFill>
              </a:rPr>
              <a:t>Обдуваемые ветерком, мчимся к Святому ручью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611188" y="3141663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Геологическое</a:t>
            </a:r>
          </a:p>
          <a:p>
            <a:pPr algn="ctr"/>
            <a:r>
              <a:rPr lang="ru-RU"/>
              <a:t> обнажение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animBg="1"/>
      <p:bldP spid="27656" grpId="0" animBg="1"/>
      <p:bldP spid="276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DSC051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-315913"/>
            <a:ext cx="9109075" cy="683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5580063" y="5876925"/>
            <a:ext cx="2955925" cy="5794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i="0">
                <a:solidFill>
                  <a:srgbClr val="0000FF"/>
                </a:solidFill>
              </a:rPr>
              <a:t>Святой ручей</a:t>
            </a:r>
          </a:p>
        </p:txBody>
      </p:sp>
      <p:pic>
        <p:nvPicPr>
          <p:cNvPr id="29703" name="Picture 7" descr="14A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088" y="4797425"/>
            <a:ext cx="8382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DSC095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88913"/>
            <a:ext cx="3829050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DSC095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88913"/>
            <a:ext cx="3829050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DSC095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429000"/>
            <a:ext cx="2241550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DSC0959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125" y="3573463"/>
            <a:ext cx="22415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DSC0957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875" y="2636838"/>
            <a:ext cx="3829050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627313" y="5876925"/>
            <a:ext cx="3235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i="0">
                <a:solidFill>
                  <a:srgbClr val="FF0000"/>
                </a:solidFill>
              </a:rPr>
              <a:t>Вид с Красной горы</a:t>
            </a:r>
          </a:p>
        </p:txBody>
      </p:sp>
      <p:pic>
        <p:nvPicPr>
          <p:cNvPr id="17416" name="Picture 7" descr="11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1425" y="3357563"/>
            <a:ext cx="15525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1" descr="MMAG00180_0000[1]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2988" y="2133600"/>
            <a:ext cx="11191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1" descr="MMAG00180_0000[1]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5825" y="2133600"/>
            <a:ext cx="111918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000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357563"/>
            <a:ext cx="42513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E:\1s2(7).jpg"/>
          <p:cNvPicPr>
            <a:picLocks noChangeAspect="1" noChangeArrowheads="1"/>
          </p:cNvPicPr>
          <p:nvPr/>
        </p:nvPicPr>
        <p:blipFill>
          <a:blip r:embed="rId3" cstate="print"/>
          <a:srcRect l="10016" r="11510" b="4256"/>
          <a:stretch>
            <a:fillRect/>
          </a:stretch>
        </p:blipFill>
        <p:spPr bwMode="auto">
          <a:xfrm>
            <a:off x="900113" y="549275"/>
            <a:ext cx="2720975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3779838" y="692150"/>
            <a:ext cx="6048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      «В Опоках Амалицкие обнаружили много </a:t>
            </a:r>
          </a:p>
          <a:p>
            <a:r>
              <a:rPr lang="ru-RU" altLang="ru-RU"/>
              <a:t>окаменелостей, а также в их окрестностях: напротив Микулина, «в местности «Косиха»</a:t>
            </a:r>
          </a:p>
          <a:p>
            <a:r>
              <a:rPr lang="ru-RU" altLang="ru-RU"/>
              <a:t> (скорее всего Ко́киха) »), у Мутовина, у реки Стрельны и Пупского ручья. </a:t>
            </a:r>
          </a:p>
          <a:p>
            <a:r>
              <a:rPr lang="ru-RU" altLang="ru-RU"/>
              <a:t>       Это листья и стволы растений, чешуя,</a:t>
            </a:r>
          </a:p>
          <a:p>
            <a:r>
              <a:rPr lang="ru-RU" altLang="ru-RU"/>
              <a:t> зубы и кости ископаемых рыб, раковинки</a:t>
            </a:r>
          </a:p>
          <a:p>
            <a:r>
              <a:rPr lang="ru-RU" altLang="ru-RU"/>
              <a:t> мелких рачков, позвонки амфибий".</a:t>
            </a: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755650" y="4149725"/>
            <a:ext cx="32845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/>
              <a:t>В.П. Амалицкий - профессор</a:t>
            </a:r>
          </a:p>
          <a:p>
            <a:r>
              <a:rPr lang="ru-RU" altLang="ru-RU"/>
              <a:t> Варшавского университета</a:t>
            </a: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5364163" y="6021388"/>
            <a:ext cx="20907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600"/>
              <a:t>На Северной Двине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vil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8313" y="4724400"/>
            <a:ext cx="1573212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881063" y="87313"/>
            <a:ext cx="6975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i="0"/>
              <a:t> </a:t>
            </a:r>
            <a:r>
              <a:rPr lang="ru-RU" sz="3200" i="0">
                <a:solidFill>
                  <a:srgbClr val="FF0000"/>
                </a:solidFill>
              </a:rPr>
              <a:t>Находки в долине Святого ручья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042988" y="3644900"/>
            <a:ext cx="2803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i="0">
                <a:solidFill>
                  <a:srgbClr val="FF0000"/>
                </a:solidFill>
              </a:rPr>
              <a:t>Чертовы пальцы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572000" y="1052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i="0"/>
          </a:p>
        </p:txBody>
      </p:sp>
      <p:pic>
        <p:nvPicPr>
          <p:cNvPr id="35846" name="Picture 6" descr="DSC001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836613"/>
            <a:ext cx="3829050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765175"/>
            <a:ext cx="3008313" cy="374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4643438" y="4508500"/>
            <a:ext cx="424973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i="0"/>
              <a:t>Новинский Николай Егорович </a:t>
            </a:r>
          </a:p>
          <a:p>
            <a:pPr algn="ctr"/>
            <a:r>
              <a:rPr lang="ru-RU" i="0"/>
              <a:t>поведал легенду о происхождении </a:t>
            </a:r>
          </a:p>
          <a:p>
            <a:pPr algn="ctr"/>
            <a:r>
              <a:rPr lang="ru-RU" i="0"/>
              <a:t>чертовых пальцев: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2555875" y="5373688"/>
            <a:ext cx="60436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i="0"/>
              <a:t>«… в наших краях устраивались побоища чертей. </a:t>
            </a:r>
          </a:p>
          <a:p>
            <a:pPr algn="ctr"/>
            <a:r>
              <a:rPr lang="ru-RU" i="0"/>
              <a:t>Бились не на жизнь, а на смерть, до того дрались, </a:t>
            </a:r>
          </a:p>
          <a:p>
            <a:pPr algn="ctr"/>
            <a:r>
              <a:rPr lang="ru-RU" i="0"/>
              <a:t>что пальцы обламывались и падали на землю.</a:t>
            </a:r>
          </a:p>
          <a:p>
            <a:pPr algn="ctr"/>
            <a:r>
              <a:rPr lang="ru-RU" i="0"/>
              <a:t>Люди их сейчас находят на берегу нашей реки».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8" grpId="0"/>
      <p:bldP spid="358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 l="23862" r="5528" b="32384"/>
          <a:stretch>
            <a:fillRect/>
          </a:stretch>
        </p:blipFill>
        <p:spPr bwMode="auto">
          <a:xfrm>
            <a:off x="468313" y="620713"/>
            <a:ext cx="3527425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420688" y="5613400"/>
            <a:ext cx="4010025" cy="8255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ED874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i="0">
                <a:solidFill>
                  <a:schemeClr val="bg1"/>
                </a:solidFill>
              </a:rPr>
              <a:t>Белемниты</a:t>
            </a:r>
          </a:p>
          <a:p>
            <a:pPr algn="ctr"/>
            <a:r>
              <a:rPr lang="ru-RU" sz="1600" i="0">
                <a:solidFill>
                  <a:schemeClr val="bg1"/>
                </a:solidFill>
              </a:rPr>
              <a:t>Схематический продольный разрез и</a:t>
            </a:r>
          </a:p>
          <a:p>
            <a:pPr algn="ctr"/>
            <a:r>
              <a:rPr lang="ru-RU" sz="1600" i="0">
                <a:solidFill>
                  <a:schemeClr val="bg1"/>
                </a:solidFill>
              </a:rPr>
              <a:t>общий вид ростра</a:t>
            </a:r>
          </a:p>
        </p:txBody>
      </p:sp>
      <p:pic>
        <p:nvPicPr>
          <p:cNvPr id="33798" name="Picture 6" descr="belemni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620713"/>
            <a:ext cx="35290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5237163" y="5684838"/>
            <a:ext cx="3798887" cy="1069975"/>
          </a:xfrm>
          <a:prstGeom prst="rect">
            <a:avLst/>
          </a:prstGeom>
          <a:gradFill rotWithShape="1">
            <a:gsLst>
              <a:gs pos="0">
                <a:srgbClr val="FF9966"/>
              </a:gs>
              <a:gs pos="50000">
                <a:srgbClr val="FF3300"/>
              </a:gs>
              <a:gs pos="100000">
                <a:srgbClr val="FF996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i="0">
                <a:solidFill>
                  <a:schemeClr val="bg1"/>
                </a:solidFill>
              </a:rPr>
              <a:t>Обитали в морях, вели хищный образ жизни, большинство белемнитов хорошо плавало. </a:t>
            </a:r>
          </a:p>
          <a:p>
            <a:pPr algn="ctr"/>
            <a:endParaRPr lang="ru-RU" sz="16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IMG_02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33375"/>
            <a:ext cx="31623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1641475" y="2376488"/>
            <a:ext cx="29702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21508" name="Rectangle 8"/>
          <p:cNvSpPr>
            <a:spLocks noChangeArrowheads="1"/>
          </p:cNvSpPr>
          <p:nvPr/>
        </p:nvSpPr>
        <p:spPr bwMode="auto">
          <a:xfrm>
            <a:off x="1641475" y="2376488"/>
            <a:ext cx="28924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graphicFrame>
        <p:nvGraphicFramePr>
          <p:cNvPr id="35868" name="Group 28"/>
          <p:cNvGraphicFramePr>
            <a:graphicFrameLocks noGrp="1"/>
          </p:cNvGraphicFramePr>
          <p:nvPr/>
        </p:nvGraphicFramePr>
        <p:xfrm>
          <a:off x="4611688" y="2386013"/>
          <a:ext cx="2882900" cy="518048"/>
        </p:xfrm>
        <a:graphic>
          <a:graphicData uri="http://schemas.openxmlformats.org/drawingml/2006/table">
            <a:tbl>
              <a:tblPr/>
              <a:tblGrid>
                <a:gridCol w="2882900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-52"/>
                      </a:endParaRPr>
                    </a:p>
                  </a:txBody>
                  <a:tcPr marT="45664" marB="4566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511" name="Picture 30" descr="IMG_02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33375"/>
            <a:ext cx="31654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32" descr="IMG_02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4437063"/>
            <a:ext cx="31305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33" descr="DSCN71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2681288"/>
            <a:ext cx="4105275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34" descr="IMG_024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113" y="2420938"/>
            <a:ext cx="31623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IMG_3975"/>
          <p:cNvPicPr>
            <a:picLocks noChangeAspect="1" noChangeArrowheads="1"/>
          </p:cNvPicPr>
          <p:nvPr/>
        </p:nvPicPr>
        <p:blipFill>
          <a:blip r:embed="rId2" cstate="print"/>
          <a:srcRect l="21593" r="6747" b="30635"/>
          <a:stretch>
            <a:fillRect/>
          </a:stretch>
        </p:blipFill>
        <p:spPr bwMode="auto">
          <a:xfrm>
            <a:off x="4716463" y="476250"/>
            <a:ext cx="4013200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11" descr="IMG_39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60350"/>
            <a:ext cx="340836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12" descr="IMG_39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573463"/>
            <a:ext cx="3119437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Text Box 13"/>
          <p:cNvSpPr txBox="1">
            <a:spLocks noChangeArrowheads="1"/>
          </p:cNvSpPr>
          <p:nvPr/>
        </p:nvSpPr>
        <p:spPr bwMode="auto">
          <a:xfrm>
            <a:off x="3887788" y="3573463"/>
            <a:ext cx="5256212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0"/>
              <a:t>По словам доцента кафедры географии ВГПИ В.И.Чернышова: « это  кремнистая </a:t>
            </a:r>
          </a:p>
          <a:p>
            <a:r>
              <a:rPr lang="ru-RU" altLang="ru-RU" b="0"/>
              <a:t>конкреция.  Конкреции, обычно, образуются</a:t>
            </a:r>
          </a:p>
          <a:p>
            <a:r>
              <a:rPr lang="ru-RU" altLang="ru-RU" b="0"/>
              <a:t> вокруг чего-то, например, вокруг раковин,</a:t>
            </a:r>
          </a:p>
          <a:p>
            <a:r>
              <a:rPr lang="ru-RU" altLang="ru-RU" b="0"/>
              <a:t> как своеобразных центров притяжения </a:t>
            </a:r>
          </a:p>
          <a:p>
            <a:r>
              <a:rPr lang="ru-RU" altLang="ru-RU" b="0"/>
              <a:t>(кристаллизации), в еще не затвердевшей </a:t>
            </a:r>
          </a:p>
          <a:p>
            <a:r>
              <a:rPr lang="ru-RU" altLang="ru-RU" b="0"/>
              <a:t>массе осадка 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DSCN70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636838"/>
            <a:ext cx="3487737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7" descr="m_0887eb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28257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8" descr="m_802023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076700"/>
            <a:ext cx="2846388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Text Box 9"/>
          <p:cNvSpPr txBox="1">
            <a:spLocks noChangeArrowheads="1"/>
          </p:cNvSpPr>
          <p:nvPr/>
        </p:nvSpPr>
        <p:spPr bwMode="auto">
          <a:xfrm>
            <a:off x="3094038" y="404813"/>
            <a:ext cx="604996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Это тоже кремневая конкреция. Все, что было вокруг – было более мягкое и разрушилось, а эта причудливая форма "отпрепарировалась".</a:t>
            </a:r>
            <a:r>
              <a:rPr lang="ru-RU" altLang="ru-RU" b="0" i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 descr="m_275dfb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3887788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6"/>
          <p:cNvSpPr txBox="1">
            <a:spLocks noChangeArrowheads="1"/>
          </p:cNvSpPr>
          <p:nvPr/>
        </p:nvSpPr>
        <p:spPr bwMode="auto">
          <a:xfrm>
            <a:off x="827088" y="3789363"/>
            <a:ext cx="81899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2000" b="0" i="0"/>
              <a:t>Это поверхность слоя, с так называемыми, трещинами усыхания. </a:t>
            </a:r>
          </a:p>
          <a:p>
            <a:pPr algn="ctr"/>
            <a:r>
              <a:rPr lang="ru-RU" altLang="ru-RU" sz="2000" b="0" i="0"/>
              <a:t>При высыхании и уплотнении влажного, обычно глинистого осадка </a:t>
            </a:r>
          </a:p>
          <a:p>
            <a:pPr algn="ctr"/>
            <a:r>
              <a:rPr lang="ru-RU" altLang="ru-RU" sz="2000" b="0" i="0"/>
              <a:t>объем его немножко уменьшается, и он растрескивается </a:t>
            </a:r>
          </a:p>
          <a:p>
            <a:pPr algn="ctr"/>
            <a:r>
              <a:rPr lang="ru-RU" altLang="ru-RU" sz="2000" b="0" i="0"/>
              <a:t>(как глина высыхает на дорогах). </a:t>
            </a:r>
          </a:p>
          <a:p>
            <a:pPr algn="ctr"/>
            <a:r>
              <a:rPr lang="ru-RU" altLang="ru-RU" sz="2000" b="0" i="0"/>
              <a:t>Только этим образцам много миллионов лет!!!</a:t>
            </a:r>
            <a:r>
              <a:rPr lang="ru-RU" altLang="ru-RU" b="0" i="0"/>
              <a:t> </a:t>
            </a:r>
          </a:p>
        </p:txBody>
      </p:sp>
      <p:pic>
        <p:nvPicPr>
          <p:cNvPr id="62468" name="Picture 10" descr="m_531588c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404813"/>
            <a:ext cx="385286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851275" y="260350"/>
            <a:ext cx="5292725" cy="1238250"/>
          </a:xfrm>
        </p:spPr>
        <p:txBody>
          <a:bodyPr/>
          <a:lstStyle/>
          <a:p>
            <a:pPr eaLnBrk="1" hangingPunct="1"/>
            <a:r>
              <a:rPr lang="ru-RU" altLang="ru-RU" sz="4000" i="1" smtClean="0"/>
              <a:t>Опоки на </a:t>
            </a:r>
            <a:br>
              <a:rPr lang="ru-RU" altLang="ru-RU" sz="4000" i="1" smtClean="0"/>
            </a:br>
            <a:r>
              <a:rPr lang="ru-RU" altLang="ru-RU" sz="4000" i="1" smtClean="0"/>
              <a:t>карте Вологодской </a:t>
            </a:r>
            <a:br>
              <a:rPr lang="ru-RU" altLang="ru-RU" sz="4000" i="1" smtClean="0"/>
            </a:br>
            <a:r>
              <a:rPr lang="ru-RU" altLang="ru-RU" sz="4000" i="1" smtClean="0"/>
              <a:t>области</a:t>
            </a:r>
          </a:p>
        </p:txBody>
      </p:sp>
      <p:pic>
        <p:nvPicPr>
          <p:cNvPr id="4099" name="Содержимое 3" descr="map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844675"/>
            <a:ext cx="7920037" cy="4035425"/>
          </a:xfrm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95288" y="5842000"/>
            <a:ext cx="84629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altLang="ru-RU" sz="2000">
                <a:latin typeface="Times New Roman" pitchFamily="18" charset="0"/>
                <a:ea typeface="Calibri" charset="-52"/>
                <a:cs typeface="Times New Roman" pitchFamily="18" charset="0"/>
              </a:rPr>
              <a:t>Опоки </a:t>
            </a:r>
            <a:r>
              <a:rPr lang="en-US" altLang="ru-RU" sz="2000">
                <a:latin typeface="Times New Roman" pitchFamily="18" charset="0"/>
                <a:ea typeface="Calibri" charset="-52"/>
                <a:cs typeface="Times New Roman" pitchFamily="18" charset="0"/>
              </a:rPr>
              <a:t> </a:t>
            </a:r>
            <a:r>
              <a:rPr lang="ru-RU" altLang="ru-RU" sz="2000">
                <a:latin typeface="Times New Roman" pitchFamily="18" charset="0"/>
                <a:ea typeface="Calibri" charset="-52"/>
                <a:cs typeface="Times New Roman" pitchFamily="18" charset="0"/>
              </a:rPr>
              <a:t>находятся на реке Сухоне между Тотьмой и Великим Устюгом, примерно в 70 км</a:t>
            </a:r>
            <a:r>
              <a:rPr lang="en-US" altLang="ru-RU" sz="2000">
                <a:latin typeface="Times New Roman" pitchFamily="18" charset="0"/>
                <a:ea typeface="Calibri" charset="-52"/>
                <a:cs typeface="Times New Roman" pitchFamily="18" charset="0"/>
              </a:rPr>
              <a:t> </a:t>
            </a:r>
            <a:r>
              <a:rPr lang="ru-RU" altLang="ru-RU" sz="2000">
                <a:latin typeface="Times New Roman" pitchFamily="18" charset="0"/>
                <a:ea typeface="Calibri" charset="-52"/>
                <a:cs typeface="Times New Roman" pitchFamily="18" charset="0"/>
              </a:rPr>
              <a:t>от В. Устюга. </a:t>
            </a:r>
          </a:p>
          <a:p>
            <a:pPr algn="ctr" eaLnBrk="0" hangingPunct="0"/>
            <a:r>
              <a:rPr lang="ru-RU" altLang="ru-RU" sz="2000">
                <a:latin typeface="Times New Roman" pitchFamily="18" charset="0"/>
                <a:ea typeface="Calibri" charset="-52"/>
                <a:cs typeface="Times New Roman" pitchFamily="18" charset="0"/>
              </a:rPr>
              <a:t>Геологическое обнажение объявлено с 1963 г. памятником природы.</a:t>
            </a:r>
            <a:endParaRPr lang="ru-RU" altLang="ru-RU" sz="2000">
              <a:ea typeface="Calibri" charset="-52"/>
              <a:cs typeface="Times New Roman" pitchFamily="18" charset="0"/>
            </a:endParaRPr>
          </a:p>
        </p:txBody>
      </p:sp>
      <p:pic>
        <p:nvPicPr>
          <p:cNvPr id="5" name="Рисунок 3" descr="11992016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742522" cy="28060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P8140092"/>
          <p:cNvPicPr>
            <a:picLocks noChangeAspect="1" noChangeArrowheads="1"/>
          </p:cNvPicPr>
          <p:nvPr/>
        </p:nvPicPr>
        <p:blipFill>
          <a:blip r:embed="rId2" cstate="print"/>
          <a:srcRect r="3679" b="269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2906200916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06555">
            <a:off x="6084888" y="3644900"/>
            <a:ext cx="28765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9" descr="29062009167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933170">
            <a:off x="250825" y="3789363"/>
            <a:ext cx="28829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7" name="Picture 11" descr="P81401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692150"/>
            <a:ext cx="267335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9" name="Picture 13" descr="AN43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325" y="5876925"/>
            <a:ext cx="10096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0" name="Picture 14" descr="duck0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9925" y="260350"/>
            <a:ext cx="13906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1816100" y="207963"/>
            <a:ext cx="2647950" cy="36671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solidFill>
                  <a:schemeClr val="bg1"/>
                </a:solidFill>
              </a:rPr>
              <a:t>ОТДЫХ НА ФОНТАНЕ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DSC006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DSC003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0"/>
            <a:ext cx="5019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2032000" y="6329363"/>
            <a:ext cx="4295775" cy="3667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Фонтан в рождественские морозы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DSC00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C:\Documents and Settings\Учётная запись №1\Рабочий стол\АНИМАШКИ ВСЕ\644 анимашки\PEOPLE\arg-film-crop-tr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363"/>
            <a:ext cx="20002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9" descr="слайд-15"/>
          <p:cNvPicPr>
            <a:picLocks noChangeAspect="1" noChangeArrowheads="1"/>
          </p:cNvPicPr>
          <p:nvPr/>
        </p:nvPicPr>
        <p:blipFill>
          <a:blip r:embed="rId4" cstate="print"/>
          <a:srcRect b="12944"/>
          <a:stretch>
            <a:fillRect/>
          </a:stretch>
        </p:blipFill>
        <p:spPr bwMode="auto">
          <a:xfrm>
            <a:off x="6948488" y="3213100"/>
            <a:ext cx="2065337" cy="3384550"/>
          </a:xfrm>
          <a:prstGeom prst="rect">
            <a:avLst/>
          </a:prstGeom>
          <a:noFill/>
          <a:ln w="76200" cmpd="tri">
            <a:solidFill>
              <a:srgbClr val="FF9933"/>
            </a:solidFill>
            <a:miter lim="800000"/>
            <a:headEnd/>
            <a:tailEnd/>
          </a:ln>
        </p:spPr>
      </p:pic>
      <p:pic>
        <p:nvPicPr>
          <p:cNvPr id="40970" name="Picture 10" descr="слайд-14"/>
          <p:cNvPicPr>
            <a:picLocks noChangeAspect="1" noChangeArrowheads="1"/>
          </p:cNvPicPr>
          <p:nvPr/>
        </p:nvPicPr>
        <p:blipFill>
          <a:blip r:embed="rId5" cstate="print"/>
          <a:srcRect b="9969"/>
          <a:stretch>
            <a:fillRect/>
          </a:stretch>
        </p:blipFill>
        <p:spPr bwMode="auto">
          <a:xfrm>
            <a:off x="4787900" y="2636838"/>
            <a:ext cx="2292350" cy="3240087"/>
          </a:xfrm>
          <a:prstGeom prst="rect">
            <a:avLst/>
          </a:prstGeom>
          <a:noFill/>
          <a:ln w="76200" cmpd="tri">
            <a:solidFill>
              <a:srgbClr val="FF9933"/>
            </a:solidFill>
            <a:miter lim="800000"/>
            <a:headEnd/>
            <a:tailEnd/>
          </a:ln>
        </p:spPr>
      </p:pic>
      <p:pic>
        <p:nvPicPr>
          <p:cNvPr id="40971" name="Picture 11" descr="слайд-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0338" y="1773238"/>
            <a:ext cx="2160587" cy="3816350"/>
          </a:xfrm>
          <a:prstGeom prst="rect">
            <a:avLst/>
          </a:prstGeom>
          <a:noFill/>
          <a:ln w="76200" cmpd="tri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2700338" y="5013325"/>
            <a:ext cx="21605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0" i="0">
                <a:solidFill>
                  <a:schemeClr val="bg1"/>
                </a:solidFill>
              </a:rPr>
              <a:t>Калипсо клубневая</a:t>
            </a:r>
            <a:r>
              <a:rPr lang="ru-RU" b="0" i="0"/>
              <a:t>.</a:t>
            </a: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4211638" y="5876925"/>
            <a:ext cx="28797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0" i="0"/>
              <a:t>Горечавка крестовидная.</a:t>
            </a: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6694488" y="6308725"/>
            <a:ext cx="24495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0" i="0"/>
              <a:t>Ветреница лесная.</a:t>
            </a:r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3348038" y="231775"/>
            <a:ext cx="3887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0" i="0">
                <a:solidFill>
                  <a:srgbClr val="FF0000"/>
                </a:solidFill>
              </a:rPr>
              <a:t>Уникальная флора.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2" grpId="0"/>
      <p:bldP spid="40973" grpId="0"/>
      <p:bldP spid="40974" grpId="0"/>
      <p:bldP spid="409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P81401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</p:pic>
      <p:pic>
        <p:nvPicPr>
          <p:cNvPr id="33795" name="Picture 11" descr="MMAG00180_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3933825"/>
            <a:ext cx="11191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67544" y="2060848"/>
            <a:ext cx="7982509" cy="707886"/>
          </a:xfrm>
          <a:prstGeom prst="rect">
            <a:avLst/>
          </a:prstGeom>
          <a:solidFill>
            <a:srgbClr val="FF9933"/>
          </a:solidFill>
        </p:spPr>
        <p:txBody>
          <a:bodyPr wrap="square" rtlCol="0">
            <a:spAutoFit/>
          </a:bodyPr>
          <a:lstStyle/>
          <a:p>
            <a:r>
              <a:rPr lang="ru-RU" sz="4000" spc="300" dirty="0" smtClean="0">
                <a:solidFill>
                  <a:srgbClr val="FF0000"/>
                </a:solidFill>
              </a:rPr>
              <a:t>В свете есть такое чудо</a:t>
            </a:r>
            <a:endParaRPr lang="ru-RU" sz="4000" spc="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0" descr="http://www.itogi.ru/7-days/img/485/PARADOX-dinozavr-22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33375"/>
            <a:ext cx="2579687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5" descr="8VhIE58B4_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981075"/>
            <a:ext cx="4311650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6" descr="e0DMdwPjLW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4292600"/>
            <a:ext cx="28733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7" descr="HNxNewayY4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4221163"/>
            <a:ext cx="28733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Text Box 9"/>
          <p:cNvSpPr txBox="1">
            <a:spLocks noChangeArrowheads="1"/>
          </p:cNvSpPr>
          <p:nvPr/>
        </p:nvSpPr>
        <p:spPr bwMode="auto">
          <a:xfrm>
            <a:off x="3708400" y="333375"/>
            <a:ext cx="431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/>
              <a:t>Следы невиданных зверей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692150"/>
            <a:ext cx="38893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5" descr="pic_14"/>
          <p:cNvPicPr>
            <a:picLocks noChangeAspect="1" noChangeArrowheads="1"/>
          </p:cNvPicPr>
          <p:nvPr/>
        </p:nvPicPr>
        <p:blipFill>
          <a:blip r:embed="rId3" cstate="print"/>
          <a:srcRect l="4173" t="2925" r="4173" b="1912"/>
          <a:stretch>
            <a:fillRect/>
          </a:stretch>
        </p:blipFill>
        <p:spPr bwMode="auto">
          <a:xfrm>
            <a:off x="5148263" y="692150"/>
            <a:ext cx="3527425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2484438" y="188913"/>
            <a:ext cx="4506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Парейазавры (Pareiasaurus)</a:t>
            </a:r>
            <a:r>
              <a:rPr lang="ru-RU" altLang="ru-RU"/>
              <a:t> </a:t>
            </a:r>
          </a:p>
        </p:txBody>
      </p:sp>
      <p:sp>
        <p:nvSpPr>
          <p:cNvPr id="35845" name="Text Box 10"/>
          <p:cNvSpPr txBox="1">
            <a:spLocks noChangeArrowheads="1"/>
          </p:cNvSpPr>
          <p:nvPr/>
        </p:nvSpPr>
        <p:spPr bwMode="auto">
          <a:xfrm>
            <a:off x="971550" y="3357563"/>
            <a:ext cx="74961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/>
              <a:t>"Механизм" формирования следов на берегах Сухоны мог быть </a:t>
            </a:r>
          </a:p>
          <a:p>
            <a:pPr algn="ctr"/>
            <a:r>
              <a:rPr lang="ru-RU" altLang="ru-RU"/>
              <a:t>таким: сначала вода отступила, и образовалось обширное поле</a:t>
            </a:r>
          </a:p>
          <a:p>
            <a:r>
              <a:rPr lang="ru-RU" altLang="ru-RU"/>
              <a:t> медленно высыхающей известковой грязи, густо поросшей </a:t>
            </a:r>
          </a:p>
          <a:p>
            <a:r>
              <a:rPr lang="ru-RU" altLang="ru-RU"/>
              <a:t>растительностью, здесь-то крупные рептилии и оставили</a:t>
            </a:r>
          </a:p>
          <a:p>
            <a:r>
              <a:rPr lang="ru-RU" altLang="ru-RU"/>
              <a:t> многочисленные следы. После </a:t>
            </a:r>
          </a:p>
          <a:p>
            <a:r>
              <a:rPr lang="ru-RU" altLang="ru-RU"/>
              <a:t>этого ил полностью высох, а во</a:t>
            </a:r>
          </a:p>
          <a:p>
            <a:r>
              <a:rPr lang="ru-RU" altLang="ru-RU"/>
              <a:t> время следующего паводка следы </a:t>
            </a:r>
          </a:p>
          <a:p>
            <a:r>
              <a:rPr lang="ru-RU" altLang="ru-RU"/>
              <a:t>занесло слоем глины.</a:t>
            </a:r>
          </a:p>
        </p:txBody>
      </p:sp>
      <p:pic>
        <p:nvPicPr>
          <p:cNvPr id="35846" name="Picture 13" descr="8VhIE58B4_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4521200"/>
            <a:ext cx="29527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3840163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88913"/>
            <a:ext cx="3816350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6" descr="DSC009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429000"/>
            <a:ext cx="384016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3429000"/>
            <a:ext cx="3840163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8"/>
          <p:cNvSpPr txBox="1">
            <a:spLocks noChangeArrowheads="1"/>
          </p:cNvSpPr>
          <p:nvPr/>
        </p:nvSpPr>
        <p:spPr bwMode="auto">
          <a:xfrm>
            <a:off x="827088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6871" name="Text Box 9"/>
          <p:cNvSpPr txBox="1">
            <a:spLocks noChangeArrowheads="1"/>
          </p:cNvSpPr>
          <p:nvPr/>
        </p:nvSpPr>
        <p:spPr bwMode="auto">
          <a:xfrm>
            <a:off x="950913" y="6400800"/>
            <a:ext cx="2200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Изучение следов </a:t>
            </a:r>
          </a:p>
        </p:txBody>
      </p:sp>
      <p:sp>
        <p:nvSpPr>
          <p:cNvPr id="36872" name="Text Box 10"/>
          <p:cNvSpPr txBox="1">
            <a:spLocks noChangeArrowheads="1"/>
          </p:cNvSpPr>
          <p:nvPr/>
        </p:nvSpPr>
        <p:spPr bwMode="auto">
          <a:xfrm>
            <a:off x="4787900" y="6237288"/>
            <a:ext cx="3865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След автомобиля по следовой </a:t>
            </a:r>
          </a:p>
          <a:p>
            <a:pPr algn="ctr"/>
            <a:r>
              <a:rPr lang="ru-RU"/>
              <a:t>дорожке</a:t>
            </a:r>
          </a:p>
        </p:txBody>
      </p:sp>
      <p:sp>
        <p:nvSpPr>
          <p:cNvPr id="36873" name="Text Box 11"/>
          <p:cNvSpPr txBox="1">
            <a:spLocks noChangeArrowheads="1"/>
          </p:cNvSpPr>
          <p:nvPr/>
        </p:nvSpPr>
        <p:spPr bwMode="auto">
          <a:xfrm>
            <a:off x="1116013" y="2997200"/>
            <a:ext cx="2335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Следовая дорожка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1331913" y="163513"/>
            <a:ext cx="6981825" cy="396875"/>
          </a:xfrm>
          <a:prstGeom prst="rect">
            <a:avLst/>
          </a:prstGeom>
          <a:solidFill>
            <a:srgbClr val="FF9966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/>
              <a:t>На левом берегу Сухоны , в километре от фонтана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img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13044" y="5805264"/>
            <a:ext cx="7947304" cy="707886"/>
          </a:xfrm>
          <a:prstGeom prst="rect">
            <a:avLst/>
          </a:prstGeom>
          <a:solidFill>
            <a:srgbClr val="FF9966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Участники Международного конгресса «Пермская система</a:t>
            </a:r>
          </a:p>
          <a:p>
            <a:pPr algn="ctr"/>
            <a:r>
              <a:rPr lang="ru-RU" sz="2000" dirty="0" smtClean="0"/>
              <a:t> земного шара», август 2015 г.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5508625" y="692150"/>
            <a:ext cx="33115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ru-RU" altLang="ru-RU" sz="2000">
                <a:latin typeface="Calibri" charset="-52"/>
              </a:rPr>
              <a:t> 4 млрд. лет назад на территории Опок было море, проходила активная вулканическая деятельность </a:t>
            </a:r>
          </a:p>
        </p:txBody>
      </p:sp>
      <p:pic>
        <p:nvPicPr>
          <p:cNvPr id="6147" name="Рисунок 3" descr="w_p_evening_splendor_volcanoes_national_par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285750"/>
            <a:ext cx="4560887" cy="311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Рисунок 3" descr="0_1aef_1aa1a871_XL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3500438"/>
            <a:ext cx="5954713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539750" y="3786188"/>
            <a:ext cx="2460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altLang="ru-RU" sz="2000">
                <a:latin typeface="Calibri" charset="-52"/>
              </a:rPr>
              <a:t> 2 млрд. лет назад началось формирование гор</a:t>
            </a:r>
          </a:p>
          <a:p>
            <a:pPr algn="ctr"/>
            <a:r>
              <a:rPr lang="ru-RU" altLang="ru-RU" sz="2000">
                <a:latin typeface="Times New Roman" pitchFamily="18" charset="0"/>
              </a:rPr>
              <a:t> </a:t>
            </a:r>
            <a:endParaRPr lang="en-US" altLang="ru-RU" sz="2000">
              <a:latin typeface="Times New Roman" pitchFamily="18" charset="0"/>
            </a:endParaRPr>
          </a:p>
          <a:p>
            <a:pPr algn="ctr">
              <a:buFont typeface="Arial" charset="0"/>
              <a:buChar char="•"/>
            </a:pPr>
            <a:r>
              <a:rPr lang="ru-RU" altLang="ru-RU" sz="2000">
                <a:latin typeface="Calibri" charset="-52"/>
              </a:rPr>
              <a:t> 1.5 млрд. лет назад горы разрушились</a:t>
            </a:r>
          </a:p>
        </p:txBody>
      </p:sp>
      <p:sp>
        <p:nvSpPr>
          <p:cNvPr id="6150" name="Rectangle 4"/>
          <p:cNvSpPr>
            <a:spLocks noChangeArrowheads="1"/>
          </p:cNvSpPr>
          <p:nvPr/>
        </p:nvSpPr>
        <p:spPr bwMode="auto">
          <a:xfrm>
            <a:off x="3071813" y="3575050"/>
            <a:ext cx="592931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buFont typeface="Arial" charset="0"/>
              <a:buChar char="•"/>
            </a:pPr>
            <a:r>
              <a:rPr lang="ru-RU" altLang="ru-RU">
                <a:latin typeface="Calibri" charset="-52"/>
                <a:ea typeface="Calibri" charset="-52"/>
                <a:cs typeface="Times New Roman" pitchFamily="18" charset="0"/>
              </a:rPr>
              <a:t> 1 млрд. лет назад образовался Средне – Русский авлакоген (глубинный прогиб), в котором накопились песчано-глинистые осадки, мощностью 3 км;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Потанцуем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000279"/>
            <a:ext cx="3214679" cy="42862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Выноска-облако 2"/>
          <p:cNvSpPr/>
          <p:nvPr/>
        </p:nvSpPr>
        <p:spPr>
          <a:xfrm flipH="1">
            <a:off x="0" y="0"/>
            <a:ext cx="5929313" cy="3429000"/>
          </a:xfrm>
          <a:prstGeom prst="cloudCallout">
            <a:avLst>
              <a:gd name="adj1" fmla="val -68550"/>
              <a:gd name="adj2" fmla="val 65551"/>
            </a:avLst>
          </a:prstGeom>
          <a:solidFill>
            <a:schemeClr val="accent1">
              <a:lumMod val="20000"/>
              <a:lumOff val="80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 i="0"/>
          </a:p>
        </p:txBody>
      </p:sp>
      <p:sp>
        <p:nvSpPr>
          <p:cNvPr id="44036" name="Прямоугольник 4"/>
          <p:cNvSpPr>
            <a:spLocks noChangeArrowheads="1"/>
          </p:cNvSpPr>
          <p:nvPr/>
        </p:nvSpPr>
        <p:spPr bwMode="auto">
          <a:xfrm>
            <a:off x="539750" y="260350"/>
            <a:ext cx="4572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 i="0">
              <a:solidFill>
                <a:srgbClr val="663300"/>
              </a:solidFill>
              <a:latin typeface="Monotype Corsiva" pitchFamily="66" charset="0"/>
            </a:endParaRPr>
          </a:p>
          <a:p>
            <a:pPr algn="ctr"/>
            <a:r>
              <a:rPr lang="ru-RU" sz="3600" i="0">
                <a:solidFill>
                  <a:srgbClr val="663300"/>
                </a:solidFill>
                <a:latin typeface="Monotype Corsiva" pitchFamily="66" charset="0"/>
              </a:rPr>
              <a:t>Спасибо за внимание!!!</a:t>
            </a:r>
          </a:p>
          <a:p>
            <a:pPr algn="ctr"/>
            <a:r>
              <a:rPr lang="ru-RU" sz="3600" i="0">
                <a:solidFill>
                  <a:srgbClr val="663300"/>
                </a:solidFill>
                <a:latin typeface="Monotype Corsiva" pitchFamily="66" charset="0"/>
              </a:rPr>
              <a:t>Продолжение </a:t>
            </a:r>
          </a:p>
          <a:p>
            <a:pPr algn="ctr"/>
            <a:r>
              <a:rPr lang="ru-RU" sz="3600" i="0">
                <a:solidFill>
                  <a:srgbClr val="663300"/>
                </a:solidFill>
                <a:latin typeface="Monotype Corsiva" pitchFamily="66" charset="0"/>
              </a:rPr>
              <a:t>следует…</a:t>
            </a:r>
          </a:p>
          <a:p>
            <a:pPr algn="ctr"/>
            <a:endParaRPr lang="ru-RU" sz="3600" i="0">
              <a:solidFill>
                <a:srgbClr val="663300"/>
              </a:solidFill>
              <a:latin typeface="Monotype Corsiva" pitchFamily="66" charset="0"/>
            </a:endParaRPr>
          </a:p>
          <a:p>
            <a:pPr algn="ctr"/>
            <a:endParaRPr lang="ru-RU" sz="3600" i="0">
              <a:solidFill>
                <a:srgbClr val="663300"/>
              </a:solidFill>
              <a:latin typeface="Monotype Corsiva" pitchFamily="66" charset="0"/>
            </a:endParaRPr>
          </a:p>
          <a:p>
            <a:pPr algn="ctr"/>
            <a:r>
              <a:rPr lang="ru-RU" sz="3600" i="0">
                <a:solidFill>
                  <a:srgbClr val="FF0000"/>
                </a:solidFill>
                <a:latin typeface="Monotype Corsiva" pitchFamily="66" charset="0"/>
              </a:rPr>
              <a:t>ВКОНТАКТЕ: </a:t>
            </a:r>
          </a:p>
          <a:p>
            <a:pPr algn="ctr"/>
            <a:r>
              <a:rPr lang="ru-RU" sz="3600" i="0">
                <a:solidFill>
                  <a:srgbClr val="FF0000"/>
                </a:solidFill>
                <a:latin typeface="Monotype Corsiva" pitchFamily="66" charset="0"/>
              </a:rPr>
              <a:t>Группа </a:t>
            </a:r>
          </a:p>
          <a:p>
            <a:pPr algn="ctr"/>
            <a:r>
              <a:rPr lang="ru-RU" sz="3600" i="0">
                <a:solidFill>
                  <a:srgbClr val="FF0000"/>
                </a:solidFill>
                <a:latin typeface="Monotype Corsiva" pitchFamily="66" charset="0"/>
              </a:rPr>
              <a:t>«Отдых в Опоках»</a:t>
            </a:r>
          </a:p>
        </p:txBody>
      </p:sp>
      <p:pic>
        <p:nvPicPr>
          <p:cNvPr id="6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0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3143250" y="5143512"/>
            <a:ext cx="1332366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500" y="5465763"/>
            <a:ext cx="785813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50" y="5572125"/>
            <a:ext cx="785813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313" y="5143500"/>
            <a:ext cx="7858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0" y="5767388"/>
            <a:ext cx="785813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75" y="5429250"/>
            <a:ext cx="785813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63" y="5572125"/>
            <a:ext cx="7858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14387" y="5750807"/>
            <a:ext cx="428646" cy="321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00137" y="5857891"/>
            <a:ext cx="428646" cy="32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57199" y="5429264"/>
            <a:ext cx="428647" cy="32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14324" y="5857889"/>
            <a:ext cx="428647" cy="32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28762" y="5715016"/>
            <a:ext cx="428646" cy="32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20" y="5429264"/>
            <a:ext cx="428647" cy="32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6724" y="6010289"/>
            <a:ext cx="428647" cy="322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 descr="12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5143500"/>
            <a:ext cx="7858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0007 L 1.05556 0.00903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174 -0.00324 L 1.05712 0.00648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0007 L 1.05556 0.00903 " pathEditMode="relative" rAng="0" ptsTypes="AA">
                                      <p:cBhvr>
                                        <p:cTn id="10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0007 L 1.05556 0.00903 " pathEditMode="relative" rAng="0" ptsTypes="AA">
                                      <p:cBhvr>
                                        <p:cTn id="12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121 0.00209 L 1.05659 0.01181 " pathEditMode="relative" rAng="0" ptsTypes="AA">
                                      <p:cBhvr>
                                        <p:cTn id="14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0007 L 1.05556 0.00903 " pathEditMode="relative" rAng="0" ptsTypes="AA">
                                      <p:cBhvr>
                                        <p:cTn id="16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0007 L 1.05556 0.00903 " pathEditMode="relative" rAng="0" ptsTypes="AA">
                                      <p:cBhvr>
                                        <p:cTn id="18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174 -0.00324 L 1.05712 0.00648 " pathEditMode="relative" rAng="0" ptsTypes="AA">
                                      <p:cBhvr>
                                        <p:cTn id="20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0007 L 1.05556 0.00903 " pathEditMode="relative" rAng="0" ptsTypes="AA">
                                      <p:cBhvr>
                                        <p:cTn id="22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364 0.00047 L 1.05174 0.01019 " pathEditMode="relative" rAng="0" ptsTypes="AA">
                                      <p:cBhvr>
                                        <p:cTn id="24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0007 L 1.05556 0.00903 " pathEditMode="relative" rAng="0" ptsTypes="AA">
                                      <p:cBhvr>
                                        <p:cTn id="26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0007 L 1.05556 0.00903 " pathEditMode="relative" rAng="0" ptsTypes="AA">
                                      <p:cBhvr>
                                        <p:cTn id="28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347 -0.00995 L 1.05191 -0.00023 " pathEditMode="relative" rAng="0" ptsTypes="AA">
                                      <p:cBhvr>
                                        <p:cTn id="30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399 0.00093 L 1.05937 0.01065 " pathEditMode="relative" rAng="0" ptsTypes="AA">
                                      <p:cBhvr>
                                        <p:cTn id="32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0007 L 1.05556 0.00903 " pathEditMode="relative" rAng="0" ptsTypes="AA">
                                      <p:cBhvr>
                                        <p:cTn id="34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41_bi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3357563"/>
            <a:ext cx="45323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1143000" y="3500438"/>
            <a:ext cx="2714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altLang="ru-RU" sz="2000">
                <a:latin typeface="Calibri" charset="-52"/>
              </a:rPr>
              <a:t> 390-350 млн. лет назад устанавливается тёплый и влажный климат с богатой растительностью, появились рептилии</a:t>
            </a:r>
          </a:p>
        </p:txBody>
      </p:sp>
      <p:pic>
        <p:nvPicPr>
          <p:cNvPr id="7172" name="Рисунок 3" descr="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550" y="285750"/>
            <a:ext cx="44259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5143500" y="500063"/>
            <a:ext cx="35004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altLang="ru-RU" sz="2000">
                <a:latin typeface="Calibri" charset="-52"/>
              </a:rPr>
              <a:t> 650 млн.  лет назад начался процесс прогибания земной коры – закладывается обширная впадина (Московская синеклиза), покрытая морем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 descr="no_3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3500438"/>
            <a:ext cx="459581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684213" y="3716338"/>
            <a:ext cx="37147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altLang="ru-RU" sz="2000">
                <a:latin typeface="Calibri" charset="-52"/>
              </a:rPr>
              <a:t> 253-251 млн. лет назад </a:t>
            </a:r>
          </a:p>
          <a:p>
            <a:pPr algn="ctr"/>
            <a:r>
              <a:rPr lang="ru-RU" altLang="ru-RU" sz="2000">
                <a:latin typeface="Calibri" charset="-52"/>
              </a:rPr>
              <a:t>в мелководных обогреваемых солнцем озёрах накопились  пёстроцветные карбонатно- терригенные осадки</a:t>
            </a:r>
          </a:p>
          <a:p>
            <a:pPr algn="ctr"/>
            <a:r>
              <a:rPr lang="ru-RU" altLang="ru-RU" sz="2000">
                <a:latin typeface="Calibri" charset="-52"/>
              </a:rPr>
              <a:t>(обнажение у деревни Порог)</a:t>
            </a:r>
          </a:p>
        </p:txBody>
      </p:sp>
      <p:pic>
        <p:nvPicPr>
          <p:cNvPr id="8196" name="Рисунок 3" descr="0_e90_fe738c39_XL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357188"/>
            <a:ext cx="4214812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5500688" y="357188"/>
            <a:ext cx="3000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altLang="ru-RU" sz="2000">
                <a:latin typeface="Calibri" charset="-52"/>
              </a:rPr>
              <a:t> 275-265 млн. лет назад преобладал сухой климат, в замкнутых лагунах образовались  залежи каменистой соли мощностью до 200 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5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429000"/>
            <a:ext cx="4214812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6"/>
          <p:cNvSpPr txBox="1">
            <a:spLocks noChangeArrowheads="1"/>
          </p:cNvSpPr>
          <p:nvPr/>
        </p:nvSpPr>
        <p:spPr bwMode="auto">
          <a:xfrm>
            <a:off x="179388" y="3429000"/>
            <a:ext cx="42148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altLang="ru-RU" sz="2000">
                <a:latin typeface="Calibri" charset="-52"/>
              </a:rPr>
              <a:t> 150-20 млн. лет назад происходили периоды оледенений (днепровское, московское, валдайское). </a:t>
            </a:r>
          </a:p>
          <a:p>
            <a:pPr algn="ctr"/>
            <a:r>
              <a:rPr lang="ru-RU" altLang="ru-RU" sz="2000">
                <a:latin typeface="Calibri" charset="-52"/>
              </a:rPr>
              <a:t>Таяние ледников вызвало формирование речной сети. </a:t>
            </a:r>
          </a:p>
          <a:p>
            <a:pPr algn="ctr"/>
            <a:r>
              <a:rPr lang="ru-RU" altLang="ru-RU" sz="2000">
                <a:latin typeface="Calibri" charset="-52"/>
              </a:rPr>
              <a:t>В это время р. Сухона состояла</a:t>
            </a:r>
          </a:p>
          <a:p>
            <a:pPr algn="ctr"/>
            <a:r>
              <a:rPr lang="ru-RU" altLang="ru-RU" sz="2000">
                <a:latin typeface="Calibri" charset="-52"/>
              </a:rPr>
              <a:t> из двух частей: одна несла свои воды в Кубенское озеро,</a:t>
            </a:r>
          </a:p>
          <a:p>
            <a:pPr algn="ctr"/>
            <a:r>
              <a:rPr lang="ru-RU" altLang="ru-RU" sz="2000">
                <a:latin typeface="Calibri" charset="-52"/>
              </a:rPr>
              <a:t> другая – в Белое.</a:t>
            </a:r>
          </a:p>
        </p:txBody>
      </p:sp>
      <p:pic>
        <p:nvPicPr>
          <p:cNvPr id="9220" name="Рисунок 3" descr="3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33375"/>
            <a:ext cx="388302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4716463" y="404813"/>
            <a:ext cx="3887787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altLang="ru-RU" sz="2000">
                <a:latin typeface="Calibri" charset="-52"/>
              </a:rPr>
              <a:t> 250-230 млн. лет назад территория превратилась в невысокий континент. Проходило разрушение ранее образовавшихся геологических  отложений, началось формирование Русской равнины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8178800" cy="785813"/>
          </a:xfrm>
        </p:spPr>
        <p:txBody>
          <a:bodyPr/>
          <a:lstStyle/>
          <a:p>
            <a:pPr eaLnBrk="1" hangingPunct="1"/>
            <a:r>
              <a:rPr lang="ru-RU" altLang="ru-RU" sz="4000" smtClean="0"/>
              <a:t>Геологическое обнажение Опоки</a:t>
            </a:r>
          </a:p>
        </p:txBody>
      </p:sp>
      <p:pic>
        <p:nvPicPr>
          <p:cNvPr id="10243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88" y="1143000"/>
            <a:ext cx="7440612" cy="4186238"/>
          </a:xfrm>
        </p:spPr>
      </p:pic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928688" y="5429250"/>
            <a:ext cx="7858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/>
              <a:t>Берег напоминает гигантский слоёный пирог с буровато-коричневыми, тёмно-серыми и белыми полосами из глин, мергелей, алевролитов, известняков, возраст которых более 200 миллионов лет!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3" descr="Изображение 78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3" y="785813"/>
            <a:ext cx="3289300" cy="57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Содержимое 3" descr="Изображение 77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500438"/>
            <a:ext cx="4500562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23850" y="0"/>
            <a:ext cx="8229600" cy="928688"/>
          </a:xfrm>
        </p:spPr>
        <p:txBody>
          <a:bodyPr/>
          <a:lstStyle/>
          <a:p>
            <a:r>
              <a:rPr lang="ru-RU" altLang="ru-RU" sz="3600" smtClean="0"/>
              <a:t>Породы образующие обнажение</a:t>
            </a:r>
          </a:p>
        </p:txBody>
      </p:sp>
      <p:sp>
        <p:nvSpPr>
          <p:cNvPr id="11269" name="Содержимое 5"/>
          <p:cNvSpPr>
            <a:spLocks noGrp="1"/>
          </p:cNvSpPr>
          <p:nvPr>
            <p:ph idx="4294967295"/>
          </p:nvPr>
        </p:nvSpPr>
        <p:spPr>
          <a:xfrm>
            <a:off x="571500" y="642938"/>
            <a:ext cx="4786313" cy="2571750"/>
          </a:xfrm>
        </p:spPr>
        <p:txBody>
          <a:bodyPr/>
          <a:lstStyle/>
          <a:p>
            <a:r>
              <a:rPr lang="ru-RU" sz="2000" b="1" i="1" smtClean="0"/>
              <a:t>Опока</a:t>
            </a:r>
            <a:r>
              <a:rPr lang="ru-RU" sz="2000" smtClean="0"/>
              <a:t> (мергель пламенный) - микропористые породы, сложенные аморфным кремнеземом (опалом) с примесью глинистого вещества, скелетных частей организмов, минеральных зерен (кварца, полевых шпатов, глауконита). Содержание двуокиси кремния достигает 92—98%. </a:t>
            </a:r>
          </a:p>
          <a:p>
            <a:endParaRPr lang="ru-RU" sz="19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H:\geol.jpg"/>
          <p:cNvPicPr>
            <a:picLocks noChangeAspect="1" noChangeArrowheads="1"/>
          </p:cNvPicPr>
          <p:nvPr/>
        </p:nvPicPr>
        <p:blipFill>
          <a:blip r:embed="rId2" cstate="print"/>
          <a:srcRect l="7762" t="1686" r="3134" b="3323"/>
          <a:stretch>
            <a:fillRect/>
          </a:stretch>
        </p:blipFill>
        <p:spPr bwMode="auto">
          <a:xfrm>
            <a:off x="971550" y="188913"/>
            <a:ext cx="7416800" cy="5584825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006475" y="5805488"/>
            <a:ext cx="7569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/>
              <a:t>Отложения  Пермского периода сохранились на большей части </a:t>
            </a:r>
          </a:p>
          <a:p>
            <a:pPr algn="ctr"/>
            <a:r>
              <a:rPr lang="ru-RU" altLang="ru-RU"/>
              <a:t>Вологодской области, но посмотреть-то можно только у нас – </a:t>
            </a:r>
          </a:p>
          <a:p>
            <a:pPr algn="ctr"/>
            <a:r>
              <a:rPr lang="ru-RU" altLang="ru-RU"/>
              <a:t>на Нижней Сухоне, в обнажениях, например, в Опоках.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3367</TotalTime>
  <Words>776</Words>
  <Application>Microsoft Office PowerPoint</Application>
  <PresentationFormat>Экран (4:3)</PresentationFormat>
  <Paragraphs>103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Оформление по умолчанию</vt:lpstr>
      <vt:lpstr>Слайд 1</vt:lpstr>
      <vt:lpstr>Опоки на  карте Вологодской  области</vt:lpstr>
      <vt:lpstr>Слайд 3</vt:lpstr>
      <vt:lpstr>Слайд 4</vt:lpstr>
      <vt:lpstr>Слайд 5</vt:lpstr>
      <vt:lpstr>Слайд 6</vt:lpstr>
      <vt:lpstr>Геологическое обнажение Опоки</vt:lpstr>
      <vt:lpstr>Породы образующие обнажение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km</dc:creator>
  <cp:lastModifiedBy>user</cp:lastModifiedBy>
  <cp:revision>110</cp:revision>
  <dcterms:created xsi:type="dcterms:W3CDTF">2010-02-03T16:44:27Z</dcterms:created>
  <dcterms:modified xsi:type="dcterms:W3CDTF">2018-11-29T10:46:30Z</dcterms:modified>
</cp:coreProperties>
</file>