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1"/>
  </p:notesMasterIdLst>
  <p:sldIdLst>
    <p:sldId id="256" r:id="rId2"/>
    <p:sldId id="259" r:id="rId3"/>
    <p:sldId id="263" r:id="rId4"/>
    <p:sldId id="266" r:id="rId5"/>
    <p:sldId id="268" r:id="rId6"/>
    <p:sldId id="258" r:id="rId7"/>
    <p:sldId id="265" r:id="rId8"/>
    <p:sldId id="270" r:id="rId9"/>
    <p:sldId id="271" r:id="rId10"/>
    <p:sldId id="267" r:id="rId11"/>
    <p:sldId id="269" r:id="rId12"/>
    <p:sldId id="272" r:id="rId13"/>
    <p:sldId id="273" r:id="rId14"/>
    <p:sldId id="274" r:id="rId15"/>
    <p:sldId id="262" r:id="rId16"/>
    <p:sldId id="276" r:id="rId17"/>
    <p:sldId id="260" r:id="rId18"/>
    <p:sldId id="261" r:id="rId19"/>
    <p:sldId id="257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494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6A162D-72E4-41A9-BFC3-F5A18ED6B233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F6B982-EB42-46BA-8F4A-CC2CD393FA56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883454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690687-3182-4FBB-89E8-6B4370B7E4C2}" type="slidenum">
              <a:rPr lang="ru-RU" smtClean="0"/>
              <a:pPr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245173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7F6B982-EB42-46BA-8F4A-CC2CD393FA56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30.03.2023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7" Type="http://schemas.openxmlformats.org/officeDocument/2006/relationships/image" Target="../media/image18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forms.yandex.ru/u/6423e60690fa7b0a81e95c7a/" TargetMode="Externa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artinkin.net/uploads/posts/2022-03/thumbs/1646833264_52-kartinkin-net-p-kartinki-dlya-prezentatsii-v-dou-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6" y="-45429"/>
            <a:ext cx="9144775" cy="6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216024"/>
          </a:xfrm>
        </p:spPr>
        <p:txBody>
          <a:bodyPr>
            <a:normAutofit fontScale="90000"/>
          </a:bodyPr>
          <a:lstStyle/>
          <a:p>
            <a:pPr marL="0" indent="0"/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3600" b="1" dirty="0" smtClean="0">
                <a:solidFill>
                  <a:srgbClr val="FF0000"/>
                </a:solidFill>
              </a:rPr>
              <a:t/>
            </a:r>
            <a:br>
              <a:rPr lang="ru-RU" sz="3600" b="1" dirty="0" smtClean="0">
                <a:solidFill>
                  <a:srgbClr val="FF0000"/>
                </a:solidFill>
              </a:rPr>
            </a:br>
            <a:r>
              <a:rPr lang="ru-RU" sz="3600" b="1" dirty="0">
                <a:solidFill>
                  <a:srgbClr val="FF0000"/>
                </a:solidFill>
              </a:rPr>
              <a:t/>
            </a:r>
            <a:br>
              <a:rPr lang="ru-RU" sz="3600" b="1" dirty="0">
                <a:solidFill>
                  <a:srgbClr val="FF0000"/>
                </a:solidFill>
              </a:rPr>
            </a:br>
            <a:r>
              <a:rPr lang="ru-RU" sz="2700" b="1" dirty="0" smtClean="0">
                <a:solidFill>
                  <a:srgbClr val="FF0000"/>
                </a:solidFill>
              </a:rPr>
              <a:t>Муниципальное </a:t>
            </a:r>
            <a:r>
              <a:rPr lang="ru-RU" sz="2700" b="1" dirty="0">
                <a:solidFill>
                  <a:srgbClr val="FF0000"/>
                </a:solidFill>
              </a:rPr>
              <a:t>бюджетное дошкольное </a:t>
            </a:r>
            <a:r>
              <a:rPr lang="ru-RU" sz="2700" b="1" dirty="0" smtClean="0">
                <a:solidFill>
                  <a:srgbClr val="FF0000"/>
                </a:solidFill>
              </a:rPr>
              <a:t> образовательное </a:t>
            </a:r>
            <a:r>
              <a:rPr lang="ru-RU" sz="2700" b="1" dirty="0">
                <a:solidFill>
                  <a:srgbClr val="FF0000"/>
                </a:solidFill>
              </a:rPr>
              <a:t>учреждение </a:t>
            </a:r>
            <a:r>
              <a:rPr lang="ru-RU" sz="2700" b="1" dirty="0" smtClean="0">
                <a:solidFill>
                  <a:srgbClr val="FF0000"/>
                </a:solidFill>
              </a:rPr>
              <a:t> «</a:t>
            </a:r>
            <a:r>
              <a:rPr lang="ru-RU" sz="2700" b="1" dirty="0">
                <a:solidFill>
                  <a:srgbClr val="FF0000"/>
                </a:solidFill>
              </a:rPr>
              <a:t>Детский сад № 47</a:t>
            </a:r>
            <a:r>
              <a:rPr lang="ru-RU" sz="2700" b="1" dirty="0" smtClean="0">
                <a:solidFill>
                  <a:srgbClr val="FF0000"/>
                </a:solidFill>
              </a:rPr>
              <a:t>»</a:t>
            </a:r>
            <a:br>
              <a:rPr lang="ru-RU" sz="2700" b="1" dirty="0" smtClean="0">
                <a:solidFill>
                  <a:srgbClr val="FF0000"/>
                </a:solidFill>
              </a:rPr>
            </a:br>
            <a:r>
              <a:rPr lang="ru-RU" sz="2700" b="1" dirty="0">
                <a:solidFill>
                  <a:srgbClr val="FF0000"/>
                </a:solidFill>
              </a:rPr>
              <a:t/>
            </a:r>
            <a:br>
              <a:rPr lang="ru-RU" sz="2700" b="1" dirty="0">
                <a:solidFill>
                  <a:srgbClr val="FF0000"/>
                </a:solidFill>
              </a:rPr>
            </a:br>
            <a:r>
              <a:rPr lang="ru-RU" sz="3100" b="1" dirty="0">
                <a:solidFill>
                  <a:srgbClr val="7030A0"/>
                </a:solidFill>
              </a:rPr>
              <a:t>Муниципальная опорная </a:t>
            </a:r>
            <a:r>
              <a:rPr lang="ru-RU" sz="3100" b="1" dirty="0" smtClean="0">
                <a:solidFill>
                  <a:srgbClr val="7030A0"/>
                </a:solidFill>
              </a:rPr>
              <a:t>площадка</a:t>
            </a:r>
            <a:r>
              <a:rPr lang="ru-RU" sz="3100" b="1" dirty="0"/>
              <a:t/>
            </a:r>
            <a:br>
              <a:rPr lang="ru-RU" sz="3100" b="1" dirty="0"/>
            </a:br>
            <a:r>
              <a:rPr lang="ru-RU" sz="3100" b="1" dirty="0">
                <a:solidFill>
                  <a:srgbClr val="0070C0"/>
                </a:solidFill>
              </a:rPr>
              <a:t>«Круг как эффективная форма </a:t>
            </a:r>
            <a:br>
              <a:rPr lang="ru-RU" sz="3100" b="1" dirty="0">
                <a:solidFill>
                  <a:srgbClr val="0070C0"/>
                </a:solidFill>
              </a:rPr>
            </a:br>
            <a:r>
              <a:rPr lang="ru-RU" sz="3100" b="1" dirty="0">
                <a:solidFill>
                  <a:srgbClr val="0070C0"/>
                </a:solidFill>
              </a:rPr>
              <a:t>развития детского сообщества</a:t>
            </a:r>
            <a:r>
              <a:rPr lang="ru-RU" sz="3100" b="1" dirty="0" smtClean="0">
                <a:solidFill>
                  <a:srgbClr val="0070C0"/>
                </a:solidFill>
              </a:rPr>
              <a:t>»</a:t>
            </a:r>
            <a:br>
              <a:rPr lang="ru-RU" sz="3100" b="1" dirty="0" smtClean="0">
                <a:solidFill>
                  <a:srgbClr val="0070C0"/>
                </a:solidFill>
              </a:rPr>
            </a:br>
            <a:r>
              <a:rPr lang="ru-RU" sz="3600" dirty="0"/>
              <a:t>Интеграция технологии «Круг как эффективная форма развития  детского сообщества» в образовательное пространство ДОУ</a:t>
            </a:r>
            <a:r>
              <a:rPr lang="ru-RU" sz="4000" dirty="0" smtClean="0">
                <a:solidFill>
                  <a:srgbClr val="0070C0"/>
                </a:solidFill>
              </a:rPr>
              <a:t> </a:t>
            </a:r>
            <a:endParaRPr lang="ru-RU" sz="4000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09800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kartinkin.net/uploads/posts/2022-03/thumbs/1646833264_52-kartinkin-net-p-kartinki-dlya-prezentatsii-v-dou-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1"/>
          <a:stretch>
            <a:fillRect/>
          </a:stretch>
        </p:blipFill>
        <p:spPr bwMode="auto">
          <a:xfrm>
            <a:off x="-776" y="0"/>
            <a:ext cx="9144775" cy="68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32503" y="188640"/>
            <a:ext cx="44157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«Круг – поздравление» </a:t>
            </a:r>
          </a:p>
        </p:txBody>
      </p:sp>
      <p:pic>
        <p:nvPicPr>
          <p:cNvPr id="8195" name="Picture 3" descr="C:\Users\mariy\Desktop\моп\168011296196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908720"/>
            <a:ext cx="5120680" cy="3840510"/>
          </a:xfrm>
          <a:prstGeom prst="rect">
            <a:avLst/>
          </a:prstGeom>
          <a:noFill/>
        </p:spPr>
      </p:pic>
      <p:pic>
        <p:nvPicPr>
          <p:cNvPr id="8194" name="Picture 2" descr="C:\Users\mariy\Desktop\моп\1680112961998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643898" y="3789040"/>
            <a:ext cx="5248582" cy="295232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kartinkin.net/uploads/posts/2022-03/thumbs/1646833264_52-kartinkin-net-p-kartinki-dlya-prezentatsii-v-dou-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1"/>
          <a:stretch>
            <a:fillRect/>
          </a:stretch>
        </p:blipFill>
        <p:spPr bwMode="auto">
          <a:xfrm>
            <a:off x="0" y="-15668"/>
            <a:ext cx="9144775" cy="68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39752" y="476672"/>
            <a:ext cx="49477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«Круг – ситуативный» </a:t>
            </a:r>
          </a:p>
        </p:txBody>
      </p:sp>
      <p:pic>
        <p:nvPicPr>
          <p:cNvPr id="5121" name="Picture 1" descr="C:\Users\mariy\Desktop\моп\1680112961990.jpg"/>
          <p:cNvPicPr>
            <a:picLocks noChangeAspect="1" noChangeArrowheads="1"/>
          </p:cNvPicPr>
          <p:nvPr/>
        </p:nvPicPr>
        <p:blipFill>
          <a:blip r:embed="rId3" cstate="print"/>
          <a:srcRect l="11331" r="12186"/>
          <a:stretch>
            <a:fillRect/>
          </a:stretch>
        </p:blipFill>
        <p:spPr bwMode="auto">
          <a:xfrm>
            <a:off x="539552" y="1196752"/>
            <a:ext cx="3888432" cy="2859783"/>
          </a:xfrm>
          <a:prstGeom prst="rect">
            <a:avLst/>
          </a:prstGeom>
          <a:noFill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92910" y="3422079"/>
            <a:ext cx="3955554" cy="29592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kartinkin.net/uploads/posts/2022-03/thumbs/1646833264_52-kartinkin-net-p-kartinki-dlya-prezentatsii-v-dou-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1"/>
          <a:stretch>
            <a:fillRect/>
          </a:stretch>
        </p:blipFill>
        <p:spPr bwMode="auto">
          <a:xfrm>
            <a:off x="0" y="-15668"/>
            <a:ext cx="9144775" cy="68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39752" y="476672"/>
            <a:ext cx="49477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«Круг – ситуативный» </a:t>
            </a:r>
          </a:p>
        </p:txBody>
      </p:sp>
      <p:pic>
        <p:nvPicPr>
          <p:cNvPr id="31746" name="Picture 2" descr="C:\Users\mariy\Desktop\моп\1680113225390.jpg"/>
          <p:cNvPicPr>
            <a:picLocks noChangeAspect="1" noChangeArrowheads="1"/>
          </p:cNvPicPr>
          <p:nvPr/>
        </p:nvPicPr>
        <p:blipFill>
          <a:blip r:embed="rId3" cstate="print"/>
          <a:srcRect t="16735"/>
          <a:stretch>
            <a:fillRect/>
          </a:stretch>
        </p:blipFill>
        <p:spPr bwMode="auto">
          <a:xfrm>
            <a:off x="395537" y="1628800"/>
            <a:ext cx="3168352" cy="3517486"/>
          </a:xfrm>
          <a:prstGeom prst="rect">
            <a:avLst/>
          </a:prstGeom>
          <a:noFill/>
        </p:spPr>
      </p:pic>
      <p:pic>
        <p:nvPicPr>
          <p:cNvPr id="31747" name="Picture 3" descr="C:\Users\mariy\Desktop\моп\168011296197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56946" y="1628800"/>
            <a:ext cx="4619510" cy="34563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kartinkin.net/uploads/posts/2022-03/thumbs/1646833264_52-kartinkin-net-p-kartinki-dlya-prezentatsii-v-dou-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1"/>
          <a:stretch>
            <a:fillRect/>
          </a:stretch>
        </p:blipFill>
        <p:spPr bwMode="auto">
          <a:xfrm>
            <a:off x="0" y="-15668"/>
            <a:ext cx="9144775" cy="68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331640" y="188640"/>
            <a:ext cx="676114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«Круг» - диагностическая процедура</a:t>
            </a:r>
          </a:p>
        </p:txBody>
      </p:sp>
      <p:pic>
        <p:nvPicPr>
          <p:cNvPr id="32770" name="Picture 2" descr="C:\Users\mariy\Downloads\1680125001898.jpeg"/>
          <p:cNvPicPr>
            <a:picLocks noChangeAspect="1" noChangeArrowheads="1"/>
          </p:cNvPicPr>
          <p:nvPr/>
        </p:nvPicPr>
        <p:blipFill>
          <a:blip r:embed="rId3" cstate="print"/>
          <a:srcRect l="27106" t="43410"/>
          <a:stretch>
            <a:fillRect/>
          </a:stretch>
        </p:blipFill>
        <p:spPr bwMode="auto">
          <a:xfrm>
            <a:off x="4602322" y="1052736"/>
            <a:ext cx="3858110" cy="2245090"/>
          </a:xfrm>
          <a:prstGeom prst="rect">
            <a:avLst/>
          </a:prstGeom>
          <a:noFill/>
        </p:spPr>
      </p:pic>
      <p:pic>
        <p:nvPicPr>
          <p:cNvPr id="32771" name="Picture 3" descr="C:\Users\mariy\Downloads\168012500190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55776" y="3501008"/>
            <a:ext cx="3840426" cy="2880320"/>
          </a:xfrm>
          <a:prstGeom prst="rect">
            <a:avLst/>
          </a:prstGeom>
          <a:noFill/>
        </p:spPr>
      </p:pic>
      <p:pic>
        <p:nvPicPr>
          <p:cNvPr id="32772" name="Picture 4" descr="C:\Users\mariy\Downloads\168012500190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588224" y="3429000"/>
            <a:ext cx="2301720" cy="3068960"/>
          </a:xfrm>
          <a:prstGeom prst="rect">
            <a:avLst/>
          </a:prstGeom>
          <a:noFill/>
        </p:spPr>
      </p:pic>
      <p:pic>
        <p:nvPicPr>
          <p:cNvPr id="32773" name="Picture 5" descr="C:\Users\mariy\Downloads\1680125001909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9018" y="1052736"/>
            <a:ext cx="3998966" cy="2250315"/>
          </a:xfrm>
          <a:prstGeom prst="rect">
            <a:avLst/>
          </a:prstGeom>
          <a:noFill/>
        </p:spPr>
      </p:pic>
      <p:pic>
        <p:nvPicPr>
          <p:cNvPr id="32774" name="Picture 6" descr="C:\Users\mariy\Downloads\1680125001913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3429000"/>
            <a:ext cx="2041809" cy="301304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s://kartinkin.net/uploads/posts/2022-03/thumbs/1646833264_52-kartinkin-net-p-kartinki-dlya-prezentatsii-v-dou-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1"/>
          <a:stretch>
            <a:fillRect/>
          </a:stretch>
        </p:blipFill>
        <p:spPr bwMode="auto">
          <a:xfrm>
            <a:off x="0" y="-15668"/>
            <a:ext cx="9144775" cy="68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491880" y="188640"/>
            <a:ext cx="231403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Общий круг</a:t>
            </a:r>
          </a:p>
        </p:txBody>
      </p:sp>
      <p:pic>
        <p:nvPicPr>
          <p:cNvPr id="33798" name="Picture 6" descr="C:\Users\mariy\Downloads\1680126297744.jpg"/>
          <p:cNvPicPr>
            <a:picLocks noChangeAspect="1" noChangeArrowheads="1"/>
          </p:cNvPicPr>
          <p:nvPr/>
        </p:nvPicPr>
        <p:blipFill>
          <a:blip r:embed="rId3" cstate="print"/>
          <a:srcRect l="17346" t="30307" r="23143" b="14591"/>
          <a:stretch>
            <a:fillRect/>
          </a:stretch>
        </p:blipFill>
        <p:spPr bwMode="auto">
          <a:xfrm>
            <a:off x="611560" y="980728"/>
            <a:ext cx="3600400" cy="2500278"/>
          </a:xfrm>
          <a:prstGeom prst="rect">
            <a:avLst/>
          </a:prstGeom>
          <a:noFill/>
        </p:spPr>
      </p:pic>
      <p:pic>
        <p:nvPicPr>
          <p:cNvPr id="33799" name="Picture 7" descr="C:\Users\mariy\Downloads\168012629775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32040" y="980728"/>
            <a:ext cx="3347864" cy="2510898"/>
          </a:xfrm>
          <a:prstGeom prst="rect">
            <a:avLst/>
          </a:prstGeom>
          <a:noFill/>
        </p:spPr>
      </p:pic>
      <p:pic>
        <p:nvPicPr>
          <p:cNvPr id="33796" name="Picture 4" descr="C:\Users\mariy\Downloads\1680126297729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691680" y="3212976"/>
            <a:ext cx="5616624" cy="315266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4" descr="https://kartinkin.net/uploads/posts/2022-03/thumbs/1646833264_52-kartinkin-net-p-kartinki-dlya-prezentatsii-v-dou-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1"/>
          <a:stretch>
            <a:fillRect/>
          </a:stretch>
        </p:blipFill>
        <p:spPr bwMode="auto">
          <a:xfrm>
            <a:off x="0" y="-15668"/>
            <a:ext cx="9144775" cy="68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Организация пространства для технологии «Круг»</a:t>
            </a:r>
            <a:r>
              <a:rPr lang="ru-RU" sz="3200" dirty="0"/>
              <a:t/>
            </a:r>
            <a:br>
              <a:rPr lang="ru-RU" sz="3200" dirty="0"/>
            </a:br>
            <a:endParaRPr lang="ru-RU" sz="3200" dirty="0"/>
          </a:p>
        </p:txBody>
      </p:sp>
      <p:sp>
        <p:nvSpPr>
          <p:cNvPr id="6" name="Пятиугольник 5"/>
          <p:cNvSpPr/>
          <p:nvPr/>
        </p:nvSpPr>
        <p:spPr>
          <a:xfrm>
            <a:off x="539552" y="1484784"/>
            <a:ext cx="6624736" cy="79208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Настенное информационное полотно</a:t>
            </a:r>
          </a:p>
        </p:txBody>
      </p:sp>
      <p:sp>
        <p:nvSpPr>
          <p:cNvPr id="7" name="Пятиугольник 6"/>
          <p:cNvSpPr/>
          <p:nvPr/>
        </p:nvSpPr>
        <p:spPr>
          <a:xfrm>
            <a:off x="539552" y="3933056"/>
            <a:ext cx="6480720" cy="864096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Дидактическое пособие «Календарь»</a:t>
            </a:r>
            <a:endParaRPr lang="ru-RU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Пятиугольник 7"/>
          <p:cNvSpPr/>
          <p:nvPr/>
        </p:nvSpPr>
        <p:spPr>
          <a:xfrm>
            <a:off x="539552" y="2492896"/>
            <a:ext cx="6624736" cy="1224136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Набор «Настроения» для </a:t>
            </a:r>
            <a:r>
              <a:rPr lang="ru-RU" sz="2800" dirty="0" err="1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скрининг-теста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эмоционального состояния воспитанников группы</a:t>
            </a:r>
          </a:p>
        </p:txBody>
      </p:sp>
      <p:sp>
        <p:nvSpPr>
          <p:cNvPr id="9" name="Пятиугольник 8"/>
          <p:cNvSpPr/>
          <p:nvPr/>
        </p:nvSpPr>
        <p:spPr>
          <a:xfrm>
            <a:off x="539552" y="5013176"/>
            <a:ext cx="6408712" cy="792088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Дидактическое пособие «Режим дня»</a:t>
            </a:r>
          </a:p>
        </p:txBody>
      </p:sp>
    </p:spTree>
    <p:extLst>
      <p:ext uri="{BB962C8B-B14F-4D97-AF65-F5344CB8AC3E}">
        <p14:creationId xmlns:p14="http://schemas.microsoft.com/office/powerpoint/2010/main" val="2032019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 descr="https://kartinkin.net/uploads/posts/2022-03/thumbs/1646833264_52-kartinkin-net-p-kartinki-dlya-prezentatsii-v-dou-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1"/>
          <a:stretch>
            <a:fillRect/>
          </a:stretch>
        </p:blipFill>
        <p:spPr bwMode="auto">
          <a:xfrm>
            <a:off x="0" y="-15668"/>
            <a:ext cx="9144775" cy="68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9156" y="836712"/>
            <a:ext cx="3795051" cy="585285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043608" y="188640"/>
            <a:ext cx="704494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Дидактическое пособие «Режим дня»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i.pinimg.com/originals/3d/6d/fb/3d6dfb6cd76ce2cf361a8449f813719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" y="-1"/>
            <a:ext cx="9144000" cy="687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Круг с родителями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4337" name="Picture 1" descr="C:\Users\mariy\Desktop\моп\168011431381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908720"/>
            <a:ext cx="7296811" cy="41044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2222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originals/3d/6d/fb/3d6dfb6cd76ce2cf361a8449f8137192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079" y="-1"/>
            <a:ext cx="9144000" cy="6870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+mn-lt"/>
                <a:ea typeface="+mn-ea"/>
                <a:cs typeface="+mn-cs"/>
              </a:rPr>
              <a:t>Круг с педагогами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+mn-lt"/>
              <a:ea typeface="+mn-ea"/>
              <a:cs typeface="+mn-cs"/>
            </a:endParaRPr>
          </a:p>
        </p:txBody>
      </p:sp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 cstate="print"/>
          <a:srcRect l="8730" t="13224" r="12704" b="10582"/>
          <a:stretch>
            <a:fillRect/>
          </a:stretch>
        </p:blipFill>
        <p:spPr bwMode="auto">
          <a:xfrm>
            <a:off x="1774797" y="1196752"/>
            <a:ext cx="5605515" cy="4094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994069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https://kartinkin.net/uploads/posts/2022-03/thumbs/1646833264_52-kartinkin-net-p-kartinki-dlya-prezentatsii-v-dou-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75" y="-61097"/>
            <a:ext cx="9144775" cy="69190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>
              <a:hlinkClick r:id="rId3"/>
            </a:endParaRPr>
          </a:p>
          <a:p>
            <a:r>
              <a:rPr lang="en-US" dirty="0" smtClean="0">
                <a:hlinkClick r:id="rId3"/>
              </a:rPr>
              <a:t>https</a:t>
            </a:r>
            <a:r>
              <a:rPr lang="en-US" dirty="0">
                <a:hlinkClick r:id="rId3"/>
              </a:rPr>
              <a:t>://forms.yandex.ru/u/6423e60690fa7b0a81e95c7a</a:t>
            </a:r>
            <a:r>
              <a:rPr lang="en-US" dirty="0" smtClean="0">
                <a:hlinkClick r:id="rId3"/>
              </a:rPr>
              <a:t>/</a:t>
            </a:r>
            <a:endParaRPr lang="ru-RU" dirty="0" smtClean="0"/>
          </a:p>
          <a:p>
            <a:endParaRPr lang="ru-RU" dirty="0"/>
          </a:p>
        </p:txBody>
      </p:sp>
      <p:pic>
        <p:nvPicPr>
          <p:cNvPr id="1026" name="Picture 2" descr="C:\Users\МБДОУ47\Downloads\qr-code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5856" y="3396638"/>
            <a:ext cx="3169791" cy="3169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57371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artinkin.net/uploads/posts/2022-03/thumbs/1646833264_52-kartinkin-net-p-kartinki-dlya-prezentatsii-v-dou-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1"/>
          <a:stretch>
            <a:fillRect/>
          </a:stretch>
        </p:blipFill>
        <p:spPr bwMode="auto">
          <a:xfrm>
            <a:off x="-776" y="0"/>
            <a:ext cx="9144775" cy="68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860" y="748022"/>
            <a:ext cx="8674620" cy="5129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4809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artinkin.net/uploads/posts/2022-03/thumbs/1646833264_52-kartinkin-net-p-kartinki-dlya-prezentatsii-v-dou-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1"/>
          <a:stretch>
            <a:fillRect/>
          </a:stretch>
        </p:blipFill>
        <p:spPr bwMode="auto">
          <a:xfrm>
            <a:off x="-776" y="0"/>
            <a:ext cx="9144775" cy="68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mariy\Desktop\моп\Календ Вар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4008" y="3140967"/>
            <a:ext cx="4248472" cy="3186355"/>
          </a:xfrm>
          <a:prstGeom prst="rect">
            <a:avLst/>
          </a:prstGeom>
          <a:noFill/>
        </p:spPr>
      </p:pic>
      <p:pic>
        <p:nvPicPr>
          <p:cNvPr id="1026" name="Picture 2" descr="C:\Users\mariy\Desktop\моп\Утр К.jpg"/>
          <p:cNvPicPr>
            <a:picLocks noChangeAspect="1" noChangeArrowheads="1"/>
          </p:cNvPicPr>
          <p:nvPr/>
        </p:nvPicPr>
        <p:blipFill>
          <a:blip r:embed="rId4" cstate="print"/>
          <a:srcRect t="17851"/>
          <a:stretch>
            <a:fillRect/>
          </a:stretch>
        </p:blipFill>
        <p:spPr bwMode="auto">
          <a:xfrm>
            <a:off x="323528" y="620688"/>
            <a:ext cx="5142474" cy="316835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683568" y="4077072"/>
            <a:ext cx="3384376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 smtClean="0">
                <a:latin typeface="+mj-lt"/>
                <a:ea typeface="+mj-ea"/>
                <a:cs typeface="+mj-cs"/>
              </a:rPr>
              <a:t>Технология  «Круг» включена в режимные моменты</a:t>
            </a:r>
            <a:endParaRPr lang="ru-RU" sz="32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kartinkin.net/uploads/posts/2022-03/thumbs/1646833264_52-kartinkin-net-p-kartinki-dlya-prezentatsii-v-dou-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1"/>
          <a:stretch>
            <a:fillRect/>
          </a:stretch>
        </p:blipFill>
        <p:spPr bwMode="auto">
          <a:xfrm>
            <a:off x="-776" y="0"/>
            <a:ext cx="9144775" cy="68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ariy\Desktop\моп\1680112961974.jpg"/>
          <p:cNvPicPr>
            <a:picLocks noChangeAspect="1" noChangeArrowheads="1"/>
          </p:cNvPicPr>
          <p:nvPr/>
        </p:nvPicPr>
        <p:blipFill>
          <a:blip r:embed="rId3" cstate="print"/>
          <a:srcRect l="13235" t="31373" r="8824"/>
          <a:stretch>
            <a:fillRect/>
          </a:stretch>
        </p:blipFill>
        <p:spPr bwMode="auto">
          <a:xfrm>
            <a:off x="4788024" y="1484784"/>
            <a:ext cx="4034505" cy="2664296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1475656" y="116632"/>
            <a:ext cx="6143625" cy="461962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4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</a:rPr>
              <a:t>Задачи </a:t>
            </a:r>
            <a:r>
              <a:rPr lang="ru-RU" sz="24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технологии «Круг» </a:t>
            </a:r>
            <a:endParaRPr lang="ru-RU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323528" y="692696"/>
            <a:ext cx="4392488" cy="147732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Calibri" pitchFamily="34" charset="0"/>
              </a:rPr>
              <a:t>Формирование доброжелательных отношений между детьми, создание атмосферы поддержки, сотрудничества, общего положительного эмоционального фона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 rot="10800000" flipV="1">
            <a:off x="323528" y="2276872"/>
            <a:ext cx="4392488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Calibri" pitchFamily="34" charset="0"/>
              </a:rPr>
              <a:t>Обмен информацией, выявление детских интересов</a:t>
            </a:r>
          </a:p>
        </p:txBody>
      </p:sp>
      <p:sp>
        <p:nvSpPr>
          <p:cNvPr id="16" name="TextBox 15"/>
          <p:cNvSpPr txBox="1">
            <a:spLocks noChangeArrowheads="1"/>
          </p:cNvSpPr>
          <p:nvPr/>
        </p:nvSpPr>
        <p:spPr bwMode="auto">
          <a:xfrm>
            <a:off x="323528" y="6011996"/>
            <a:ext cx="4392488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Calibri" pitchFamily="34" charset="0"/>
              </a:rPr>
              <a:t>Решение некоторых обучающих задач</a:t>
            </a:r>
          </a:p>
        </p:txBody>
      </p:sp>
      <p:sp>
        <p:nvSpPr>
          <p:cNvPr id="20" name="TextBox 19"/>
          <p:cNvSpPr txBox="1">
            <a:spLocks noChangeArrowheads="1"/>
          </p:cNvSpPr>
          <p:nvPr/>
        </p:nvSpPr>
        <p:spPr bwMode="auto">
          <a:xfrm>
            <a:off x="323528" y="3068960"/>
            <a:ext cx="4392488" cy="646331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Calibri" pitchFamily="34" charset="0"/>
              </a:rPr>
              <a:t>Формирование мотивации к предстоящей деятельности</a:t>
            </a:r>
          </a:p>
        </p:txBody>
      </p:sp>
      <p:sp>
        <p:nvSpPr>
          <p:cNvPr id="21" name="TextBox 20"/>
          <p:cNvSpPr txBox="1">
            <a:spLocks noChangeArrowheads="1"/>
          </p:cNvSpPr>
          <p:nvPr/>
        </p:nvSpPr>
        <p:spPr bwMode="auto">
          <a:xfrm>
            <a:off x="323528" y="3861048"/>
            <a:ext cx="4392488" cy="9233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Calibri" pitchFamily="34" charset="0"/>
              </a:rPr>
              <a:t>Представление информации о материалах в центрах активности и планирование деятельности в центрах</a:t>
            </a:r>
          </a:p>
        </p:txBody>
      </p:sp>
      <p:sp>
        <p:nvSpPr>
          <p:cNvPr id="22" name="TextBox 21"/>
          <p:cNvSpPr txBox="1">
            <a:spLocks noChangeArrowheads="1"/>
          </p:cNvSpPr>
          <p:nvPr/>
        </p:nvSpPr>
        <p:spPr bwMode="auto">
          <a:xfrm>
            <a:off x="323528" y="4953942"/>
            <a:ext cx="4392488" cy="923330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b="1" dirty="0">
                <a:latin typeface="Calibri" pitchFamily="34" charset="0"/>
              </a:rPr>
              <a:t>Осуществление выбора деятельности на основе собственных интересов и потребностей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4" descr="https://kartinkin.net/uploads/posts/2022-03/thumbs/1646833264_52-kartinkin-net-p-kartinki-dlya-prezentatsii-v-dou-5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1"/>
          <a:stretch>
            <a:fillRect/>
          </a:stretch>
        </p:blipFill>
        <p:spPr bwMode="auto">
          <a:xfrm>
            <a:off x="-776" y="0"/>
            <a:ext cx="9144775" cy="68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Овал 1"/>
          <p:cNvSpPr/>
          <p:nvPr/>
        </p:nvSpPr>
        <p:spPr>
          <a:xfrm>
            <a:off x="2857500" y="2714625"/>
            <a:ext cx="3214688" cy="1557338"/>
          </a:xfrm>
          <a:prstGeom prst="ellipse">
            <a:avLst/>
          </a:prstGeom>
          <a:solidFill>
            <a:srgbClr val="FF0000"/>
          </a:solidFill>
          <a:ln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8195" name="TextBox 2"/>
          <p:cNvSpPr txBox="1">
            <a:spLocks noChangeArrowheads="1"/>
          </p:cNvSpPr>
          <p:nvPr/>
        </p:nvSpPr>
        <p:spPr bwMode="auto">
          <a:xfrm>
            <a:off x="3071813" y="3071813"/>
            <a:ext cx="2786062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Место проведения группового </a:t>
            </a:r>
            <a:r>
              <a:rPr lang="ru-RU" alt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круга</a:t>
            </a:r>
            <a:endParaRPr lang="ru-RU" alt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alibri" pitchFamily="34" charset="0"/>
            </a:endParaRPr>
          </a:p>
        </p:txBody>
      </p:sp>
      <p:sp>
        <p:nvSpPr>
          <p:cNvPr id="21" name="Выноска со стрелкой вниз 20"/>
          <p:cNvSpPr/>
          <p:nvPr/>
        </p:nvSpPr>
        <p:spPr>
          <a:xfrm>
            <a:off x="2214563" y="214313"/>
            <a:ext cx="1557337" cy="2928937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3"/>
          </a:fillRef>
          <a:effectRef idx="1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dirty="0"/>
          </a:p>
        </p:txBody>
      </p:sp>
      <p:sp>
        <p:nvSpPr>
          <p:cNvPr id="22" name="Выноска со стрелкой вниз 21"/>
          <p:cNvSpPr/>
          <p:nvPr/>
        </p:nvSpPr>
        <p:spPr>
          <a:xfrm>
            <a:off x="5143500" y="214313"/>
            <a:ext cx="1557338" cy="2928937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4" name="Выноска со стрелкой вниз 23"/>
          <p:cNvSpPr/>
          <p:nvPr/>
        </p:nvSpPr>
        <p:spPr>
          <a:xfrm rot="16200000">
            <a:off x="721519" y="2135981"/>
            <a:ext cx="1557338" cy="2714625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0074"/>
            </a:avLst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5" name="Выноска со стрелкой вниз 24"/>
          <p:cNvSpPr/>
          <p:nvPr/>
        </p:nvSpPr>
        <p:spPr>
          <a:xfrm rot="5400000">
            <a:off x="6686550" y="2100263"/>
            <a:ext cx="1557338" cy="2786062"/>
          </a:xfrm>
          <a:prstGeom prst="downArrowCallout">
            <a:avLst>
              <a:gd name="adj1" fmla="val 25000"/>
              <a:gd name="adj2" fmla="val 25000"/>
              <a:gd name="adj3" fmla="val 25000"/>
              <a:gd name="adj4" fmla="val 70074"/>
            </a:avLst>
          </a:prstGeom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6" name="Выноска со стрелкой вниз 25"/>
          <p:cNvSpPr/>
          <p:nvPr/>
        </p:nvSpPr>
        <p:spPr>
          <a:xfrm rot="10800000">
            <a:off x="2357438" y="3929063"/>
            <a:ext cx="1557337" cy="2714625"/>
          </a:xfrm>
          <a:prstGeom prst="downArrow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27" name="Выноска со стрелкой вниз 26"/>
          <p:cNvSpPr/>
          <p:nvPr/>
        </p:nvSpPr>
        <p:spPr>
          <a:xfrm rot="10800000">
            <a:off x="2357438" y="3929063"/>
            <a:ext cx="1557337" cy="2786062"/>
          </a:xfrm>
          <a:prstGeom prst="downArrowCallout">
            <a:avLst/>
          </a:prstGeom>
        </p:spPr>
        <p:style>
          <a:lnRef idx="3">
            <a:schemeClr val="lt1"/>
          </a:lnRef>
          <a:fillRef idx="1">
            <a:schemeClr val="accent4"/>
          </a:fillRef>
          <a:effectRef idx="1">
            <a:schemeClr val="accent4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dirty="0"/>
          </a:p>
        </p:txBody>
      </p:sp>
      <p:sp>
        <p:nvSpPr>
          <p:cNvPr id="29" name="Выноска со стрелкой вниз 28"/>
          <p:cNvSpPr/>
          <p:nvPr/>
        </p:nvSpPr>
        <p:spPr>
          <a:xfrm rot="10800000">
            <a:off x="5072063" y="3929063"/>
            <a:ext cx="1557337" cy="2786062"/>
          </a:xfrm>
          <a:prstGeom prst="downArrowCallout">
            <a:avLst/>
          </a:prstGeom>
          <a:solidFill>
            <a:srgbClr val="CC99FF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sp>
        <p:nvSpPr>
          <p:cNvPr id="30" name="TextBox 29"/>
          <p:cNvSpPr txBox="1">
            <a:spLocks noChangeArrowheads="1"/>
          </p:cNvSpPr>
          <p:nvPr/>
        </p:nvSpPr>
        <p:spPr bwMode="auto">
          <a:xfrm>
            <a:off x="2214563" y="571500"/>
            <a:ext cx="1500187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Календари природы, погоды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5286375" y="500063"/>
            <a:ext cx="1285875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Модели недели, месяца</a:t>
            </a: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571500" y="3071813"/>
            <a:ext cx="121443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Правила группы</a:t>
            </a:r>
          </a:p>
        </p:txBody>
      </p:sp>
      <p:sp>
        <p:nvSpPr>
          <p:cNvPr id="33" name="TextBox 32"/>
          <p:cNvSpPr txBox="1">
            <a:spLocks noChangeArrowheads="1"/>
          </p:cNvSpPr>
          <p:nvPr/>
        </p:nvSpPr>
        <p:spPr bwMode="auto">
          <a:xfrm>
            <a:off x="7000875" y="3214688"/>
            <a:ext cx="1643063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Распорядок дня</a:t>
            </a:r>
          </a:p>
        </p:txBody>
      </p:sp>
      <p:sp>
        <p:nvSpPr>
          <p:cNvPr id="34" name="TextBox 33"/>
          <p:cNvSpPr txBox="1">
            <a:spLocks noChangeArrowheads="1"/>
          </p:cNvSpPr>
          <p:nvPr/>
        </p:nvSpPr>
        <p:spPr bwMode="auto">
          <a:xfrm>
            <a:off x="2428875" y="5429250"/>
            <a:ext cx="1500188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Экран поручений</a:t>
            </a:r>
          </a:p>
        </p:txBody>
      </p:sp>
      <p:sp>
        <p:nvSpPr>
          <p:cNvPr id="35" name="TextBox 34"/>
          <p:cNvSpPr txBox="1">
            <a:spLocks noChangeArrowheads="1"/>
          </p:cNvSpPr>
          <p:nvPr/>
        </p:nvSpPr>
        <p:spPr bwMode="auto">
          <a:xfrm>
            <a:off x="5143500" y="5214938"/>
            <a:ext cx="1428750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alibri" pitchFamily="34" charset="0"/>
              </a:rPr>
              <a:t>Другие дидактические средства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sun9-54.userapi.com/impg/i24stnoi-lhtT1CSC7nhAWWqKdzucoVI-63bsA/AL_ZSWJfZqg.jpg?size=1260x945&amp;quality=96&amp;sign=f6d786155fda231b8461b91b89399f5c&amp;type=album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347048" cy="1143000"/>
          </a:xfrm>
        </p:spPr>
        <p:txBody>
          <a:bodyPr>
            <a:noAutofit/>
          </a:bodyPr>
          <a:lstStyle/>
          <a:p>
            <a:pPr>
              <a:spcBef>
                <a:spcPts val="0"/>
              </a:spcBef>
              <a:defRPr/>
            </a:pP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Виды педагогических кругов </a:t>
            </a:r>
            <a:b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</a:br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ea typeface="+mn-ea"/>
                <a:cs typeface="+mn-cs"/>
              </a:rPr>
              <a:t>с детьми</a:t>
            </a:r>
            <a:endParaRPr lang="ru-RU" sz="36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ea typeface="+mn-ea"/>
              <a:cs typeface="+mn-cs"/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446180" y="1820136"/>
            <a:ext cx="6165874" cy="3862759"/>
          </a:xfrm>
          <a:prstGeom prst="ellipse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 dirty="0">
              <a:solidFill>
                <a:srgbClr val="CC0099"/>
              </a:solidFill>
              <a:latin typeface="+mj-lt"/>
            </a:endParaRPr>
          </a:p>
        </p:txBody>
      </p:sp>
      <p:sp>
        <p:nvSpPr>
          <p:cNvPr id="7" name="Oval 6"/>
          <p:cNvSpPr>
            <a:spLocks noChangeArrowheads="1"/>
          </p:cNvSpPr>
          <p:nvPr/>
        </p:nvSpPr>
        <p:spPr bwMode="auto">
          <a:xfrm>
            <a:off x="251520" y="2779748"/>
            <a:ext cx="2890253" cy="2225997"/>
          </a:xfrm>
          <a:prstGeom prst="ellipse">
            <a:avLst/>
          </a:prstGeom>
          <a:solidFill>
            <a:srgbClr val="92D050"/>
          </a:solidFill>
          <a:ln>
            <a:headEnd/>
            <a:tailEnd/>
          </a:ln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none" anchor="ctr"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Групповые</a:t>
            </a:r>
            <a:r>
              <a:rPr lang="ru-RU" sz="24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 </a:t>
            </a:r>
            <a:r>
              <a:rPr lang="ru-RU" sz="20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+mj-lt"/>
              </a:rPr>
              <a:t>круги</a:t>
            </a:r>
            <a:endParaRPr lang="ru-RU" sz="20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+mj-lt"/>
            </a:endParaRPr>
          </a:p>
        </p:txBody>
      </p:sp>
      <p:sp>
        <p:nvSpPr>
          <p:cNvPr id="8" name="Text Box 11"/>
          <p:cNvSpPr txBox="1">
            <a:spLocks noChangeArrowheads="1"/>
          </p:cNvSpPr>
          <p:nvPr/>
        </p:nvSpPr>
        <p:spPr bwMode="auto">
          <a:xfrm>
            <a:off x="3031865" y="3034574"/>
            <a:ext cx="1320564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/>
            <a:r>
              <a:rPr lang="ru-RU" alt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Утренний</a:t>
            </a:r>
          </a:p>
          <a:p>
            <a:pPr algn="ctr" eaLnBrk="1" hangingPunct="1"/>
            <a:r>
              <a:rPr lang="ru-RU" alt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круг</a:t>
            </a:r>
            <a:endParaRPr lang="ru-RU" alt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j-lt"/>
            </a:endParaRPr>
          </a:p>
        </p:txBody>
      </p:sp>
      <p:sp>
        <p:nvSpPr>
          <p:cNvPr id="9" name="AutoShape 12"/>
          <p:cNvSpPr>
            <a:spLocks noChangeArrowheads="1"/>
          </p:cNvSpPr>
          <p:nvPr/>
        </p:nvSpPr>
        <p:spPr bwMode="auto">
          <a:xfrm>
            <a:off x="1720232" y="2631348"/>
            <a:ext cx="1605697" cy="296800"/>
          </a:xfrm>
          <a:prstGeom prst="curvedDownArrow">
            <a:avLst>
              <a:gd name="adj1" fmla="val 83410"/>
              <a:gd name="adj2" fmla="val 166845"/>
              <a:gd name="adj3" fmla="val 33333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10" name="Text Box 14"/>
          <p:cNvSpPr txBox="1">
            <a:spLocks noChangeArrowheads="1"/>
          </p:cNvSpPr>
          <p:nvPr/>
        </p:nvSpPr>
        <p:spPr bwMode="auto">
          <a:xfrm>
            <a:off x="4189936" y="2143987"/>
            <a:ext cx="1333018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altLang="ru-RU" sz="2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Итоговый</a:t>
            </a:r>
          </a:p>
          <a:p>
            <a:pPr eaLnBrk="1" hangingPunct="1"/>
            <a:r>
              <a:rPr lang="ru-RU" altLang="ru-RU" sz="2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+mj-lt"/>
              </a:rPr>
              <a:t>круг</a:t>
            </a:r>
            <a:endParaRPr lang="ru-RU" altLang="ru-RU" sz="2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+mj-lt"/>
            </a:endParaRPr>
          </a:p>
        </p:txBody>
      </p:sp>
      <p:sp>
        <p:nvSpPr>
          <p:cNvPr id="11" name="Oval 16"/>
          <p:cNvSpPr>
            <a:spLocks noChangeArrowheads="1"/>
          </p:cNvSpPr>
          <p:nvPr/>
        </p:nvSpPr>
        <p:spPr bwMode="auto">
          <a:xfrm>
            <a:off x="4910676" y="3171098"/>
            <a:ext cx="1987129" cy="593599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1"/>
                </a:solidFill>
                <a:latin typeface="Times New Roman" pitchFamily="18" charset="0"/>
              </a:rPr>
              <a:t>Круг – поздравление</a:t>
            </a:r>
            <a:endParaRPr lang="ru-RU" sz="1600" b="1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2" name="Oval 17"/>
          <p:cNvSpPr>
            <a:spLocks noChangeArrowheads="1"/>
          </p:cNvSpPr>
          <p:nvPr/>
        </p:nvSpPr>
        <p:spPr bwMode="auto">
          <a:xfrm>
            <a:off x="5220671" y="4144236"/>
            <a:ext cx="1605696" cy="593599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>
                <a:solidFill>
                  <a:schemeClr val="accent1"/>
                </a:solidFill>
                <a:latin typeface="Times New Roman" pitchFamily="18" charset="0"/>
              </a:rPr>
              <a:t>Вечерний круг</a:t>
            </a:r>
          </a:p>
        </p:txBody>
      </p:sp>
      <p:sp>
        <p:nvSpPr>
          <p:cNvPr id="13" name="Oval 18"/>
          <p:cNvSpPr>
            <a:spLocks noChangeArrowheads="1"/>
          </p:cNvSpPr>
          <p:nvPr/>
        </p:nvSpPr>
        <p:spPr bwMode="auto">
          <a:xfrm>
            <a:off x="4307062" y="5061811"/>
            <a:ext cx="2376430" cy="743453"/>
          </a:xfrm>
          <a:prstGeom prst="ellipse">
            <a:avLst/>
          </a:prstGeom>
          <a:ln>
            <a:headEnd/>
            <a:tailEnd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600" b="1" dirty="0" smtClean="0">
                <a:solidFill>
                  <a:schemeClr val="accent1"/>
                </a:solidFill>
                <a:latin typeface="Times New Roman" pitchFamily="18" charset="0"/>
              </a:rPr>
              <a:t>Круг – ситуативный</a:t>
            </a:r>
            <a:endParaRPr lang="ru-RU" sz="1600" b="1" dirty="0">
              <a:solidFill>
                <a:schemeClr val="accent1"/>
              </a:solidFill>
              <a:latin typeface="Times New Roman" pitchFamily="18" charset="0"/>
            </a:endParaRPr>
          </a:p>
        </p:txBody>
      </p:sp>
      <p:sp>
        <p:nvSpPr>
          <p:cNvPr id="14" name="AutoShape 20"/>
          <p:cNvSpPr>
            <a:spLocks noChangeArrowheads="1"/>
          </p:cNvSpPr>
          <p:nvPr/>
        </p:nvSpPr>
        <p:spPr bwMode="auto">
          <a:xfrm>
            <a:off x="2506046" y="1982061"/>
            <a:ext cx="1605696" cy="296800"/>
          </a:xfrm>
          <a:prstGeom prst="curvedDownArrow">
            <a:avLst>
              <a:gd name="adj1" fmla="val 83410"/>
              <a:gd name="adj2" fmla="val 166845"/>
              <a:gd name="adj3" fmla="val 33333"/>
            </a:avLst>
          </a:prstGeom>
          <a:ln>
            <a:headEnd/>
            <a:tailEnd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altLang="ru-RU">
              <a:latin typeface="Calibri" pitchFamily="34" charset="0"/>
            </a:endParaRPr>
          </a:p>
        </p:txBody>
      </p:sp>
      <p:sp>
        <p:nvSpPr>
          <p:cNvPr id="15" name="Oval 5"/>
          <p:cNvSpPr>
            <a:spLocks noChangeArrowheads="1"/>
          </p:cNvSpPr>
          <p:nvPr/>
        </p:nvSpPr>
        <p:spPr bwMode="auto">
          <a:xfrm>
            <a:off x="251520" y="2391636"/>
            <a:ext cx="4431722" cy="2815231"/>
          </a:xfrm>
          <a:prstGeom prst="ellipse">
            <a:avLst/>
          </a:prstGeom>
          <a:noFill/>
          <a:ln w="28575">
            <a:solidFill>
              <a:srgbClr val="0000CC"/>
            </a:solidFill>
            <a:prstDash val="solid"/>
            <a:round/>
            <a:headEnd/>
            <a:tailEnd/>
          </a:ln>
          <a:effectLst>
            <a:outerShdw dist="107763" dir="18900000" algn="ctr" rotWithShape="0">
              <a:schemeClr val="bg2"/>
            </a:outerShdw>
          </a:effectLst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sz="2400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564447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4" descr="https://kartinkin.net/uploads/posts/2022-03/thumbs/1646833264_52-kartinkin-net-p-kartinki-dlya-prezentatsii-v-dou-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1"/>
          <a:stretch>
            <a:fillRect/>
          </a:stretch>
        </p:blipFill>
        <p:spPr bwMode="auto">
          <a:xfrm>
            <a:off x="-776" y="0"/>
            <a:ext cx="9144775" cy="68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Полилиния 13"/>
          <p:cNvSpPr/>
          <p:nvPr/>
        </p:nvSpPr>
        <p:spPr>
          <a:xfrm>
            <a:off x="755576" y="932085"/>
            <a:ext cx="3096344" cy="724270"/>
          </a:xfrm>
          <a:custGeom>
            <a:avLst/>
            <a:gdLst>
              <a:gd name="connsiteX0" fmla="*/ 0 w 4091975"/>
              <a:gd name="connsiteY0" fmla="*/ 72427 h 724270"/>
              <a:gd name="connsiteX1" fmla="*/ 72427 w 4091975"/>
              <a:gd name="connsiteY1" fmla="*/ 0 h 724270"/>
              <a:gd name="connsiteX2" fmla="*/ 4019548 w 4091975"/>
              <a:gd name="connsiteY2" fmla="*/ 0 h 724270"/>
              <a:gd name="connsiteX3" fmla="*/ 4091975 w 4091975"/>
              <a:gd name="connsiteY3" fmla="*/ 72427 h 724270"/>
              <a:gd name="connsiteX4" fmla="*/ 4091975 w 4091975"/>
              <a:gd name="connsiteY4" fmla="*/ 651843 h 724270"/>
              <a:gd name="connsiteX5" fmla="*/ 4019548 w 4091975"/>
              <a:gd name="connsiteY5" fmla="*/ 724270 h 724270"/>
              <a:gd name="connsiteX6" fmla="*/ 72427 w 4091975"/>
              <a:gd name="connsiteY6" fmla="*/ 724270 h 724270"/>
              <a:gd name="connsiteX7" fmla="*/ 0 w 4091975"/>
              <a:gd name="connsiteY7" fmla="*/ 651843 h 724270"/>
              <a:gd name="connsiteX8" fmla="*/ 0 w 4091975"/>
              <a:gd name="connsiteY8" fmla="*/ 72427 h 7242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91975" h="724270">
                <a:moveTo>
                  <a:pt x="0" y="72427"/>
                </a:moveTo>
                <a:cubicBezTo>
                  <a:pt x="0" y="32427"/>
                  <a:pt x="32427" y="0"/>
                  <a:pt x="72427" y="0"/>
                </a:cubicBezTo>
                <a:lnTo>
                  <a:pt x="4019548" y="0"/>
                </a:lnTo>
                <a:cubicBezTo>
                  <a:pt x="4059548" y="0"/>
                  <a:pt x="4091975" y="32427"/>
                  <a:pt x="4091975" y="72427"/>
                </a:cubicBezTo>
                <a:lnTo>
                  <a:pt x="4091975" y="651843"/>
                </a:lnTo>
                <a:cubicBezTo>
                  <a:pt x="4091975" y="691843"/>
                  <a:pt x="4059548" y="724270"/>
                  <a:pt x="4019548" y="724270"/>
                </a:cubicBezTo>
                <a:lnTo>
                  <a:pt x="72427" y="724270"/>
                </a:lnTo>
                <a:cubicBezTo>
                  <a:pt x="32427" y="724270"/>
                  <a:pt x="0" y="691843"/>
                  <a:pt x="0" y="651843"/>
                </a:cubicBezTo>
                <a:lnTo>
                  <a:pt x="0" y="72427"/>
                </a:lnTo>
                <a:close/>
              </a:path>
            </a:pathLst>
          </a:custGeom>
          <a:solidFill>
            <a:schemeClr val="tx2">
              <a:lumMod val="40000"/>
              <a:lumOff val="60000"/>
            </a:scheme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3133" tIns="143133" rIns="997706" bIns="143133" numCol="1" spcCol="1270" anchor="ctr" anchorCtr="0">
            <a:noAutofit/>
          </a:bodyPr>
          <a:lstStyle/>
          <a:p>
            <a:pPr lvl="0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solidFill>
                  <a:schemeClr val="tx1"/>
                </a:solidFill>
              </a:rPr>
              <a:t>Приветствие</a:t>
            </a:r>
            <a:endParaRPr lang="ru-RU" sz="2400" b="1" kern="1200" dirty="0">
              <a:solidFill>
                <a:schemeClr val="tx1"/>
              </a:solidFill>
            </a:endParaRPr>
          </a:p>
        </p:txBody>
      </p:sp>
      <p:sp>
        <p:nvSpPr>
          <p:cNvPr id="15" name="Полилиния 14"/>
          <p:cNvSpPr/>
          <p:nvPr/>
        </p:nvSpPr>
        <p:spPr>
          <a:xfrm>
            <a:off x="1834269" y="2549215"/>
            <a:ext cx="3673835" cy="803408"/>
          </a:xfrm>
          <a:custGeom>
            <a:avLst/>
            <a:gdLst>
              <a:gd name="connsiteX0" fmla="*/ 0 w 5213406"/>
              <a:gd name="connsiteY0" fmla="*/ 80341 h 803408"/>
              <a:gd name="connsiteX1" fmla="*/ 80341 w 5213406"/>
              <a:gd name="connsiteY1" fmla="*/ 0 h 803408"/>
              <a:gd name="connsiteX2" fmla="*/ 5133065 w 5213406"/>
              <a:gd name="connsiteY2" fmla="*/ 0 h 803408"/>
              <a:gd name="connsiteX3" fmla="*/ 5213406 w 5213406"/>
              <a:gd name="connsiteY3" fmla="*/ 80341 h 803408"/>
              <a:gd name="connsiteX4" fmla="*/ 5213406 w 5213406"/>
              <a:gd name="connsiteY4" fmla="*/ 723067 h 803408"/>
              <a:gd name="connsiteX5" fmla="*/ 5133065 w 5213406"/>
              <a:gd name="connsiteY5" fmla="*/ 803408 h 803408"/>
              <a:gd name="connsiteX6" fmla="*/ 80341 w 5213406"/>
              <a:gd name="connsiteY6" fmla="*/ 803408 h 803408"/>
              <a:gd name="connsiteX7" fmla="*/ 0 w 5213406"/>
              <a:gd name="connsiteY7" fmla="*/ 723067 h 803408"/>
              <a:gd name="connsiteX8" fmla="*/ 0 w 5213406"/>
              <a:gd name="connsiteY8" fmla="*/ 80341 h 8034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213406" h="803408">
                <a:moveTo>
                  <a:pt x="0" y="80341"/>
                </a:moveTo>
                <a:cubicBezTo>
                  <a:pt x="0" y="35970"/>
                  <a:pt x="35970" y="0"/>
                  <a:pt x="80341" y="0"/>
                </a:cubicBezTo>
                <a:lnTo>
                  <a:pt x="5133065" y="0"/>
                </a:lnTo>
                <a:cubicBezTo>
                  <a:pt x="5177436" y="0"/>
                  <a:pt x="5213406" y="35970"/>
                  <a:pt x="5213406" y="80341"/>
                </a:cubicBezTo>
                <a:lnTo>
                  <a:pt x="5213406" y="723067"/>
                </a:lnTo>
                <a:cubicBezTo>
                  <a:pt x="5213406" y="767438"/>
                  <a:pt x="5177436" y="803408"/>
                  <a:pt x="5133065" y="803408"/>
                </a:cubicBezTo>
                <a:lnTo>
                  <a:pt x="80341" y="803408"/>
                </a:lnTo>
                <a:cubicBezTo>
                  <a:pt x="35970" y="803408"/>
                  <a:pt x="0" y="767438"/>
                  <a:pt x="0" y="723067"/>
                </a:cubicBezTo>
                <a:lnTo>
                  <a:pt x="0" y="80341"/>
                </a:lnTo>
                <a:close/>
              </a:path>
            </a:pathLst>
          </a:custGeom>
          <a:solidFill>
            <a:schemeClr val="accent4">
              <a:lumMod val="60000"/>
              <a:lumOff val="40000"/>
            </a:schemeClr>
          </a:solidFill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5451" tIns="145451" rIns="1156920" bIns="145451" numCol="1" spcCol="1270" anchor="ctr" anchorCtr="0">
            <a:noAutofit/>
          </a:bodyPr>
          <a:lstStyle/>
          <a:p>
            <a:pPr lvl="0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solidFill>
                  <a:schemeClr val="tx1"/>
                </a:solidFill>
              </a:rPr>
              <a:t>Обмен информацией</a:t>
            </a:r>
            <a:endParaRPr lang="ru-RU" sz="2400" b="1" kern="1200" dirty="0">
              <a:solidFill>
                <a:schemeClr val="tx1"/>
              </a:solidFill>
            </a:endParaRPr>
          </a:p>
        </p:txBody>
      </p:sp>
      <p:sp>
        <p:nvSpPr>
          <p:cNvPr id="16" name="Полилиния 15"/>
          <p:cNvSpPr/>
          <p:nvPr/>
        </p:nvSpPr>
        <p:spPr>
          <a:xfrm>
            <a:off x="2411772" y="3501004"/>
            <a:ext cx="3960428" cy="815444"/>
          </a:xfrm>
          <a:custGeom>
            <a:avLst/>
            <a:gdLst>
              <a:gd name="connsiteX0" fmla="*/ 0 w 4869728"/>
              <a:gd name="connsiteY0" fmla="*/ 81544 h 815444"/>
              <a:gd name="connsiteX1" fmla="*/ 81544 w 4869728"/>
              <a:gd name="connsiteY1" fmla="*/ 0 h 815444"/>
              <a:gd name="connsiteX2" fmla="*/ 4788184 w 4869728"/>
              <a:gd name="connsiteY2" fmla="*/ 0 h 815444"/>
              <a:gd name="connsiteX3" fmla="*/ 4869728 w 4869728"/>
              <a:gd name="connsiteY3" fmla="*/ 81544 h 815444"/>
              <a:gd name="connsiteX4" fmla="*/ 4869728 w 4869728"/>
              <a:gd name="connsiteY4" fmla="*/ 733900 h 815444"/>
              <a:gd name="connsiteX5" fmla="*/ 4788184 w 4869728"/>
              <a:gd name="connsiteY5" fmla="*/ 815444 h 815444"/>
              <a:gd name="connsiteX6" fmla="*/ 81544 w 4869728"/>
              <a:gd name="connsiteY6" fmla="*/ 815444 h 815444"/>
              <a:gd name="connsiteX7" fmla="*/ 0 w 4869728"/>
              <a:gd name="connsiteY7" fmla="*/ 733900 h 815444"/>
              <a:gd name="connsiteX8" fmla="*/ 0 w 4869728"/>
              <a:gd name="connsiteY8" fmla="*/ 81544 h 8154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869728" h="815444">
                <a:moveTo>
                  <a:pt x="0" y="81544"/>
                </a:moveTo>
                <a:cubicBezTo>
                  <a:pt x="0" y="36508"/>
                  <a:pt x="36508" y="0"/>
                  <a:pt x="81544" y="0"/>
                </a:cubicBezTo>
                <a:lnTo>
                  <a:pt x="4788184" y="0"/>
                </a:lnTo>
                <a:cubicBezTo>
                  <a:pt x="4833220" y="0"/>
                  <a:pt x="4869728" y="36508"/>
                  <a:pt x="4869728" y="81544"/>
                </a:cubicBezTo>
                <a:lnTo>
                  <a:pt x="4869728" y="733900"/>
                </a:lnTo>
                <a:cubicBezTo>
                  <a:pt x="4869728" y="778936"/>
                  <a:pt x="4833220" y="815444"/>
                  <a:pt x="4788184" y="815444"/>
                </a:cubicBezTo>
                <a:lnTo>
                  <a:pt x="81544" y="815444"/>
                </a:lnTo>
                <a:cubicBezTo>
                  <a:pt x="36508" y="815444"/>
                  <a:pt x="0" y="778936"/>
                  <a:pt x="0" y="733900"/>
                </a:cubicBezTo>
                <a:lnTo>
                  <a:pt x="0" y="81544"/>
                </a:lnTo>
                <a:close/>
              </a:path>
            </a:pathLst>
          </a:custGeom>
          <a:solidFill>
            <a:srgbClr val="92D050"/>
          </a:solidFill>
          <a:ln>
            <a:solidFill>
              <a:srgbClr val="00B050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5804" tIns="145804" rIns="1090595" bIns="145804" numCol="1" spcCol="1270" anchor="ctr" anchorCtr="0">
            <a:noAutofit/>
          </a:bodyPr>
          <a:lstStyle/>
          <a:p>
            <a:pPr lvl="0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solidFill>
                  <a:schemeClr val="tx1"/>
                </a:solidFill>
              </a:rPr>
              <a:t>Решение обучающих      задач</a:t>
            </a:r>
            <a:endParaRPr lang="ru-RU" sz="2400" b="1" kern="1200" dirty="0">
              <a:solidFill>
                <a:schemeClr val="tx1"/>
              </a:solidFill>
            </a:endParaRPr>
          </a:p>
        </p:txBody>
      </p:sp>
      <p:sp>
        <p:nvSpPr>
          <p:cNvPr id="17" name="Полилиния 16"/>
          <p:cNvSpPr/>
          <p:nvPr/>
        </p:nvSpPr>
        <p:spPr>
          <a:xfrm>
            <a:off x="2915815" y="4653140"/>
            <a:ext cx="4392489" cy="774905"/>
          </a:xfrm>
          <a:custGeom>
            <a:avLst/>
            <a:gdLst>
              <a:gd name="connsiteX0" fmla="*/ 0 w 5102113"/>
              <a:gd name="connsiteY0" fmla="*/ 77491 h 774905"/>
              <a:gd name="connsiteX1" fmla="*/ 77491 w 5102113"/>
              <a:gd name="connsiteY1" fmla="*/ 0 h 774905"/>
              <a:gd name="connsiteX2" fmla="*/ 5024623 w 5102113"/>
              <a:gd name="connsiteY2" fmla="*/ 0 h 774905"/>
              <a:gd name="connsiteX3" fmla="*/ 5102114 w 5102113"/>
              <a:gd name="connsiteY3" fmla="*/ 77491 h 774905"/>
              <a:gd name="connsiteX4" fmla="*/ 5102113 w 5102113"/>
              <a:gd name="connsiteY4" fmla="*/ 697415 h 774905"/>
              <a:gd name="connsiteX5" fmla="*/ 5024622 w 5102113"/>
              <a:gd name="connsiteY5" fmla="*/ 774906 h 774905"/>
              <a:gd name="connsiteX6" fmla="*/ 77491 w 5102113"/>
              <a:gd name="connsiteY6" fmla="*/ 774905 h 774905"/>
              <a:gd name="connsiteX7" fmla="*/ 0 w 5102113"/>
              <a:gd name="connsiteY7" fmla="*/ 697414 h 774905"/>
              <a:gd name="connsiteX8" fmla="*/ 0 w 5102113"/>
              <a:gd name="connsiteY8" fmla="*/ 77491 h 77490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02113" h="774905">
                <a:moveTo>
                  <a:pt x="0" y="77491"/>
                </a:moveTo>
                <a:cubicBezTo>
                  <a:pt x="0" y="34694"/>
                  <a:pt x="34694" y="0"/>
                  <a:pt x="77491" y="0"/>
                </a:cubicBezTo>
                <a:lnTo>
                  <a:pt x="5024623" y="0"/>
                </a:lnTo>
                <a:cubicBezTo>
                  <a:pt x="5067420" y="0"/>
                  <a:pt x="5102114" y="34694"/>
                  <a:pt x="5102114" y="77491"/>
                </a:cubicBezTo>
                <a:cubicBezTo>
                  <a:pt x="5102114" y="284132"/>
                  <a:pt x="5102113" y="490774"/>
                  <a:pt x="5102113" y="697415"/>
                </a:cubicBezTo>
                <a:cubicBezTo>
                  <a:pt x="5102113" y="740212"/>
                  <a:pt x="5067419" y="774906"/>
                  <a:pt x="5024622" y="774906"/>
                </a:cubicBezTo>
                <a:lnTo>
                  <a:pt x="77491" y="774905"/>
                </a:lnTo>
                <a:cubicBezTo>
                  <a:pt x="34694" y="774905"/>
                  <a:pt x="0" y="740211"/>
                  <a:pt x="0" y="697414"/>
                </a:cubicBezTo>
                <a:lnTo>
                  <a:pt x="0" y="77491"/>
                </a:lnTo>
                <a:close/>
              </a:path>
            </a:pathLst>
          </a:custGeom>
          <a:solidFill>
            <a:schemeClr val="accent6">
              <a:lumMod val="60000"/>
              <a:lumOff val="40000"/>
            </a:schemeClr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44616" tIns="144616" rIns="1134493" bIns="144616" numCol="1" spcCol="1270" anchor="ctr" anchorCtr="0">
            <a:noAutofit/>
          </a:bodyPr>
          <a:lstStyle/>
          <a:p>
            <a:pPr lvl="0" defTabSz="14224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solidFill>
                  <a:schemeClr val="tx1"/>
                </a:solidFill>
              </a:rPr>
              <a:t>Презентация центров активности</a:t>
            </a:r>
            <a:endParaRPr lang="ru-RU" sz="2400" b="1" kern="1200" dirty="0">
              <a:solidFill>
                <a:schemeClr val="tx1"/>
              </a:solidFill>
            </a:endParaRPr>
          </a:p>
        </p:txBody>
      </p:sp>
      <p:sp>
        <p:nvSpPr>
          <p:cNvPr id="18" name="Полилиния 17"/>
          <p:cNvSpPr/>
          <p:nvPr/>
        </p:nvSpPr>
        <p:spPr>
          <a:xfrm>
            <a:off x="3491880" y="5589239"/>
            <a:ext cx="5256584" cy="864097"/>
          </a:xfrm>
          <a:custGeom>
            <a:avLst/>
            <a:gdLst>
              <a:gd name="connsiteX0" fmla="*/ 0 w 5190508"/>
              <a:gd name="connsiteY0" fmla="*/ 73437 h 734367"/>
              <a:gd name="connsiteX1" fmla="*/ 73437 w 5190508"/>
              <a:gd name="connsiteY1" fmla="*/ 0 h 734367"/>
              <a:gd name="connsiteX2" fmla="*/ 5117071 w 5190508"/>
              <a:gd name="connsiteY2" fmla="*/ 0 h 734367"/>
              <a:gd name="connsiteX3" fmla="*/ 5190508 w 5190508"/>
              <a:gd name="connsiteY3" fmla="*/ 73437 h 734367"/>
              <a:gd name="connsiteX4" fmla="*/ 5190508 w 5190508"/>
              <a:gd name="connsiteY4" fmla="*/ 660930 h 734367"/>
              <a:gd name="connsiteX5" fmla="*/ 5117071 w 5190508"/>
              <a:gd name="connsiteY5" fmla="*/ 734367 h 734367"/>
              <a:gd name="connsiteX6" fmla="*/ 73437 w 5190508"/>
              <a:gd name="connsiteY6" fmla="*/ 734367 h 734367"/>
              <a:gd name="connsiteX7" fmla="*/ 0 w 5190508"/>
              <a:gd name="connsiteY7" fmla="*/ 660930 h 734367"/>
              <a:gd name="connsiteX8" fmla="*/ 0 w 5190508"/>
              <a:gd name="connsiteY8" fmla="*/ 73437 h 73436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190508" h="734367">
                <a:moveTo>
                  <a:pt x="0" y="73437"/>
                </a:moveTo>
                <a:cubicBezTo>
                  <a:pt x="0" y="32879"/>
                  <a:pt x="32879" y="0"/>
                  <a:pt x="73437" y="0"/>
                </a:cubicBezTo>
                <a:lnTo>
                  <a:pt x="5117071" y="0"/>
                </a:lnTo>
                <a:cubicBezTo>
                  <a:pt x="5157629" y="0"/>
                  <a:pt x="5190508" y="32879"/>
                  <a:pt x="5190508" y="73437"/>
                </a:cubicBezTo>
                <a:lnTo>
                  <a:pt x="5190508" y="660930"/>
                </a:lnTo>
                <a:cubicBezTo>
                  <a:pt x="5190508" y="701488"/>
                  <a:pt x="5157629" y="734367"/>
                  <a:pt x="5117071" y="734367"/>
                </a:cubicBezTo>
                <a:lnTo>
                  <a:pt x="73437" y="734367"/>
                </a:lnTo>
                <a:cubicBezTo>
                  <a:pt x="32879" y="734367"/>
                  <a:pt x="0" y="701488"/>
                  <a:pt x="0" y="660930"/>
                </a:cubicBezTo>
                <a:lnTo>
                  <a:pt x="0" y="73437"/>
                </a:lnTo>
                <a:close/>
              </a:path>
            </a:pathLst>
          </a:custGeom>
          <a:solidFill>
            <a:srgbClr val="FFC000"/>
          </a:solidFill>
          <a:ln>
            <a:solidFill>
              <a:schemeClr val="accent6">
                <a:lumMod val="75000"/>
              </a:schemeClr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12949" tIns="112949" rIns="1119975" bIns="112949" numCol="1" spcCol="1270" anchor="ctr" anchorCtr="0">
            <a:noAutofit/>
          </a:bodyPr>
          <a:lstStyle/>
          <a:p>
            <a:pPr lvl="0" defTabSz="10668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ru-RU" sz="2400" b="1" kern="1200" dirty="0" smtClean="0">
                <a:solidFill>
                  <a:schemeClr val="tx1"/>
                </a:solidFill>
              </a:rPr>
              <a:t>Выбор центров активности и планирование деятельности</a:t>
            </a:r>
            <a:endParaRPr lang="ru-RU" sz="2400" b="1" kern="1200" dirty="0">
              <a:solidFill>
                <a:schemeClr val="tx1"/>
              </a:solidFill>
            </a:endParaRPr>
          </a:p>
        </p:txBody>
      </p:sp>
      <p:grpSp>
        <p:nvGrpSpPr>
          <p:cNvPr id="2" name="Группа 22"/>
          <p:cNvGrpSpPr/>
          <p:nvPr/>
        </p:nvGrpSpPr>
        <p:grpSpPr>
          <a:xfrm>
            <a:off x="1347086" y="1782892"/>
            <a:ext cx="3512946" cy="667818"/>
            <a:chOff x="188217" y="24932"/>
            <a:chExt cx="4091975" cy="667818"/>
          </a:xfrm>
          <a:solidFill>
            <a:srgbClr val="FFFF00"/>
          </a:solidFill>
        </p:grpSpPr>
        <p:sp>
          <p:nvSpPr>
            <p:cNvPr id="24" name="Скругленный прямоугольник 23"/>
            <p:cNvSpPr/>
            <p:nvPr/>
          </p:nvSpPr>
          <p:spPr>
            <a:xfrm>
              <a:off x="188217" y="24932"/>
              <a:ext cx="4091975" cy="667818"/>
            </a:xfrm>
            <a:prstGeom prst="roundRect">
              <a:avLst>
                <a:gd name="adj" fmla="val 10000"/>
              </a:avLst>
            </a:prstGeom>
            <a:grpFill/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Скругленный прямоугольник 4"/>
            <p:cNvSpPr/>
            <p:nvPr/>
          </p:nvSpPr>
          <p:spPr>
            <a:xfrm>
              <a:off x="360063" y="44556"/>
              <a:ext cx="3111680" cy="628698"/>
            </a:xfrm>
            <a:prstGeom prst="rect">
              <a:avLst/>
            </a:prstGeom>
            <a:grpFill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21920" tIns="121920" rIns="121920" bIns="121920" numCol="1" spcCol="1270" anchor="ctr" anchorCtr="0">
              <a:noAutofit/>
            </a:bodyPr>
            <a:lstStyle/>
            <a:p>
              <a:pPr lvl="0" defTabSz="14224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dirty="0" smtClean="0">
                  <a:solidFill>
                    <a:schemeClr val="tx1"/>
                  </a:solidFill>
                </a:rPr>
                <a:t>Игра</a:t>
              </a:r>
              <a:endParaRPr lang="ru-RU" sz="2400" b="1" kern="1200" dirty="0">
                <a:solidFill>
                  <a:schemeClr val="tx1"/>
                </a:solidFill>
              </a:endParaRPr>
            </a:p>
          </p:txBody>
        </p:sp>
      </p:grpSp>
      <p:sp>
        <p:nvSpPr>
          <p:cNvPr id="26" name="Прямоугольник 25"/>
          <p:cNvSpPr/>
          <p:nvPr/>
        </p:nvSpPr>
        <p:spPr>
          <a:xfrm>
            <a:off x="1475656" y="188640"/>
            <a:ext cx="66247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Структура  утреннего круга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4" descr="https://kartinkin.net/uploads/posts/2022-03/thumbs/1646833264_52-kartinkin-net-p-kartinki-dlya-prezentatsii-v-dou-53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0441"/>
          <a:stretch>
            <a:fillRect/>
          </a:stretch>
        </p:blipFill>
        <p:spPr bwMode="auto">
          <a:xfrm>
            <a:off x="-776" y="0"/>
            <a:ext cx="9144775" cy="6873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410" name="WordArt 4"/>
          <p:cNvSpPr>
            <a:spLocks noChangeArrowheads="1" noChangeShapeType="1" noTextEdit="1"/>
          </p:cNvSpPr>
          <p:nvPr/>
        </p:nvSpPr>
        <p:spPr bwMode="auto">
          <a:xfrm>
            <a:off x="1285354" y="-1399803"/>
            <a:ext cx="6003925" cy="814388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endParaRPr lang="ru-RU" sz="3600" kern="10" spc="-360">
              <a:ln w="12700">
                <a:solidFill>
                  <a:srgbClr val="000099"/>
                </a:solidFill>
                <a:round/>
                <a:headEnd/>
                <a:tailEnd/>
              </a:ln>
              <a:solidFill>
                <a:srgbClr val="33CCFF"/>
              </a:solidFill>
              <a:effectLst>
                <a:outerShdw dist="125724" dir="18900000" algn="ctr" rotWithShape="0">
                  <a:srgbClr val="000099"/>
                </a:outerShdw>
              </a:effectLst>
              <a:latin typeface="Impact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28713" y="179929"/>
            <a:ext cx="6643687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Структура вечернего круга</a:t>
            </a:r>
          </a:p>
        </p:txBody>
      </p:sp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1113904" y="852860"/>
            <a:ext cx="5372100" cy="842962"/>
            <a:chOff x="0" y="0"/>
            <a:chExt cx="5372137" cy="1021563"/>
          </a:xfrm>
        </p:grpSpPr>
        <p:sp>
          <p:nvSpPr>
            <p:cNvPr id="16" name="Скругленный прямоугольник 15"/>
            <p:cNvSpPr/>
            <p:nvPr/>
          </p:nvSpPr>
          <p:spPr>
            <a:xfrm>
              <a:off x="0" y="0"/>
              <a:ext cx="5372137" cy="1021563"/>
            </a:xfrm>
            <a:prstGeom prst="roundRect">
              <a:avLst>
                <a:gd name="adj" fmla="val 10000"/>
              </a:avLst>
            </a:prstGeom>
            <a:solidFill>
              <a:schemeClr val="tx2">
                <a:lumMod val="40000"/>
                <a:lumOff val="60000"/>
              </a:schemeClr>
            </a:solidFill>
            <a:ln>
              <a:solidFill>
                <a:schemeClr val="tx2">
                  <a:lumMod val="60000"/>
                  <a:lumOff val="40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7" name="Скругленный прямоугольник 4"/>
            <p:cNvSpPr/>
            <p:nvPr/>
          </p:nvSpPr>
          <p:spPr>
            <a:xfrm>
              <a:off x="30163" y="30782"/>
              <a:ext cx="4183091" cy="960000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0" tIns="121920" rIns="121920" bIns="121920" spcCol="1270" anchor="ctr"/>
            <a:lstStyle/>
            <a:p>
              <a:pPr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dirty="0">
                  <a:solidFill>
                    <a:schemeClr val="tx1"/>
                  </a:solidFill>
                </a:rPr>
                <a:t>Вводная часть </a:t>
              </a:r>
              <a:r>
                <a:rPr lang="ru-RU" sz="2800" b="1" dirty="0">
                  <a:solidFill>
                    <a:schemeClr val="tx1"/>
                  </a:solidFill>
                </a:rPr>
                <a:t>(коммуникативная игра)</a:t>
              </a:r>
              <a:endParaRPr lang="ru-RU" sz="3200" b="1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4" name="Группа 6"/>
          <p:cNvGrpSpPr>
            <a:grpSpLocks/>
          </p:cNvGrpSpPr>
          <p:nvPr/>
        </p:nvGrpSpPr>
        <p:grpSpPr bwMode="auto">
          <a:xfrm>
            <a:off x="1864196" y="1844824"/>
            <a:ext cx="5372100" cy="857250"/>
            <a:chOff x="392756" y="1214442"/>
            <a:chExt cx="5372137" cy="1021563"/>
          </a:xfrm>
        </p:grpSpPr>
        <p:sp>
          <p:nvSpPr>
            <p:cNvPr id="14" name="Скругленный прямоугольник 13"/>
            <p:cNvSpPr/>
            <p:nvPr/>
          </p:nvSpPr>
          <p:spPr>
            <a:xfrm>
              <a:off x="392756" y="1214442"/>
              <a:ext cx="5372137" cy="1021563"/>
            </a:xfrm>
            <a:prstGeom prst="roundRect">
              <a:avLst>
                <a:gd name="adj" fmla="val 10000"/>
              </a:avLst>
            </a:prstGeom>
            <a:solidFill>
              <a:schemeClr val="accent4">
                <a:lumMod val="60000"/>
                <a:lumOff val="40000"/>
              </a:schemeClr>
            </a:solidFill>
            <a:ln>
              <a:solidFill>
                <a:schemeClr val="accent4">
                  <a:lumMod val="75000"/>
                </a:schemeClr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5" name="Скругленный прямоугольник 6"/>
            <p:cNvSpPr/>
            <p:nvPr/>
          </p:nvSpPr>
          <p:spPr>
            <a:xfrm>
              <a:off x="422918" y="1244711"/>
              <a:ext cx="4197379" cy="961026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0" tIns="121920" rIns="121920" bIns="121920" spcCol="1270" anchor="ctr"/>
            <a:lstStyle/>
            <a:p>
              <a:pPr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dirty="0">
                  <a:solidFill>
                    <a:schemeClr val="tx1"/>
                  </a:solidFill>
                </a:rPr>
                <a:t>Основная часть</a:t>
              </a:r>
              <a:r>
                <a:rPr lang="ru-RU" sz="2800" b="1" dirty="0">
                  <a:solidFill>
                    <a:schemeClr val="tx1"/>
                  </a:solidFill>
                </a:rPr>
                <a:t> (беседа)</a:t>
              </a:r>
              <a:r>
                <a:rPr lang="ru-RU" sz="3200" b="1" dirty="0">
                  <a:solidFill>
                    <a:schemeClr val="tx1"/>
                  </a:solidFill>
                </a:rPr>
                <a:t> </a:t>
              </a:r>
            </a:p>
          </p:txBody>
        </p:sp>
      </p:grpSp>
      <p:grpSp>
        <p:nvGrpSpPr>
          <p:cNvPr id="6" name="Группа 7"/>
          <p:cNvGrpSpPr>
            <a:grpSpLocks/>
          </p:cNvGrpSpPr>
          <p:nvPr/>
        </p:nvGrpSpPr>
        <p:grpSpPr bwMode="auto">
          <a:xfrm>
            <a:off x="2045767" y="2852936"/>
            <a:ext cx="5868987" cy="866775"/>
            <a:chOff x="887151" y="2696891"/>
            <a:chExt cx="5868839" cy="1021563"/>
          </a:xfrm>
        </p:grpSpPr>
        <p:sp>
          <p:nvSpPr>
            <p:cNvPr id="12" name="Скругленный прямоугольник 11"/>
            <p:cNvSpPr/>
            <p:nvPr/>
          </p:nvSpPr>
          <p:spPr>
            <a:xfrm>
              <a:off x="1384025" y="2696891"/>
              <a:ext cx="5371965" cy="1021563"/>
            </a:xfrm>
            <a:prstGeom prst="roundRect">
              <a:avLst>
                <a:gd name="adj" fmla="val 10000"/>
              </a:avLst>
            </a:prstGeom>
            <a:solidFill>
              <a:srgbClr val="92D050"/>
            </a:solidFill>
            <a:ln>
              <a:solidFill>
                <a:srgbClr val="00B050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Скругленный прямоугольник 8"/>
            <p:cNvSpPr/>
            <p:nvPr/>
          </p:nvSpPr>
          <p:spPr>
            <a:xfrm>
              <a:off x="887151" y="2949476"/>
              <a:ext cx="5425938" cy="45652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121920" tIns="121920" rIns="121920" bIns="121920" spcCol="1270" anchor="ctr"/>
            <a:lstStyle/>
            <a:p>
              <a:pPr algn="ctr" defTabSz="1422400" fontAlgn="auto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ru-RU" sz="3200" b="1" dirty="0">
                  <a:solidFill>
                    <a:schemeClr val="tx1"/>
                  </a:solidFill>
                </a:rPr>
                <a:t>Заключительная часть </a:t>
              </a:r>
              <a:r>
                <a:rPr lang="ru-RU" sz="2800" b="1" dirty="0">
                  <a:solidFill>
                    <a:schemeClr val="tx1"/>
                  </a:solidFill>
                </a:rPr>
                <a:t>(пожелания)</a:t>
              </a:r>
              <a:endParaRPr lang="ru-RU" sz="3200" b="1" dirty="0">
                <a:solidFill>
                  <a:schemeClr val="tx1"/>
                </a:solidFill>
              </a:endParaRPr>
            </a:p>
          </p:txBody>
        </p:sp>
      </p:grpSp>
      <p:pic>
        <p:nvPicPr>
          <p:cNvPr id="4097" name="Picture 1" descr="C:\Users\mariy\Desktop\моп\168011296197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52600" y="3933056"/>
            <a:ext cx="4955704" cy="2787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ttps://sun9-54.userapi.com/impg/i24stnoi-lhtT1CSC7nhAWWqKdzucoVI-63bsA/AL_ZSWJfZqg.jpg?size=1260x945&amp;quality=96&amp;sign=f6d786155fda231b8461b91b89399f5c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7384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ятиугольник 2"/>
          <p:cNvSpPr/>
          <p:nvPr/>
        </p:nvSpPr>
        <p:spPr>
          <a:xfrm>
            <a:off x="377190" y="980728"/>
            <a:ext cx="5346938" cy="1621928"/>
          </a:xfrm>
          <a:prstGeom prst="homePlate">
            <a:avLst/>
          </a:prstGeom>
          <a:solidFill>
            <a:srgbClr val="FEA8F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Рефлексия (осознание ребенком того, чем он занимался в течение всего дня)</a:t>
            </a:r>
          </a:p>
        </p:txBody>
      </p:sp>
      <p:sp>
        <p:nvSpPr>
          <p:cNvPr id="4" name="Пятиугольник 3"/>
          <p:cNvSpPr/>
          <p:nvPr/>
        </p:nvSpPr>
        <p:spPr>
          <a:xfrm>
            <a:off x="395536" y="2780928"/>
            <a:ext cx="4896544" cy="792088"/>
          </a:xfrm>
          <a:prstGeom prst="homePlate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Обсуждение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проблем</a:t>
            </a:r>
          </a:p>
        </p:txBody>
      </p:sp>
      <p:sp>
        <p:nvSpPr>
          <p:cNvPr id="5" name="Пятиугольник 4"/>
          <p:cNvSpPr/>
          <p:nvPr/>
        </p:nvSpPr>
        <p:spPr>
          <a:xfrm>
            <a:off x="395536" y="4725144"/>
            <a:ext cx="4968552" cy="864096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Детское сообщество</a:t>
            </a:r>
            <a:endParaRPr lang="ru-RU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ятиугольник 5"/>
          <p:cNvSpPr/>
          <p:nvPr/>
        </p:nvSpPr>
        <p:spPr>
          <a:xfrm>
            <a:off x="395536" y="3789040"/>
            <a:ext cx="4896544" cy="720080"/>
          </a:xfrm>
          <a:prstGeom prst="homePlate">
            <a:avLst/>
          </a:prstGeom>
          <a:solidFill>
            <a:schemeClr val="accent3">
              <a:lumMod val="60000"/>
              <a:lumOff val="40000"/>
            </a:schemeClr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Развивающий диалог</a:t>
            </a:r>
            <a:endParaRPr lang="ru-RU" sz="1400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79712" y="179929"/>
            <a:ext cx="44310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accent1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Задачи вечернего круга</a:t>
            </a:r>
            <a:endParaRPr lang="ru-RU" sz="3200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accent1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ятиугольник 11"/>
          <p:cNvSpPr/>
          <p:nvPr/>
        </p:nvSpPr>
        <p:spPr>
          <a:xfrm>
            <a:off x="395536" y="5805264"/>
            <a:ext cx="4896544" cy="792088"/>
          </a:xfrm>
          <a:prstGeom prst="homePlate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Навыки общения</a:t>
            </a:r>
            <a:endParaRPr lang="ru-RU" sz="2800" i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290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</TotalTime>
  <Words>238</Words>
  <Application>Microsoft Office PowerPoint</Application>
  <PresentationFormat>Экран (4:3)</PresentationFormat>
  <Paragraphs>59</Paragraphs>
  <Slides>19</Slides>
  <Notes>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Тема Office</vt:lpstr>
      <vt:lpstr>           Муниципальное бюджетное дошкольное  образовательное учреждение  «Детский сад № 47»  Муниципальная опорная площадка «Круг как эффективная форма  развития детского сообщества» Интеграция технологии «Круг как эффективная форма развития  детского сообщества» в образовательное пространство ДОУ </vt:lpstr>
      <vt:lpstr>Презентация PowerPoint</vt:lpstr>
      <vt:lpstr>Презентация PowerPoint</vt:lpstr>
      <vt:lpstr>Презентация PowerPoint</vt:lpstr>
      <vt:lpstr>Презентация PowerPoint</vt:lpstr>
      <vt:lpstr>Виды педагогических кругов  с детьми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Организация пространства для технологии «Круг» </vt:lpstr>
      <vt:lpstr>Презентация PowerPoint</vt:lpstr>
      <vt:lpstr>Круг с родителями</vt:lpstr>
      <vt:lpstr>Круг с педагогами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МБДОУ47</dc:creator>
  <cp:lastModifiedBy>МБДОУ47</cp:lastModifiedBy>
  <cp:revision>22</cp:revision>
  <dcterms:created xsi:type="dcterms:W3CDTF">2023-03-29T07:20:42Z</dcterms:created>
  <dcterms:modified xsi:type="dcterms:W3CDTF">2023-03-30T05:53:32Z</dcterms:modified>
</cp:coreProperties>
</file>