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7" r:id="rId14"/>
    <p:sldId id="269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8/17/2023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8/17/2023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8/17/2023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8/17/2023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8/17/2023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8/17/2023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8/17/2023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8/17/2023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8/17/2023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8/17/2023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8/17/2023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8/17/2023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8/17/2023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8/17/2023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8/17/2023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8/17/2023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8/17/2023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8/17/2023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7" Type="http://schemas.openxmlformats.org/officeDocument/2006/relationships/image" Target="../media/image16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.jpeg"/><Relationship Id="rId5" Type="http://schemas.openxmlformats.org/officeDocument/2006/relationships/image" Target="../media/image14.jp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/>
              <a:t>Заповедными тропами </a:t>
            </a:r>
            <a:r>
              <a:rPr lang="ru-RU" sz="5400" b="1" dirty="0" err="1" smtClean="0"/>
              <a:t>усманского</a:t>
            </a:r>
            <a:r>
              <a:rPr lang="ru-RU" sz="5400" b="1" dirty="0" smtClean="0"/>
              <a:t> бора</a:t>
            </a:r>
            <a:endParaRPr lang="ru-RU" sz="54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51012" y="4709160"/>
            <a:ext cx="8689976" cy="1371599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err="1" smtClean="0">
                <a:solidFill>
                  <a:schemeClr val="tx1"/>
                </a:solidFill>
              </a:rPr>
              <a:t>Шацких</a:t>
            </a:r>
            <a:r>
              <a:rPr lang="ru-RU" b="1" dirty="0" smtClean="0">
                <a:solidFill>
                  <a:schemeClr val="tx1"/>
                </a:solidFill>
              </a:rPr>
              <a:t> марина Алексеевна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Учитель биологии МБОУ «СОШ № 102»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Город Воронеж</a:t>
            </a: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11472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b="1" dirty="0" smtClean="0"/>
              <a:t>Паспорт Бобра </a:t>
            </a:r>
            <a:endParaRPr lang="ru-RU" sz="4400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ru-RU" dirty="0"/>
              <a:t>От 11 до 30 </a:t>
            </a:r>
            <a:endParaRPr lang="ru-RU" dirty="0" smtClean="0"/>
          </a:p>
          <a:p>
            <a:r>
              <a:rPr lang="ru-RU" dirty="0"/>
              <a:t>Млекопитающие </a:t>
            </a:r>
            <a:endParaRPr lang="ru-RU" dirty="0" smtClean="0"/>
          </a:p>
          <a:p>
            <a:r>
              <a:rPr lang="ru-RU" dirty="0"/>
              <a:t>До 7 км/ч </a:t>
            </a:r>
            <a:endParaRPr lang="ru-RU" dirty="0" smtClean="0"/>
          </a:p>
          <a:p>
            <a:r>
              <a:rPr lang="ru-RU" dirty="0" smtClean="0"/>
              <a:t>Грызуны</a:t>
            </a:r>
          </a:p>
          <a:p>
            <a:r>
              <a:rPr lang="ru-RU" dirty="0" smtClean="0"/>
              <a:t>Бобр обыкновенный</a:t>
            </a:r>
          </a:p>
          <a:p>
            <a:r>
              <a:rPr lang="ru-RU" dirty="0" smtClean="0"/>
              <a:t>Волк</a:t>
            </a:r>
          </a:p>
          <a:p>
            <a:r>
              <a:rPr lang="ru-RU" dirty="0" smtClean="0"/>
              <a:t>лисица</a:t>
            </a:r>
          </a:p>
          <a:p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667948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до 20 км/ч </a:t>
            </a:r>
          </a:p>
          <a:p>
            <a:r>
              <a:rPr lang="ru-RU" dirty="0" smtClean="0"/>
              <a:t>Бобр</a:t>
            </a:r>
          </a:p>
          <a:p>
            <a:r>
              <a:rPr lang="ru-RU" dirty="0"/>
              <a:t>от 10 до 35 </a:t>
            </a:r>
            <a:endParaRPr lang="ru-RU" dirty="0" smtClean="0"/>
          </a:p>
          <a:p>
            <a:r>
              <a:rPr lang="ru-RU" dirty="0" smtClean="0"/>
              <a:t>Бобровые</a:t>
            </a:r>
          </a:p>
          <a:p>
            <a:r>
              <a:rPr lang="ru-RU" dirty="0" smtClean="0"/>
              <a:t>Корни растений</a:t>
            </a:r>
          </a:p>
          <a:p>
            <a:r>
              <a:rPr lang="ru-RU" dirty="0" smtClean="0"/>
              <a:t>Кора и молодые побеги</a:t>
            </a:r>
          </a:p>
          <a:p>
            <a:r>
              <a:rPr lang="ru-RU" dirty="0" smtClean="0"/>
              <a:t>Медведь</a:t>
            </a:r>
          </a:p>
          <a:p>
            <a:r>
              <a:rPr lang="ru-RU" dirty="0" err="1" smtClean="0"/>
              <a:t>кайот</a:t>
            </a: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326893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149" y="0"/>
            <a:ext cx="10364451" cy="1596177"/>
          </a:xfrm>
        </p:spPr>
        <p:txBody>
          <a:bodyPr>
            <a:normAutofit/>
          </a:bodyPr>
          <a:lstStyle/>
          <a:p>
            <a:r>
              <a:rPr lang="ru-RU" sz="4400" b="1" dirty="0" smtClean="0"/>
              <a:t>Паспорт бобра</a:t>
            </a:r>
            <a:endParaRPr lang="ru-RU" sz="4400" b="1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991406131"/>
              </p:ext>
            </p:extLst>
          </p:nvPr>
        </p:nvGraphicFramePr>
        <p:xfrm>
          <a:off x="914400" y="1279525"/>
          <a:ext cx="10363200" cy="47315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81600">
                  <a:extLst>
                    <a:ext uri="{9D8B030D-6E8A-4147-A177-3AD203B41FA5}">
                      <a16:colId xmlns:a16="http://schemas.microsoft.com/office/drawing/2014/main" val="3403410082"/>
                    </a:ext>
                  </a:extLst>
                </a:gridCol>
                <a:gridCol w="5181600">
                  <a:extLst>
                    <a:ext uri="{9D8B030D-6E8A-4147-A177-3AD203B41FA5}">
                      <a16:colId xmlns:a16="http://schemas.microsoft.com/office/drawing/2014/main" val="389618963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Класс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Млекопитающие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031569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Отряд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Грызуны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404140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Семейство</a:t>
                      </a:r>
                      <a:endParaRPr lang="ru-RU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Бобровые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244604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Род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Бобр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218481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Вид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Бобр обыкновенный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563805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Длина тела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От 1 до 1,3 м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81060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Вес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От 11 до 30 кг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079918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Скорость передвижения на суше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До 7 км/ч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014194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Скорость передвижения в воде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до 20 км/ч 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66046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Продолжительность жизни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от 10 до 35 лет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544295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Пища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трава, кора, молодые побеги, семена, корни 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688902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Враги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волки, медведи, лисы, койоты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488078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383987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b="1" dirty="0" smtClean="0"/>
              <a:t>Причины истребления Бобра</a:t>
            </a:r>
            <a:endParaRPr lang="ru-RU" sz="4400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35577" y="1867990"/>
            <a:ext cx="11286309" cy="442830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dirty="0"/>
              <a:t>Причина № 1. Истребление из-за ценного и красивого меха. Браконьерство.</a:t>
            </a:r>
          </a:p>
          <a:p>
            <a:pPr marL="0" indent="0">
              <a:buNone/>
            </a:pPr>
            <a:r>
              <a:rPr lang="ru-RU" sz="2400" dirty="0"/>
              <a:t>Причина № 2. Активное уничтожение деревьев в местах обитания бобров, вблизи водоёмов.</a:t>
            </a:r>
          </a:p>
          <a:p>
            <a:pPr marL="0" indent="0">
              <a:buNone/>
            </a:pPr>
            <a:r>
              <a:rPr lang="ru-RU" sz="2400" dirty="0"/>
              <a:t>Причина </a:t>
            </a:r>
            <a:r>
              <a:rPr lang="ru-RU" sz="2400" dirty="0" smtClean="0"/>
              <a:t>№ </a:t>
            </a:r>
            <a:r>
              <a:rPr lang="ru-RU" sz="2400" dirty="0"/>
              <a:t>3. Уничтожение плотин и хаток человеком, а также паводком.</a:t>
            </a:r>
          </a:p>
          <a:p>
            <a:pPr marL="0" indent="0">
              <a:buNone/>
            </a:pPr>
            <a:r>
              <a:rPr lang="ru-RU" sz="2400" dirty="0"/>
              <a:t>Причина № </a:t>
            </a:r>
            <a:r>
              <a:rPr lang="ru-RU" sz="2400" dirty="0" smtClean="0"/>
              <a:t>4. </a:t>
            </a:r>
            <a:r>
              <a:rPr lang="ru-RU" sz="2400" dirty="0"/>
              <a:t>Загрязнение водоемов.</a:t>
            </a:r>
          </a:p>
          <a:p>
            <a:pPr marL="0" indent="0">
              <a:buNone/>
            </a:pPr>
            <a:r>
              <a:rPr lang="ru-RU" sz="2400" dirty="0"/>
              <a:t>Сбросы промышленных отходов в водоемы, прочего бытового мусора.</a:t>
            </a:r>
          </a:p>
        </p:txBody>
      </p:sp>
    </p:spTree>
    <p:extLst>
      <p:ext uri="{BB962C8B-B14F-4D97-AF65-F5344CB8AC3E}">
        <p14:creationId xmlns:p14="http://schemas.microsoft.com/office/powerpoint/2010/main" val="22760980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913775" y="0"/>
            <a:ext cx="10611557" cy="6892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17430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957" y="-16158"/>
            <a:ext cx="12231958" cy="6874158"/>
          </a:xfrm>
        </p:spPr>
      </p:pic>
    </p:spTree>
    <p:extLst>
      <p:ext uri="{BB962C8B-B14F-4D97-AF65-F5344CB8AC3E}">
        <p14:creationId xmlns:p14="http://schemas.microsoft.com/office/powerpoint/2010/main" val="34386941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4586" y="0"/>
            <a:ext cx="10364451" cy="1596177"/>
          </a:xfrm>
        </p:spPr>
        <p:txBody>
          <a:bodyPr/>
          <a:lstStyle/>
          <a:p>
            <a:r>
              <a:rPr lang="ru-RU" b="1" dirty="0" smtClean="0"/>
              <a:t>Воронежская область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8989" y="1051765"/>
            <a:ext cx="7615644" cy="5711734"/>
          </a:xfrm>
        </p:spPr>
      </p:pic>
    </p:spTree>
    <p:extLst>
      <p:ext uri="{BB962C8B-B14F-4D97-AF65-F5344CB8AC3E}">
        <p14:creationId xmlns:p14="http://schemas.microsoft.com/office/powerpoint/2010/main" val="27045621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0713" y="213568"/>
            <a:ext cx="10364451" cy="1596177"/>
          </a:xfrm>
        </p:spPr>
        <p:txBody>
          <a:bodyPr>
            <a:normAutofit/>
          </a:bodyPr>
          <a:lstStyle/>
          <a:p>
            <a:r>
              <a:rPr lang="ru-RU" sz="4400" b="1" dirty="0" err="1" smtClean="0"/>
              <a:t>Усманский</a:t>
            </a:r>
            <a:r>
              <a:rPr lang="ru-RU" sz="4400" b="1" dirty="0" smtClean="0"/>
              <a:t> бор</a:t>
            </a:r>
            <a:endParaRPr lang="ru-RU" sz="44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9062" y="1579833"/>
            <a:ext cx="7824651" cy="4855297"/>
          </a:xfrm>
        </p:spPr>
      </p:pic>
    </p:spTree>
    <p:extLst>
      <p:ext uri="{BB962C8B-B14F-4D97-AF65-F5344CB8AC3E}">
        <p14:creationId xmlns:p14="http://schemas.microsoft.com/office/powerpoint/2010/main" val="15171768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4" y="148254"/>
            <a:ext cx="10364451" cy="1596177"/>
          </a:xfrm>
        </p:spPr>
        <p:txBody>
          <a:bodyPr>
            <a:normAutofit/>
          </a:bodyPr>
          <a:lstStyle/>
          <a:p>
            <a:r>
              <a:rPr lang="ru-RU" sz="4400" b="1" dirty="0" smtClean="0"/>
              <a:t>Воронежский заповедник</a:t>
            </a:r>
            <a:endParaRPr lang="ru-RU" sz="44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931" y="1228474"/>
            <a:ext cx="8281852" cy="5521235"/>
          </a:xfrm>
        </p:spPr>
      </p:pic>
    </p:spTree>
    <p:extLst>
      <p:ext uri="{BB962C8B-B14F-4D97-AF65-F5344CB8AC3E}">
        <p14:creationId xmlns:p14="http://schemas.microsoft.com/office/powerpoint/2010/main" val="10451625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b="1" dirty="0" smtClean="0"/>
              <a:t>Реки Заповедника</a:t>
            </a:r>
            <a:endParaRPr lang="ru-RU" sz="4400" b="1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775" y="1700758"/>
            <a:ext cx="2815020" cy="2126660"/>
          </a:xfrm>
        </p:spPr>
      </p:pic>
      <p:pic>
        <p:nvPicPr>
          <p:cNvPr id="9" name="Объект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906" y="4297680"/>
            <a:ext cx="2978890" cy="2090057"/>
          </a:xfrm>
          <a:prstGeom prst="rect">
            <a:avLst/>
          </a:prstGeom>
        </p:spPr>
      </p:pic>
      <p:pic>
        <p:nvPicPr>
          <p:cNvPr id="13" name="Объект 12"/>
          <p:cNvPicPr>
            <a:picLocks noGrp="1" noChangeAspect="1"/>
          </p:cNvPicPr>
          <p:nvPr>
            <p:ph sz="quarter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8795" y="2497657"/>
            <a:ext cx="4891767" cy="3424237"/>
          </a:xfrm>
        </p:spPr>
      </p:pic>
      <p:pic>
        <p:nvPicPr>
          <p:cNvPr id="12" name="Объект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5776" y="2214694"/>
            <a:ext cx="3511266" cy="3990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30844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0"/>
            <a:ext cx="10364451" cy="1596177"/>
          </a:xfrm>
        </p:spPr>
        <p:txBody>
          <a:bodyPr>
            <a:normAutofit/>
          </a:bodyPr>
          <a:lstStyle/>
          <a:p>
            <a:r>
              <a:rPr lang="ru-RU" sz="4400" b="1" dirty="0" smtClean="0"/>
              <a:t>Таежные растения </a:t>
            </a:r>
            <a:r>
              <a:rPr lang="ru-RU" sz="4400" b="1" dirty="0" err="1" smtClean="0"/>
              <a:t>усманского</a:t>
            </a:r>
            <a:r>
              <a:rPr lang="ru-RU" sz="4400" b="1" dirty="0" smtClean="0"/>
              <a:t> бора</a:t>
            </a:r>
            <a:endParaRPr lang="ru-RU" sz="4400" b="1" dirty="0"/>
          </a:p>
        </p:txBody>
      </p:sp>
      <p:pic>
        <p:nvPicPr>
          <p:cNvPr id="7" name="Объект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333" y="1152500"/>
            <a:ext cx="3131858" cy="2087089"/>
          </a:xfrm>
          <a:prstGeom prst="rect">
            <a:avLst/>
          </a:prstGeom>
        </p:spPr>
      </p:pic>
      <p:pic>
        <p:nvPicPr>
          <p:cNvPr id="11" name="Объект 10"/>
          <p:cNvPicPr>
            <a:picLocks noGrp="1" noChangeAspect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933" y="4087836"/>
            <a:ext cx="3257295" cy="2171530"/>
          </a:xfr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94185" y="1152499"/>
            <a:ext cx="2780427" cy="2087089"/>
          </a:xfrm>
          <a:prstGeom prst="rect">
            <a:avLst/>
          </a:prstGeom>
        </p:spPr>
      </p:pic>
      <p:pic>
        <p:nvPicPr>
          <p:cNvPr id="14" name="Объект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0197" y="4074072"/>
            <a:ext cx="2780427" cy="2171530"/>
          </a:xfrm>
          <a:prstGeom prst="rect">
            <a:avLst/>
          </a:prstGeom>
        </p:spPr>
      </p:pic>
      <p:pic>
        <p:nvPicPr>
          <p:cNvPr id="18" name="Объект 17"/>
          <p:cNvPicPr>
            <a:picLocks noGrp="1" noChangeAspect="1"/>
          </p:cNvPicPr>
          <p:nvPr>
            <p:ph sz="quarter" idx="14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0594" y="4087836"/>
            <a:ext cx="3257006" cy="2157766"/>
          </a:xfrm>
        </p:spPr>
      </p:pic>
      <p:pic>
        <p:nvPicPr>
          <p:cNvPr id="17" name="Объект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4606" y="1152499"/>
            <a:ext cx="3008982" cy="2128856"/>
          </a:xfrm>
          <a:prstGeom prst="rect">
            <a:avLst/>
          </a:prstGeom>
        </p:spPr>
      </p:pic>
      <p:sp>
        <p:nvSpPr>
          <p:cNvPr id="19" name="Прямоугольник 18"/>
          <p:cNvSpPr/>
          <p:nvPr/>
        </p:nvSpPr>
        <p:spPr>
          <a:xfrm>
            <a:off x="1025080" y="3281355"/>
            <a:ext cx="229300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i="1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можжевельник</a:t>
            </a:r>
            <a:endParaRPr lang="ru-RU" sz="2400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1641068" y="6280188"/>
            <a:ext cx="10128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i="1" dirty="0" smtClean="0">
                <a:solidFill>
                  <a:srgbClr val="000000"/>
                </a:solidFill>
                <a:latin typeface="Arial" panose="020B0604020202020204" pitchFamily="34" charset="0"/>
              </a:rPr>
              <a:t>плаун</a:t>
            </a:r>
            <a:endParaRPr lang="ru-RU" sz="2400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8911073" y="3373688"/>
            <a:ext cx="17056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i="1" dirty="0" smtClean="0">
                <a:solidFill>
                  <a:srgbClr val="000000"/>
                </a:solidFill>
                <a:latin typeface="Arial" panose="020B0604020202020204" pitchFamily="34" charset="0"/>
              </a:rPr>
              <a:t>седмичник</a:t>
            </a:r>
            <a:endParaRPr lang="ru-RU" sz="2400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9308587" y="6188683"/>
            <a:ext cx="6810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i="1" dirty="0" smtClean="0">
                <a:solidFill>
                  <a:srgbClr val="000000"/>
                </a:solidFill>
                <a:latin typeface="Arial" panose="020B0604020202020204" pitchFamily="34" charset="0"/>
              </a:rPr>
              <a:t>ель</a:t>
            </a:r>
            <a:endParaRPr lang="ru-RU" sz="2400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5039626" y="6188683"/>
            <a:ext cx="148572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i="1" dirty="0" smtClean="0">
                <a:solidFill>
                  <a:srgbClr val="000000"/>
                </a:solidFill>
                <a:latin typeface="Arial" panose="020B0604020202020204" pitchFamily="34" charset="0"/>
              </a:rPr>
              <a:t>брусника</a:t>
            </a:r>
            <a:endParaRPr lang="ru-RU" sz="2400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5237790" y="3318115"/>
            <a:ext cx="13452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i="1" dirty="0" smtClean="0">
                <a:solidFill>
                  <a:srgbClr val="000000"/>
                </a:solidFill>
                <a:latin typeface="Arial" panose="020B0604020202020204" pitchFamily="34" charset="0"/>
              </a:rPr>
              <a:t>черника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1312563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4587" y="187443"/>
            <a:ext cx="10364451" cy="1596177"/>
          </a:xfrm>
        </p:spPr>
        <p:txBody>
          <a:bodyPr>
            <a:normAutofit/>
          </a:bodyPr>
          <a:lstStyle/>
          <a:p>
            <a:r>
              <a:rPr lang="ru-RU" sz="4400" b="1" dirty="0" smtClean="0"/>
              <a:t>Лесная почта</a:t>
            </a:r>
            <a:endParaRPr lang="ru-RU" sz="4400" b="1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0835" y="1476104"/>
            <a:ext cx="9205834" cy="5185954"/>
          </a:xfrm>
        </p:spPr>
      </p:pic>
    </p:spTree>
    <p:extLst>
      <p:ext uri="{BB962C8B-B14F-4D97-AF65-F5344CB8AC3E}">
        <p14:creationId xmlns:p14="http://schemas.microsoft.com/office/powerpoint/2010/main" val="23145071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3" y="383385"/>
            <a:ext cx="10364451" cy="1596177"/>
          </a:xfrm>
        </p:spPr>
        <p:txBody>
          <a:bodyPr>
            <a:normAutofit/>
          </a:bodyPr>
          <a:lstStyle/>
          <a:p>
            <a:r>
              <a:rPr lang="ru-RU" sz="4400" b="1" dirty="0" smtClean="0"/>
              <a:t>Воронежский заповедник</a:t>
            </a:r>
            <a:endParaRPr lang="ru-RU" sz="44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6972" y="1685694"/>
            <a:ext cx="4884547" cy="4871860"/>
          </a:xfrm>
        </p:spPr>
      </p:pic>
    </p:spTree>
    <p:extLst>
      <p:ext uri="{BB962C8B-B14F-4D97-AF65-F5344CB8AC3E}">
        <p14:creationId xmlns:p14="http://schemas.microsoft.com/office/powerpoint/2010/main" val="385371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b="1" dirty="0" smtClean="0"/>
              <a:t>Бобр речной</a:t>
            </a:r>
            <a:endParaRPr lang="ru-RU" sz="44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775" y="2021463"/>
            <a:ext cx="4768032" cy="4353212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6367" y="2021463"/>
            <a:ext cx="5194115" cy="4353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4615651"/>
      </p:ext>
    </p:extLst>
  </p:cSld>
  <p:clrMapOvr>
    <a:masterClrMapping/>
  </p:clrMapOvr>
</p:sld>
</file>

<file path=ppt/theme/theme1.xml><?xml version="1.0" encoding="utf-8"?>
<a:theme xmlns:a="http://schemas.openxmlformats.org/drawingml/2006/main" name="Капля">
  <a:themeElements>
    <a:clrScheme name="Droplet">
      <a:dk1>
        <a:sysClr val="windowText" lastClr="000000"/>
      </a:dk1>
      <a:lt1>
        <a:sysClr val="window" lastClr="FFFFFF"/>
      </a:lt1>
      <a:dk2>
        <a:srgbClr val="1C647B"/>
      </a:dk2>
      <a:lt2>
        <a:srgbClr val="98B7D3"/>
      </a:lt2>
      <a:accent1>
        <a:srgbClr val="274FA4"/>
      </a:accent1>
      <a:accent2>
        <a:srgbClr val="48A8D0"/>
      </a:accent2>
      <a:accent3>
        <a:srgbClr val="53B18F"/>
      </a:accent3>
      <a:accent4>
        <a:srgbClr val="D78D38"/>
      </a:accent4>
      <a:accent5>
        <a:srgbClr val="BA3F51"/>
      </a:accent5>
      <a:accent6>
        <a:srgbClr val="AE52D9"/>
      </a:accent6>
      <a:hlink>
        <a:srgbClr val="2AA2DA"/>
      </a:hlink>
      <a:folHlink>
        <a:srgbClr val="76A3B8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92000"/>
                <a:satMod val="180000"/>
                <a:lumMod val="114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DEB094D4-7FD8-4F86-93D5-B0F1341EF58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Капля</Template>
  <TotalTime>283</TotalTime>
  <Words>164</Words>
  <Application>Microsoft Office PowerPoint</Application>
  <PresentationFormat>Широкоэкранный</PresentationFormat>
  <Paragraphs>66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Calibri</vt:lpstr>
      <vt:lpstr>Times New Roman</vt:lpstr>
      <vt:lpstr>Tw Cen MT</vt:lpstr>
      <vt:lpstr>Капля</vt:lpstr>
      <vt:lpstr>Заповедными тропами усманского бора</vt:lpstr>
      <vt:lpstr>Воронежская область</vt:lpstr>
      <vt:lpstr>Усманский бор</vt:lpstr>
      <vt:lpstr>Воронежский заповедник</vt:lpstr>
      <vt:lpstr>Реки Заповедника</vt:lpstr>
      <vt:lpstr>Таежные растения усманского бора</vt:lpstr>
      <vt:lpstr>Лесная почта</vt:lpstr>
      <vt:lpstr>Воронежский заповедник</vt:lpstr>
      <vt:lpstr>Бобр речной</vt:lpstr>
      <vt:lpstr>Паспорт Бобра </vt:lpstr>
      <vt:lpstr>Паспорт бобра</vt:lpstr>
      <vt:lpstr>Причины истребления Бобра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 гостях у Бобра</dc:title>
  <dc:creator>Марина</dc:creator>
  <cp:lastModifiedBy>Марина</cp:lastModifiedBy>
  <cp:revision>14</cp:revision>
  <dcterms:created xsi:type="dcterms:W3CDTF">2023-05-24T16:52:50Z</dcterms:created>
  <dcterms:modified xsi:type="dcterms:W3CDTF">2023-08-17T18:38:16Z</dcterms:modified>
</cp:coreProperties>
</file>