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7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93" r:id="rId2"/>
    <p:sldId id="257" r:id="rId3"/>
    <p:sldId id="258" r:id="rId4"/>
    <p:sldId id="260" r:id="rId5"/>
    <p:sldId id="261" r:id="rId6"/>
    <p:sldId id="262" r:id="rId7"/>
    <p:sldId id="263" r:id="rId8"/>
    <p:sldId id="27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3" autoAdjust="0"/>
    <p:restoredTop sz="94660"/>
  </p:normalViewPr>
  <p:slideViewPr>
    <p:cSldViewPr>
      <p:cViewPr varScale="1">
        <p:scale>
          <a:sx n="103" d="100"/>
          <a:sy n="103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8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B05236-E732-40EC-B8D2-467CC333F85E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17C87-ADC2-4431-8C7E-DA20DBEA28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21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17C87-ADC2-4431-8C7E-DA20DBEA284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074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5" Type="http://schemas.microsoft.com/office/2007/relationships/media" Target="../media/media3.mp3"/><Relationship Id="rId10" Type="http://schemas.openxmlformats.org/officeDocument/2006/relationships/image" Target="../media/image3.png"/><Relationship Id="rId4" Type="http://schemas.openxmlformats.org/officeDocument/2006/relationships/audio" Target="../media/media2.mp3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slide" Target="slide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gi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2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6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19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8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27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0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18" Type="http://schemas.openxmlformats.org/officeDocument/2006/relationships/slide" Target="slide17.xml"/><Relationship Id="rId26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21" Type="http://schemas.openxmlformats.org/officeDocument/2006/relationships/slide" Target="slide19.xml"/><Relationship Id="rId7" Type="http://schemas.openxmlformats.org/officeDocument/2006/relationships/slide" Target="slide3.xml"/><Relationship Id="rId12" Type="http://schemas.openxmlformats.org/officeDocument/2006/relationships/slide" Target="slide9.xml"/><Relationship Id="rId17" Type="http://schemas.openxmlformats.org/officeDocument/2006/relationships/slide" Target="slide15.xml"/><Relationship Id="rId25" Type="http://schemas.openxmlformats.org/officeDocument/2006/relationships/image" Target="../media/image11.jpeg"/><Relationship Id="rId33" Type="http://schemas.openxmlformats.org/officeDocument/2006/relationships/image" Target="../media/image2.png"/><Relationship Id="rId2" Type="http://schemas.openxmlformats.org/officeDocument/2006/relationships/audio" Target="../media/media4.mp3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openxmlformats.org/officeDocument/2006/relationships/slide" Target="slide31.xml"/><Relationship Id="rId1" Type="http://schemas.microsoft.com/office/2007/relationships/media" Target="../media/media4.mp3"/><Relationship Id="rId6" Type="http://schemas.openxmlformats.org/officeDocument/2006/relationships/image" Target="../media/image4.gif"/><Relationship Id="rId11" Type="http://schemas.openxmlformats.org/officeDocument/2006/relationships/image" Target="../media/image6.png"/><Relationship Id="rId24" Type="http://schemas.openxmlformats.org/officeDocument/2006/relationships/slide" Target="slide25.xml"/><Relationship Id="rId32" Type="http://schemas.openxmlformats.org/officeDocument/2006/relationships/image" Target="../media/image14.png"/><Relationship Id="rId5" Type="http://schemas.openxmlformats.org/officeDocument/2006/relationships/slide" Target="slide35.xml"/><Relationship Id="rId15" Type="http://schemas.openxmlformats.org/officeDocument/2006/relationships/slide" Target="slide13.xml"/><Relationship Id="rId23" Type="http://schemas.openxmlformats.org/officeDocument/2006/relationships/slide" Target="slide23.xml"/><Relationship Id="rId28" Type="http://schemas.openxmlformats.org/officeDocument/2006/relationships/slide" Target="slide29.xml"/><Relationship Id="rId10" Type="http://schemas.openxmlformats.org/officeDocument/2006/relationships/slide" Target="slide7.xml"/><Relationship Id="rId19" Type="http://schemas.openxmlformats.org/officeDocument/2006/relationships/image" Target="../media/image9.jpeg"/><Relationship Id="rId31" Type="http://schemas.openxmlformats.org/officeDocument/2006/relationships/image" Target="../media/image13.png"/><Relationship Id="rId4" Type="http://schemas.openxmlformats.org/officeDocument/2006/relationships/notesSlide" Target="../notesSlides/notesSlide1.xml"/><Relationship Id="rId9" Type="http://schemas.openxmlformats.org/officeDocument/2006/relationships/slide" Target="slide5.xml"/><Relationship Id="rId14" Type="http://schemas.openxmlformats.org/officeDocument/2006/relationships/slide" Target="slide11.xml"/><Relationship Id="rId22" Type="http://schemas.openxmlformats.org/officeDocument/2006/relationships/slide" Target="slide21.xml"/><Relationship Id="rId27" Type="http://schemas.openxmlformats.org/officeDocument/2006/relationships/slide" Target="slide27.xml"/><Relationship Id="rId30" Type="http://schemas.openxmlformats.org/officeDocument/2006/relationships/slide" Target="slide33.xml"/><Relationship Id="rId8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29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2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27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6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37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8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image" Target="../media/image4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30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3.mp3"/><Relationship Id="rId7" Type="http://schemas.openxmlformats.org/officeDocument/2006/relationships/image" Target="../media/image15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slide" Target="slide3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9.gi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3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4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6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8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openxmlformats.org/officeDocument/2006/relationships/slide" Target="slide10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gi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застав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504" y="17473"/>
            <a:ext cx="609600" cy="609600"/>
          </a:xfrm>
          <a:prstGeom prst="rect">
            <a:avLst/>
          </a:prstGeom>
        </p:spPr>
      </p:pic>
      <p:pic>
        <p:nvPicPr>
          <p:cNvPr id="4" name="ГОНГ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7504" y="6248400"/>
            <a:ext cx="609600" cy="609600"/>
          </a:xfrm>
          <a:prstGeom prst="rect">
            <a:avLst/>
          </a:prstGeom>
        </p:spPr>
      </p:pic>
      <p:pic>
        <p:nvPicPr>
          <p:cNvPr id="5" name="Тиканье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60432" y="62437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8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4" y="2636912"/>
            <a:ext cx="3333750" cy="30003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ОТВЕТ:</a:t>
            </a:r>
            <a:endParaRPr lang="ru-RU" sz="5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Пила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185117"/>
            <a:ext cx="34194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91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527" y="4828093"/>
            <a:ext cx="2002905" cy="20029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728192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>
                <a:latin typeface="Times New Roman"/>
                <a:ea typeface="Times New Roman"/>
              </a:rPr>
              <a:t>Против знатоков играет учитель физики </a:t>
            </a:r>
            <a:r>
              <a:rPr lang="ru-RU" b="1" dirty="0" err="1" smtClean="0">
                <a:latin typeface="Times New Roman"/>
                <a:ea typeface="Times New Roman"/>
              </a:rPr>
              <a:t>Машковцева</a:t>
            </a:r>
            <a:r>
              <a:rPr lang="ru-RU" b="1" dirty="0" smtClean="0">
                <a:latin typeface="Times New Roman"/>
                <a:ea typeface="Times New Roman"/>
              </a:rPr>
              <a:t> Виктория Владимировна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5.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итальянца разделить на немца, то получится француз. Ответьте, пожалуйста, через 1 мин, о чём идёт речь.</a:t>
            </a:r>
          </a:p>
        </p:txBody>
      </p:sp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3528" y="2060848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6416" y="20608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6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Речь идёт о единицах силы тока, напряжения и сопротивления: </a:t>
            </a:r>
            <a:endParaRPr lang="ru-RU" sz="4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 </a:t>
            </a:r>
            <a:r>
              <a:rPr lang="ru-RU" sz="4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В/1 Ом = 1 </a:t>
            </a:r>
            <a:r>
              <a:rPr lang="ru-RU" sz="4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05064"/>
            <a:ext cx="33337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3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вопрос на общую эрудицию задает преподаватель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Исакова Оксана Викторовна.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14116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6.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знатоки, хорошо ли у вас развито логическое мышление? Оно вам сейчас пригодится. Одним из основных свойств мира является системность. Всё в мире взаимосвязано. Нельзя перестроить одну систему без того, чтобы не вызвать изменения в других. К сожалению, люди не всегда учитывают все связи перестраиваемой системы и, исправляя  недостатки одной, получают недостатки гораздо более серьёзные.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Уважаемые знатоки, в конце 50-х гг. ХХ в. в Китае был провозглашён лозунг «Смерть воробьям!». И воробьи действительно были уничтожены! Во всей огромной стране! Хотя это и потребовало от китайцев огромных усилий... Через несколько лет китайцы были вынуждены закупать воробьёв в других странах. Вопрос: почему китайцы сначала уничтожили, а затем закупили воробьев?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6074" y="6248400"/>
            <a:ext cx="609600" cy="609600"/>
          </a:xfrm>
          <a:prstGeom prst="rect">
            <a:avLst/>
          </a:prstGeom>
        </p:spPr>
      </p:pic>
      <p:pic>
        <p:nvPicPr>
          <p:cNvPr id="5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0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25658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птички действительно прогневали правителей великой страны, ведь каждый воробей съедает в день несколько зёрнышек риса. А за целый год? А все воробьи вместе? Значит, если уничтожить всех воробьёв, то урожай риса существенно возрастёт? А в результате урожайность риса не только не возросла, но даже понизилась. Воробьи действительно поедали рис. Но кроме риса они поедали множество гусениц, жуков и других насекомых. Когда воробьёв не стало, гусеницы начали чрезвычайно быстро размножаться и... поедать рис. Причём в гораздо больших количествах, чем это делали воробьи. Пришлось китайцам закупать воробьёв в других странах и заново выпускать их на рисовые поля.</a:t>
            </a:r>
          </a:p>
        </p:txBody>
      </p:sp>
    </p:spTree>
    <p:extLst>
      <p:ext uri="{BB962C8B-B14F-4D97-AF65-F5344CB8AC3E}">
        <p14:creationId xmlns:p14="http://schemas.microsoft.com/office/powerpoint/2010/main" val="10100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знатоков играет учитель математики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Турубанова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Александровна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7.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двумя словами, начинающимися на соседние в алфавите буквы, то, что мы заретушировали черным цветом слева на рисунке.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432181"/>
            <a:ext cx="6624736" cy="1885732"/>
          </a:xfrm>
          <a:prstGeom prst="rect">
            <a:avLst/>
          </a:prstGeom>
        </p:spPr>
      </p:pic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1520" y="6025116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77647"/>
            <a:ext cx="2857500" cy="14287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ОТВЕТ: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Рукоятка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(ручка) пилы.</a:t>
            </a:r>
            <a:endParaRPr lang="ru-RU" sz="2800" dirty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* Пила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– как известно, инструмент, в том числе и музыкальный. Приведена аналогия между разными секциями музыкальной пилы и клавишами пианино. Низкие звуки издает часть пилы, которая ближе к ручке.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23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28600" indent="221615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Вопрос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ведущего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506916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8.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Гаване одно из развлечений туристов – проехаться на "форде" или "кадиллаке" 50-х годов (Куба – рекордсмен Латинской Америки по количеству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автостарья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Но туристы здорово бы удивились, заглянув под капот "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classic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и обнаружив там детали от "Волги", "Жигулей" и даже от КРЕЙСЕРА "АВРОРА". Кстати, "КРЕЙСЕР АВРОРА" в названии приема упоминает и агент Джон Кайф.  А теперь вопрос: что мы заменили словами "КРЕЙСЕР АВРОРА"?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472952" cy="1841190"/>
          </a:xfrm>
          <a:prstGeom prst="rect">
            <a:avLst/>
          </a:prstGeom>
        </p:spPr>
      </p:pic>
      <p:pic>
        <p:nvPicPr>
          <p:cNvPr id="2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3528" y="6248400"/>
            <a:ext cx="609600" cy="609600"/>
          </a:xfrm>
          <a:prstGeom prst="rect">
            <a:avLst/>
          </a:prstGeom>
        </p:spPr>
      </p:pic>
      <p:pic>
        <p:nvPicPr>
          <p:cNvPr id="3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00392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5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501008"/>
            <a:ext cx="3467100" cy="321945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sz="4400" dirty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sz="4400" dirty="0" smtClean="0">
                <a:latin typeface="Times New Roman"/>
                <a:ea typeface="Times New Roman"/>
              </a:rPr>
              <a:t>Трактор Беларусь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8260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>
                <a:latin typeface="Times New Roman"/>
                <a:ea typeface="Times New Roman"/>
              </a:rPr>
              <a:t>Против знатоков играет библиотекарь техникума </a:t>
            </a:r>
            <a:r>
              <a:rPr lang="ru-RU" sz="4000" b="1" dirty="0">
                <a:latin typeface="Times New Roman"/>
                <a:ea typeface="Times New Roman"/>
              </a:rPr>
              <a:t>Борисова Елена Валерьевна.</a:t>
            </a:r>
            <a:endParaRPr lang="ru-RU" sz="40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9.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Одна из рубрик британского сайта для родителей снабжена изображением ИКСА на ИГРЕКЕ. Эта рубрика посвящена не собраниям эмигрантов из России, а познавательным экскурсиям для детей на животноводческие фермы. Вопрос: Кого мы заменили на ИКСА и что мы заменили на ИГРЕК?</a:t>
            </a:r>
            <a:r>
              <a:rPr lang="ru-RU" b="1" dirty="0">
                <a:latin typeface="Times New Roman"/>
                <a:ea typeface="Times New Roman"/>
                <a:cs typeface="Times New Roman"/>
              </a:rPr>
              <a:t>      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628800"/>
            <a:ext cx="1213723" cy="1517154"/>
          </a:xfrm>
          <a:prstGeom prst="rect">
            <a:avLst/>
          </a:prstGeom>
        </p:spPr>
      </p:pic>
      <p:pic>
        <p:nvPicPr>
          <p:cNvPr id="2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9552" y="5877272"/>
            <a:ext cx="609600" cy="609600"/>
          </a:xfrm>
          <a:prstGeom prst="rect">
            <a:avLst/>
          </a:prstGeom>
        </p:spPr>
      </p:pic>
      <p:pic>
        <p:nvPicPr>
          <p:cNvPr id="3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4440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72008">
            <a:off x="164870" y="81248"/>
            <a:ext cx="1334295" cy="13342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3759">
            <a:off x="7722626" y="5307053"/>
            <a:ext cx="1457479" cy="145747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850979"/>
              </p:ext>
            </p:extLst>
          </p:nvPr>
        </p:nvGraphicFramePr>
        <p:xfrm>
          <a:off x="1115616" y="1052736"/>
          <a:ext cx="7128792" cy="51125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2198"/>
                <a:gridCol w="1782198"/>
                <a:gridCol w="1782198"/>
                <a:gridCol w="1782198"/>
              </a:tblGrid>
              <a:tr h="127814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7814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3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4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7814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7814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86357" y="44624"/>
            <a:ext cx="3111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Вопросы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1485" y="1337892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1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411" y="1120224"/>
            <a:ext cx="1124744" cy="1124744"/>
          </a:xfrm>
          <a:prstGeom prst="rect">
            <a:avLst/>
          </a:prstGeom>
        </p:spPr>
      </p:pic>
      <p:sp>
        <p:nvSpPr>
          <p:cNvPr id="7" name="TextBox 6">
            <a:hlinkClick r:id="rId9" action="ppaction://hlinksldjump"/>
          </p:cNvPr>
          <p:cNvSpPr txBox="1"/>
          <p:nvPr/>
        </p:nvSpPr>
        <p:spPr>
          <a:xfrm>
            <a:off x="3177803" y="1337892"/>
            <a:ext cx="1369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TextBox 7">
            <a:hlinkClick r:id="rId10" action="ppaction://hlinksldjump"/>
          </p:cNvPr>
          <p:cNvSpPr txBox="1"/>
          <p:nvPr/>
        </p:nvSpPr>
        <p:spPr>
          <a:xfrm>
            <a:off x="5037685" y="1334990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10735"/>
            <a:ext cx="12255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hlinkClick r:id="rId12" action="ppaction://hlinksldjump"/>
          </p:cNvPr>
          <p:cNvSpPr txBox="1"/>
          <p:nvPr/>
        </p:nvSpPr>
        <p:spPr>
          <a:xfrm>
            <a:off x="6826766" y="1385411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5" name="Рисунок 4" hidden="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849" y="1348363"/>
            <a:ext cx="1124744" cy="1124744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797" y="1128272"/>
            <a:ext cx="112712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981" y="1120224"/>
            <a:ext cx="112712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769" y="1148735"/>
            <a:ext cx="112712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>
            <a:hlinkClick r:id="rId14" action="ppaction://hlinksldjump"/>
          </p:cNvPr>
          <p:cNvSpPr txBox="1"/>
          <p:nvPr/>
        </p:nvSpPr>
        <p:spPr>
          <a:xfrm>
            <a:off x="1523104" y="2636912"/>
            <a:ext cx="1015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9BBB5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029" name="Picture 5" title="Вопрос 6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765" y="2457455"/>
            <a:ext cx="8651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037685" y="2635185"/>
            <a:ext cx="1060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F7964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7" action="ppaction://hlinksldjump"/>
              </a:rPr>
              <a:t>7</a:t>
            </a:r>
            <a:endParaRPr lang="ru-RU" sz="4000" b="1" dirty="0">
              <a:solidFill>
                <a:srgbClr val="F796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hlinkClick r:id="rId18" action="ppaction://hlinksldjump"/>
          </p:cNvPr>
          <p:cNvSpPr txBox="1"/>
          <p:nvPr/>
        </p:nvSpPr>
        <p:spPr>
          <a:xfrm>
            <a:off x="6826766" y="2635185"/>
            <a:ext cx="1174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79" y="2457455"/>
            <a:ext cx="951447" cy="95144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765" y="2446310"/>
            <a:ext cx="951447" cy="951447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083" y="2446310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373" y="2513671"/>
            <a:ext cx="950913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461057" y="3867145"/>
            <a:ext cx="1124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1" action="ppaction://hlinksldjump"/>
              </a:rPr>
              <a:t>9</a:t>
            </a:r>
            <a:endParaRPr lang="ru-RU" sz="4000" b="1" dirty="0">
              <a:solidFill>
                <a:srgbClr val="1F497D">
                  <a:lumMod val="60000"/>
                  <a:lumOff val="4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hlinkClick r:id="rId22" action="ppaction://hlinksldjump"/>
          </p:cNvPr>
          <p:cNvSpPr txBox="1"/>
          <p:nvPr/>
        </p:nvSpPr>
        <p:spPr>
          <a:xfrm>
            <a:off x="3334410" y="3867145"/>
            <a:ext cx="9961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37685" y="3867145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9BBB5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3" action="ppaction://hlinksldjump"/>
              </a:rPr>
              <a:t>11</a:t>
            </a:r>
            <a:endParaRPr lang="ru-RU" sz="4000" b="1" dirty="0">
              <a:solidFill>
                <a:srgbClr val="9BBB5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60232" y="3867145"/>
            <a:ext cx="1318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4" action="ppaction://hlinksldjump"/>
              </a:rPr>
              <a:t>12</a:t>
            </a:r>
            <a:endParaRPr lang="ru-RU" sz="4000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02" y="3620874"/>
            <a:ext cx="1194561" cy="1200428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918" y="3620874"/>
            <a:ext cx="119538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059" y="3620874"/>
            <a:ext cx="119538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869" y="3620874"/>
            <a:ext cx="119538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486248" y="5136038"/>
            <a:ext cx="1167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4BACC6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7" action="ppaction://hlinksldjump"/>
              </a:rPr>
              <a:t>13</a:t>
            </a:r>
            <a:endParaRPr lang="ru-RU" sz="4000" b="1" dirty="0">
              <a:solidFill>
                <a:srgbClr val="4BACC6">
                  <a:lumMod val="60000"/>
                  <a:lumOff val="4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hlinkClick r:id="rId28" action="ppaction://hlinksldjump"/>
          </p:cNvPr>
          <p:cNvSpPr txBox="1"/>
          <p:nvPr/>
        </p:nvSpPr>
        <p:spPr>
          <a:xfrm>
            <a:off x="3334410" y="5136038"/>
            <a:ext cx="1088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prstClr val="white">
                    <a:lumMod val="5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52059" y="5136038"/>
            <a:ext cx="11184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srgbClr val="8064A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9" action="ppaction://hlinksldjump"/>
              </a:rPr>
              <a:t>15</a:t>
            </a:r>
            <a:endParaRPr lang="ru-RU" sz="4000" b="1" dirty="0">
              <a:solidFill>
                <a:srgbClr val="8064A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10535" y="5212145"/>
            <a:ext cx="1218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0" action="ppaction://hlinksldjump"/>
              </a:rPr>
              <a:t>16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749" y="4924622"/>
            <a:ext cx="1160065" cy="1166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387" y="4983475"/>
            <a:ext cx="1158875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315" y="4968153"/>
            <a:ext cx="11588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177" y="5102676"/>
            <a:ext cx="928185" cy="933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volcho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222417" y="60908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84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4327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5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Times New Roman"/>
                <a:ea typeface="Times New Roman"/>
              </a:rPr>
              <a:t>Поросенок и трактор </a:t>
            </a:r>
            <a:endParaRPr lang="ru-RU" sz="5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733673"/>
            <a:ext cx="3359621" cy="335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0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Autofit/>
          </a:bodyPr>
          <a:lstStyle/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Свой 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вопрос знатокам предлагает преподаватель химии и материаловедения </a:t>
            </a:r>
            <a:r>
              <a:rPr lang="ru-RU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Пантелеева Татьяна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Павловна.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9552" y="1556792"/>
            <a:ext cx="8280920" cy="530120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10.</a:t>
            </a:r>
            <a:endParaRPr lang="ru-RU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 из Нью-йоркского порта вышла в открытый океан красавица – яхта. Ее владелец, американский миллионер, не пожалел денег, чтобы удивить свет. Корпус яхты был сделан из очень дорогого в то время алюминия, листы которого скреплялись медными заклепками. Это было красиво: сверкающий серебристым блеском корабль, усеянный золотистыми головками заклепок! Однако через несколько дней обшивка корпуса начала расходиться, и яхта быстро пошла ко дну. </a:t>
            </a:r>
            <a:endParaRPr lang="ru-RU" sz="3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301208"/>
            <a:ext cx="533793" cy="1245518"/>
          </a:xfrm>
          <a:prstGeom prst="rect">
            <a:avLst/>
          </a:prstGeom>
        </p:spPr>
      </p:pic>
      <p:pic>
        <p:nvPicPr>
          <p:cNvPr id="2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03648" y="6021288"/>
            <a:ext cx="609600" cy="609600"/>
          </a:xfrm>
          <a:prstGeom prst="rect">
            <a:avLst/>
          </a:prstGeom>
        </p:spPr>
      </p:pic>
      <p:pic>
        <p:nvPicPr>
          <p:cNvPr id="3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9633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1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3822923" cy="36626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Алюминий </a:t>
            </a:r>
            <a:r>
              <a:rPr lang="ru-RU" dirty="0">
                <a:latin typeface="Times New Roman"/>
                <a:ea typeface="Times New Roman"/>
              </a:rPr>
              <a:t>в контакте с медью является протектором (как более активный металл), и поэтому подвергается коррозии.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65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Autofit/>
          </a:bodyPr>
          <a:lstStyle/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Против знатоков со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своим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вопросом преподаватель </a:t>
            </a: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Муравьева Елена Евгеньевна</a:t>
            </a:r>
            <a:r>
              <a:rPr lang="ru-RU" sz="3200" b="1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435280" cy="49685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11.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выставке "SEMA-2008" внимание общественности привлек модифицированный "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Hummer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H2T", у которого вместо колес гусеницы. Закончите резонный вопрос автора статьи об этой новинке: ""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Hummer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H2T" на гусеницах выглядит эффектно, вот только не понятно, зачем ему...?". Что?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9592" y="6093296"/>
            <a:ext cx="609600" cy="609600"/>
          </a:xfrm>
          <a:prstGeom prst="rect">
            <a:avLst/>
          </a:prstGeom>
        </p:spPr>
      </p:pic>
      <p:pic>
        <p:nvPicPr>
          <p:cNvPr id="5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4035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8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5194920" cy="3921299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Times New Roman"/>
              </a:rPr>
              <a:t>Запасное колесо.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64904"/>
            <a:ext cx="5004048" cy="37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6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Историческую тему предлагает развить учитель русского языка и литературы </a:t>
            </a:r>
            <a:r>
              <a:rPr lang="ru-RU" sz="2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Добрынинская </a:t>
            </a:r>
            <a:r>
              <a:rPr lang="ru-RU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Елена Николаевна.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25144"/>
          </a:xfrm>
        </p:spPr>
        <p:txBody>
          <a:bodyPr>
            <a:normAutofit fontScale="70000" lnSpcReduction="20000"/>
          </a:bodyPr>
          <a:lstStyle/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hlinkClick r:id="rId6" action="ppaction://hlinksldjump"/>
              </a:rPr>
              <a:t>12.</a:t>
            </a:r>
            <a:endParaRPr lang="ru-RU" dirty="0" smtClean="0">
              <a:latin typeface="Times New Roman"/>
              <a:ea typeface="Times New Roman"/>
            </a:endParaRPr>
          </a:p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Знак </a:t>
            </a:r>
            <a:r>
              <a:rPr lang="ru-RU" dirty="0">
                <a:latin typeface="Times New Roman"/>
                <a:ea typeface="Times New Roman"/>
              </a:rPr>
              <a:t>этой компании видоизменялся восемь раз с 1876 по 2000 г. В 2000 году компания объявила о последнем изменении логотипа. Обновленная торговая марка строго последовала традициям.</a:t>
            </a:r>
            <a:r>
              <a:rPr lang="ru-RU" sz="2800" dirty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На протяжении всего существования компании изменения торгового знака отражали текущие цели компании и ее будущие перспективы. Текущая версия отображает стремление компании быть первой в ее сферах деятельности по всему миру, оставаясь верной ее основным ценностям: качеству, инновациям, честности и преданности своему делу. На протяжении десятилетий известный данный вид животного, впервые был изображен прыгающим вверх, вместо приземления. Итак, вопрос: Что за компания?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" y="2204864"/>
            <a:ext cx="1328936" cy="1661170"/>
          </a:xfrm>
          <a:prstGeom prst="rect">
            <a:avLst/>
          </a:prstGeom>
        </p:spPr>
      </p:pic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9552" y="6021288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0039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14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778" y="4814392"/>
            <a:ext cx="2843808" cy="20295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2696"/>
            <a:ext cx="3323861" cy="24928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52" y="1556792"/>
            <a:ext cx="4343466" cy="3257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941168"/>
            <a:ext cx="2714625" cy="16859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Deere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609" y="3009102"/>
            <a:ext cx="1805290" cy="180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53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>
                <a:latin typeface="Times New Roman"/>
                <a:ea typeface="Times New Roman"/>
              </a:rPr>
              <a:t>Против знатоков играет психолог техникума </a:t>
            </a:r>
            <a:r>
              <a:rPr lang="ru-RU" sz="3200" b="1" dirty="0">
                <a:latin typeface="Times New Roman"/>
                <a:ea typeface="Times New Roman"/>
              </a:rPr>
              <a:t>Власова Виктория </a:t>
            </a:r>
            <a:r>
              <a:rPr lang="ru-RU" sz="3200" b="1" dirty="0" smtClean="0">
                <a:latin typeface="Times New Roman"/>
                <a:ea typeface="Times New Roman"/>
              </a:rPr>
              <a:t>Викторовна.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5004048" cy="511256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13.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Шутники утверждают, что на </a:t>
            </a:r>
            <a:r>
              <a:rPr lang="ru-RU" dirty="0" smtClean="0">
                <a:latin typeface="Times New Roman"/>
                <a:ea typeface="Times New Roman"/>
              </a:rPr>
              <a:t>этой </a:t>
            </a:r>
            <a:r>
              <a:rPr lang="ru-RU" dirty="0">
                <a:latin typeface="Times New Roman"/>
                <a:ea typeface="Times New Roman"/>
              </a:rPr>
              <a:t>фотографии можно </a:t>
            </a:r>
            <a:r>
              <a:rPr lang="ru-RU" dirty="0" smtClean="0">
                <a:latin typeface="Times New Roman"/>
                <a:ea typeface="Times New Roman"/>
              </a:rPr>
              <a:t>увидеть</a:t>
            </a:r>
            <a:r>
              <a:rPr lang="ru-RU" dirty="0">
                <a:latin typeface="Times New Roman"/>
                <a:ea typeface="Times New Roman"/>
              </a:rPr>
              <a:t>, как выглядят некондиционные ОНИ на Аляске. Требования к НИМ описаны в разделе 4.5 ГОСТа Р 51709-2001. Вопрос: </a:t>
            </a:r>
            <a:r>
              <a:rPr lang="ru-RU" dirty="0" smtClean="0">
                <a:latin typeface="Times New Roman"/>
                <a:ea typeface="Times New Roman"/>
              </a:rPr>
              <a:t>назовите </a:t>
            </a:r>
            <a:r>
              <a:rPr lang="ru-RU" dirty="0">
                <a:latin typeface="Times New Roman"/>
                <a:ea typeface="Times New Roman"/>
              </a:rPr>
              <a:t>ИХ одним словом.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28800"/>
            <a:ext cx="4248472" cy="4248472"/>
          </a:xfrm>
          <a:prstGeom prst="rect">
            <a:avLst/>
          </a:prstGeom>
        </p:spPr>
      </p:pic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5536" y="6093296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2838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sz="5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Шины. </a:t>
            </a:r>
          </a:p>
          <a:p>
            <a:pPr marL="0"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* </a:t>
            </a:r>
            <a:r>
              <a:rPr lang="ru-RU" sz="2600" dirty="0" smtClean="0">
                <a:latin typeface="Times New Roman"/>
                <a:ea typeface="Times New Roman"/>
              </a:rPr>
              <a:t>Подпись </a:t>
            </a:r>
            <a:r>
              <a:rPr lang="ru-RU" sz="2600" dirty="0">
                <a:latin typeface="Times New Roman"/>
                <a:ea typeface="Times New Roman"/>
              </a:rPr>
              <a:t>к фотографии: "Так на Аляске выглядит спущенное колесо". Во многих районах этого американского штата упряжки до сих пор являются основным средством передвижения, заменяя все виды четырехколесных транспортных средств. В ГОСТе Р 51709-2001 "Автотранспортные средства. Требования безопасности к техническому состоянию и методы проверки" раздел 4.5 называется "Требования к шинам и колесам".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2118692" cy="250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19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000" dirty="0" smtClean="0">
                <a:latin typeface="Times New Roman"/>
                <a:ea typeface="Times New Roman"/>
              </a:rPr>
              <a:t>Уважаемые </a:t>
            </a:r>
            <a:r>
              <a:rPr lang="ru-RU" sz="4000" dirty="0">
                <a:latin typeface="Times New Roman"/>
                <a:ea typeface="Times New Roman"/>
              </a:rPr>
              <a:t>знатоки, свой вопрос задает заместитель директора </a:t>
            </a:r>
            <a:r>
              <a:rPr lang="ru-RU" sz="4000" b="1" dirty="0">
                <a:latin typeface="Times New Roman"/>
                <a:ea typeface="Times New Roman"/>
              </a:rPr>
              <a:t>Попова Мария Михайловна.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14.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известно, чтобы найти драгоценный камень, нужно просеять много пустой породы. Этот факт нашел количественное выражение в поговорке современных российских старателей, в которой мы пропустили два слова. Если не учитывать капитализацию, эти слова различаются лишь первыми двумя буквами.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слова.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085184"/>
            <a:ext cx="1589162" cy="1589162"/>
          </a:xfrm>
          <a:prstGeom prst="rect">
            <a:avLst/>
          </a:prstGeom>
        </p:spPr>
      </p:pic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9552" y="6020873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68144" y="60208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8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знатоков играет преподаватель –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Потолицын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Эдуард Юрьевич.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1864 году в Авраама Линкольна стреляли, но всё обошлось АЛЬФОЙ. АЛЬФА может быть причиной утечки масла в автомобиле. Какие три слова мы заменили на АЛЬФУ?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284984"/>
            <a:ext cx="3810000" cy="3810000"/>
          </a:xfrm>
          <a:prstGeom prst="rect">
            <a:avLst/>
          </a:prstGeom>
        </p:spPr>
      </p:pic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3528" y="6021288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77200" y="8367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2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077072"/>
            <a:ext cx="2424569" cy="19278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endParaRPr lang="ru-RU" sz="4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sz="4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КамАЗ и алмаз.</a:t>
            </a:r>
            <a:endParaRPr lang="ru-RU" sz="4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40626"/>
            <a:ext cx="3744416" cy="31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75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1" y="1430683"/>
            <a:ext cx="1644774" cy="38378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Уважаемые знатоки, свой вопрос задает учитель физики </a:t>
            </a:r>
            <a:r>
              <a:rPr lang="ru-RU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Новикова Людмила Дмитриевна</a:t>
            </a:r>
            <a:r>
              <a:rPr lang="ru-RU" sz="2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hlinkClick r:id="rId7" action="ppaction://hlinksldjump"/>
              </a:rPr>
              <a:t>15.</a:t>
            </a:r>
            <a:endParaRPr lang="ru-RU" dirty="0" smtClean="0">
              <a:latin typeface="Times New Roman"/>
              <a:ea typeface="Times New Roman"/>
            </a:endParaRPr>
          </a:p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Португальский </a:t>
            </a:r>
            <a:r>
              <a:rPr lang="ru-RU" dirty="0">
                <a:latin typeface="Times New Roman"/>
                <a:ea typeface="Times New Roman"/>
              </a:rPr>
              <a:t>математик </a:t>
            </a:r>
            <a:r>
              <a:rPr lang="ru-RU" dirty="0" err="1">
                <a:latin typeface="Times New Roman"/>
                <a:ea typeface="Times New Roman"/>
              </a:rPr>
              <a:t>Нуниш</a:t>
            </a:r>
            <a:r>
              <a:rPr lang="ru-RU" dirty="0">
                <a:latin typeface="Times New Roman"/>
                <a:ea typeface="Times New Roman"/>
              </a:rPr>
              <a:t> изобрел устройство для точных измерений. </a:t>
            </a:r>
            <a:endParaRPr lang="ru-RU" dirty="0" smtClean="0">
              <a:latin typeface="Times New Roman"/>
              <a:ea typeface="Times New Roman"/>
            </a:endParaRPr>
          </a:p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Вопрос</a:t>
            </a:r>
            <a:r>
              <a:rPr lang="ru-RU" dirty="0">
                <a:latin typeface="Times New Roman"/>
                <a:ea typeface="Times New Roman"/>
              </a:rPr>
              <a:t>: Какое название получила составная часть этого изобретения?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99592" y="5949280"/>
            <a:ext cx="609600" cy="609600"/>
          </a:xfrm>
          <a:prstGeom prst="rect">
            <a:avLst/>
          </a:prstGeom>
        </p:spPr>
      </p:pic>
      <p:pic>
        <p:nvPicPr>
          <p:cNvPr id="6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12360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3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4449">
            <a:off x="422948" y="1290049"/>
            <a:ext cx="3725298" cy="1676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endParaRPr lang="ru-RU" sz="4000" dirty="0" smtClean="0">
              <a:latin typeface="Times New Roman"/>
              <a:ea typeface="Times New Roman"/>
            </a:endParaRPr>
          </a:p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sz="4000" dirty="0" smtClean="0">
                <a:latin typeface="Times New Roman"/>
                <a:ea typeface="Times New Roman"/>
              </a:rPr>
              <a:t>Нониус. </a:t>
            </a:r>
            <a:endParaRPr lang="ru-RU" sz="4000" dirty="0">
              <a:latin typeface="Times New Roman"/>
              <a:ea typeface="Times New Roman"/>
            </a:endParaRPr>
          </a:p>
          <a:p>
            <a:pPr marL="0"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</a:rPr>
              <a:t>* Вспомогательная </a:t>
            </a:r>
            <a:r>
              <a:rPr lang="ru-RU" dirty="0">
                <a:latin typeface="Times New Roman"/>
                <a:ea typeface="Times New Roman"/>
              </a:rPr>
              <a:t>шкала, например, на штангенциркуле, названа по латинскому варианту фамилии </a:t>
            </a:r>
            <a:r>
              <a:rPr lang="ru-RU" dirty="0" err="1">
                <a:latin typeface="Times New Roman"/>
                <a:ea typeface="Times New Roman"/>
              </a:rPr>
              <a:t>Нуниша</a:t>
            </a:r>
            <a:r>
              <a:rPr lang="ru-RU" dirty="0">
                <a:latin typeface="Times New Roman"/>
                <a:ea typeface="Times New Roman"/>
              </a:rPr>
              <a:t>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229200"/>
            <a:ext cx="4151376" cy="115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Уважаемые </a:t>
            </a:r>
            <a:r>
              <a:rPr lang="ru-RU" sz="28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знатоки, свой вопрос задает преподаватель </a:t>
            </a:r>
            <a:r>
              <a:rPr lang="ru-RU" sz="2800" b="1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Усатов</a:t>
            </a:r>
            <a:r>
              <a:rPr lang="ru-RU" sz="28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Иван Геннадьевич</a:t>
            </a:r>
            <a:r>
              <a:rPr lang="ru-RU" sz="28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16.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немецком языке ОН называется "</a:t>
            </a:r>
            <a:r>
              <a:rPr lang="ru-RU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Messschieber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 от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слова со значением "раздвигать". А вот словом, которым ЕГО называют у нас, в Германии вполне логично обозначается совсем другое устройство. Вопрос: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назовите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ЕГО словом, происходящим от двух корней.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5576" y="5805264"/>
            <a:ext cx="609600" cy="609600"/>
          </a:xfrm>
          <a:prstGeom prst="rect">
            <a:avLst/>
          </a:prstGeom>
        </p:spPr>
      </p:pic>
      <p:pic>
        <p:nvPicPr>
          <p:cNvPr id="5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12360" y="58445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9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6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sz="4800" dirty="0" smtClean="0">
                <a:latin typeface="Times New Roman"/>
                <a:ea typeface="Times New Roman"/>
              </a:rPr>
              <a:t>Штангенциркуль.</a:t>
            </a:r>
            <a:endParaRPr lang="ru-RU" sz="4800" dirty="0">
              <a:latin typeface="Times New Roman"/>
              <a:ea typeface="Times New Roman"/>
            </a:endParaRPr>
          </a:p>
          <a:p>
            <a:pPr marL="0" indent="0" algn="ctr">
              <a:lnSpc>
                <a:spcPct val="125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lang="ru-RU" sz="2600" dirty="0" smtClean="0">
                <a:latin typeface="Times New Roman"/>
                <a:ea typeface="Times New Roman"/>
              </a:rPr>
              <a:t>* Словом </a:t>
            </a:r>
            <a:r>
              <a:rPr lang="ru-RU" sz="2600" dirty="0">
                <a:latin typeface="Times New Roman"/>
                <a:ea typeface="Times New Roman"/>
              </a:rPr>
              <a:t>"</a:t>
            </a:r>
            <a:r>
              <a:rPr lang="ru-RU" sz="2600" b="1" dirty="0">
                <a:latin typeface="Times New Roman"/>
                <a:ea typeface="Times New Roman"/>
              </a:rPr>
              <a:t>штангенциркуль</a:t>
            </a:r>
            <a:r>
              <a:rPr lang="ru-RU" sz="2600" dirty="0">
                <a:latin typeface="Times New Roman"/>
                <a:ea typeface="Times New Roman"/>
              </a:rPr>
              <a:t>" в Германии действительно обозначается циркуль для проведения больших окружностей и их дуг. А вот прибор, который у нас называется штангенциркулем, в Германии называют "раздвижной измеритель", что довольно логично.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25" y="5013176"/>
            <a:ext cx="3571875" cy="1695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6" y="5032565"/>
            <a:ext cx="2736742" cy="18254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8640"/>
            <a:ext cx="2111220" cy="168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5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74090"/>
            <a:ext cx="7776864" cy="2552529"/>
          </a:xfrm>
          <a:prstGeom prst="rect">
            <a:avLst/>
          </a:prstGeom>
        </p:spPr>
      </p:pic>
      <p:pic>
        <p:nvPicPr>
          <p:cNvPr id="2" name="конец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3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6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11560" y="1844824"/>
            <a:ext cx="8136904" cy="468052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Дырка в цилиндре (дыра в цилиндре; пробоина в цилиндре; отверстие в цилиндре).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9144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4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знатоки,  с техническим вопросом к вам обращается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</a:t>
            </a:r>
            <a:r>
              <a:rPr lang="ru-RU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Ванюта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Зоя Николаевна</a:t>
            </a:r>
            <a:r>
              <a:rPr lang="ru-RU" sz="3200" b="1" u="sng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76872"/>
            <a:ext cx="8424936" cy="446449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2. Анекдот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. </a:t>
            </a:r>
            <a:endParaRPr lang="ru-RU" sz="3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авторемонтной мастерской беседуют автослесарь и кардиохирург.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Доктор, мы ведь по сути одним и тем же с тобой занимаемся, – говорит автослесарь, – двигатели перебираем. Только вот ведь несправедливость: ты за операцию получаешь двадцать тысяч долларов, а я, в лучшем случае, триста.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Хочешь столько же, как я, получать? – спрашивает доктор.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Автослесарь обрадовано кивает головой, после чего доктор совершает некое действие и произносит: "Давай, перебирай!". Внимание, вопрос: А какое именно действие?</a:t>
            </a:r>
          </a:p>
          <a:p>
            <a:pPr marL="0" indent="0">
              <a:lnSpc>
                <a:spcPct val="120000"/>
              </a:lnSpc>
              <a:buNone/>
            </a:pPr>
            <a:endParaRPr lang="ru-RU" sz="3800" dirty="0"/>
          </a:p>
        </p:txBody>
      </p:sp>
      <p:pic>
        <p:nvPicPr>
          <p:cNvPr id="4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512" y="1772816"/>
            <a:ext cx="609600" cy="609600"/>
          </a:xfrm>
          <a:prstGeom prst="rect">
            <a:avLst/>
          </a:prstGeom>
        </p:spPr>
      </p:pic>
      <p:pic>
        <p:nvPicPr>
          <p:cNvPr id="5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6416" y="177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60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sz="5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844824"/>
            <a:ext cx="8136904" cy="4608512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Заводит двигатель (заводит автомобиль, включает автомобиль и т.д.)</a:t>
            </a:r>
          </a:p>
        </p:txBody>
      </p:sp>
    </p:spTree>
    <p:extLst>
      <p:ext uri="{BB962C8B-B14F-4D97-AF65-F5344CB8AC3E}">
        <p14:creationId xmlns:p14="http://schemas.microsoft.com/office/powerpoint/2010/main" val="362764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426170"/>
          </a:xfrm>
        </p:spPr>
        <p:txBody>
          <a:bodyPr>
            <a:no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знатоков играет заместитель директора по воспитательной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–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Якубовская Ирина Геннадьевна.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435280" cy="4752528"/>
          </a:xfrm>
        </p:spPr>
        <p:txBody>
          <a:bodyPr>
            <a:normAutofit fontScale="77500" lnSpcReduction="20000"/>
          </a:bodyPr>
          <a:lstStyle/>
          <a:p>
            <a:pPr marL="11430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  <a:hlinkClick r:id="rId6" action="ppaction://hlinksldjump"/>
              </a:rPr>
              <a:t>3.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Однажды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академика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Капицу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попросили ликвидировать неполадки в новом электродвигателе, за что заказчик обязывался заплатить 1000 фунтов. Внимательно осмотрев двигатель и поразмыслив,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Капица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ударил по нему молотком, и, – о, чудо! – двигатель заработал. Представитель фирмы, видя что ремонт занял всего несколько минут, попросил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Капицу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письменно отчитаться о полученной сумме. Академик написал, что удар молотком он оценивает в один фунт, а остальные 999 заплачены ему за то, что он... Вопрос: Так за что же оценил себя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Капица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400" dirty="0"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5536" y="1772816"/>
            <a:ext cx="609600" cy="609600"/>
          </a:xfrm>
          <a:prstGeom prst="rect">
            <a:avLst/>
          </a:prstGeom>
        </p:spPr>
      </p:pic>
      <p:pic>
        <p:nvPicPr>
          <p:cNvPr id="5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28384" y="177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ОТВЕТ: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44824"/>
            <a:ext cx="6400800" cy="379397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безошибочно </a:t>
            </a:r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знал, в какое место надо ударить.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242" y="3426831"/>
            <a:ext cx="251786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280" y="5327198"/>
            <a:ext cx="1289720" cy="161215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71420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вопрос знатокам задает преподаватель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Беляева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Сергеевна.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4.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греческим мифам, первую ЕЕ создал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Талос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племянник Дедала, взяв за образец хребет рыбы. А в современном фильме высказывается мнение, что первая "ОНА" появилась не в 2004 году, а раньше, поскольку таковой можно считать рассказ "Колодец и маятник". Вопрос: Что это за предмет?</a:t>
            </a:r>
          </a:p>
        </p:txBody>
      </p:sp>
      <p:pic>
        <p:nvPicPr>
          <p:cNvPr id="2" name="ГОН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3528" y="1700808"/>
            <a:ext cx="609600" cy="609600"/>
          </a:xfrm>
          <a:prstGeom prst="rect">
            <a:avLst/>
          </a:prstGeom>
        </p:spPr>
      </p:pic>
      <p:pic>
        <p:nvPicPr>
          <p:cNvPr id="3" name="Тиканье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28384" y="17008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3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5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стриваем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1578</Words>
  <Application>Microsoft Office PowerPoint</Application>
  <PresentationFormat>Экран (4:3)</PresentationFormat>
  <Paragraphs>117</Paragraphs>
  <Slides>35</Slides>
  <Notes>1</Notes>
  <HiddenSlides>0</HiddenSlides>
  <MMClips>37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Против знатоков играет преподаватель – Потолицын Эдуард Юрьевич. </vt:lpstr>
      <vt:lpstr>ОТВЕТ:</vt:lpstr>
      <vt:lpstr>Уважаемые знатоки,  с техническим вопросом к вам обращается заместитель директора Ванюта Зоя Николаевна. </vt:lpstr>
      <vt:lpstr>ОТВЕТ:</vt:lpstr>
      <vt:lpstr>Против знатоков играет заместитель директора по воспитательной работе –  Якубовская Ирина Геннадьевна. </vt:lpstr>
      <vt:lpstr>ОТВЕТ:</vt:lpstr>
      <vt:lpstr>Свой вопрос знатокам задает преподаватель Беляева Елена Сергеевна.</vt:lpstr>
      <vt:lpstr>ОТВЕТ:</vt:lpstr>
      <vt:lpstr>Против знатоков играет учитель физики Машковцева Виктория Владимировна </vt:lpstr>
      <vt:lpstr>ОТВЕТ:</vt:lpstr>
      <vt:lpstr>Свой большой вопрос на общую эрудицию задает преподаватель Исакова Оксана Викторовна.</vt:lpstr>
      <vt:lpstr>ОТВЕТ:</vt:lpstr>
      <vt:lpstr>Против знатоков играет учитель математики Турубанова Екатерина Александровна</vt:lpstr>
      <vt:lpstr>ОТВЕТ:</vt:lpstr>
      <vt:lpstr>Вопрос от ведущего</vt:lpstr>
      <vt:lpstr>ОТВЕТ:</vt:lpstr>
      <vt:lpstr>Против знатоков играет библиотекарь техникума Борисова Елена Валерьевна.</vt:lpstr>
      <vt:lpstr>ОТВЕТ:</vt:lpstr>
      <vt:lpstr>Свой вопрос знатокам предлагает преподаватель химии и материаловедения Пантелеева Татьяна Павловна.</vt:lpstr>
      <vt:lpstr>ОТВЕТ:</vt:lpstr>
      <vt:lpstr>Против знатоков со своим вопросом преподаватель Муравьева Елена Евгеньевна.</vt:lpstr>
      <vt:lpstr>ОТВЕТ:</vt:lpstr>
      <vt:lpstr>Историческую тему предлагает развить учитель русского языка и литературы Добрынинская Елена Николаевна. </vt:lpstr>
      <vt:lpstr>ОТВЕТ:</vt:lpstr>
      <vt:lpstr>Против знатоков играет психолог техникума Власова Виктория Викторовна.</vt:lpstr>
      <vt:lpstr>ОТВЕТ:</vt:lpstr>
      <vt:lpstr>Уважаемые знатоки, свой вопрос задает заместитель директора Попова Мария Михайловна.</vt:lpstr>
      <vt:lpstr>ОТВЕТ:</vt:lpstr>
      <vt:lpstr>Уважаемые знатоки, свой вопрос задает учитель физики Новикова Людмила Дмитриевна.</vt:lpstr>
      <vt:lpstr>ОТВЕТ:</vt:lpstr>
      <vt:lpstr>Уважаемые знатоки, свой вопрос задает преподаватель Усатов Иван Геннадьевич.</vt:lpstr>
      <vt:lpstr>ОТВЕТ: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Беляев</dc:creator>
  <cp:lastModifiedBy>Zver</cp:lastModifiedBy>
  <cp:revision>183</cp:revision>
  <dcterms:created xsi:type="dcterms:W3CDTF">2020-02-04T08:13:46Z</dcterms:created>
  <dcterms:modified xsi:type="dcterms:W3CDTF">2020-02-04T12:58:04Z</dcterms:modified>
</cp:coreProperties>
</file>