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2.wav" ContentType="audio/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8" r:id="rId2"/>
    <p:sldId id="259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6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61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62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7" r:id="rId40"/>
    <p:sldId id="296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11" autoAdjust="0"/>
    <p:restoredTop sz="94660"/>
  </p:normalViewPr>
  <p:slideViewPr>
    <p:cSldViewPr snapToGrid="0">
      <p:cViewPr varScale="1">
        <p:scale>
          <a:sx n="80" d="100"/>
          <a:sy n="80" d="100"/>
        </p:scale>
        <p:origin x="60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C3CAB7-C30D-4BFD-A9AD-063FE920E0D8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32154-B2D0-40BF-9E5D-50EAA22BA4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578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5519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962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768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670AF-0D71-4D1A-8CA1-C338CF91B7C5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77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028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7277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76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031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786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1294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928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89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745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846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19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DEFC6-96ED-4A61-9F69-9376B7CD1C4F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9A29E6-D62C-45EF-B4F2-080FA6BFC4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25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s://www.youtube.com/watch?v=Ej9Y4ymbg60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6.jpeg"/><Relationship Id="rId18" Type="http://schemas.openxmlformats.org/officeDocument/2006/relationships/image" Target="../media/image8.jpeg"/><Relationship Id="rId26" Type="http://schemas.openxmlformats.org/officeDocument/2006/relationships/slide" Target="slide20.xml"/><Relationship Id="rId3" Type="http://schemas.openxmlformats.org/officeDocument/2006/relationships/audio" Target="../media/audio2.wav"/><Relationship Id="rId21" Type="http://schemas.openxmlformats.org/officeDocument/2006/relationships/slide" Target="slide16.xml"/><Relationship Id="rId7" Type="http://schemas.openxmlformats.org/officeDocument/2006/relationships/image" Target="../media/image4.jpeg"/><Relationship Id="rId12" Type="http://schemas.openxmlformats.org/officeDocument/2006/relationships/slide" Target="slide19.xml"/><Relationship Id="rId17" Type="http://schemas.openxmlformats.org/officeDocument/2006/relationships/slide" Target="slide25.xml"/><Relationship Id="rId25" Type="http://schemas.openxmlformats.org/officeDocument/2006/relationships/slide" Target="slide17.xml"/><Relationship Id="rId2" Type="http://schemas.openxmlformats.org/officeDocument/2006/relationships/notesSlide" Target="../notesSlides/notesSlide2.xml"/><Relationship Id="rId16" Type="http://schemas.openxmlformats.org/officeDocument/2006/relationships/slide" Target="slide12.xml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11" Type="http://schemas.openxmlformats.org/officeDocument/2006/relationships/slide" Target="slide14.xml"/><Relationship Id="rId24" Type="http://schemas.openxmlformats.org/officeDocument/2006/relationships/image" Target="../media/image10.png"/><Relationship Id="rId5" Type="http://schemas.openxmlformats.org/officeDocument/2006/relationships/image" Target="../media/image3.jpeg"/><Relationship Id="rId15" Type="http://schemas.openxmlformats.org/officeDocument/2006/relationships/image" Target="../media/image7.jpeg"/><Relationship Id="rId23" Type="http://schemas.openxmlformats.org/officeDocument/2006/relationships/slide" Target="slide18.xml"/><Relationship Id="rId10" Type="http://schemas.openxmlformats.org/officeDocument/2006/relationships/image" Target="../media/image5.jpeg"/><Relationship Id="rId19" Type="http://schemas.openxmlformats.org/officeDocument/2006/relationships/slide" Target="slide23.xml"/><Relationship Id="rId4" Type="http://schemas.openxmlformats.org/officeDocument/2006/relationships/image" Target="../media/image2.png"/><Relationship Id="rId9" Type="http://schemas.openxmlformats.org/officeDocument/2006/relationships/slide" Target="slide21.xml"/><Relationship Id="rId14" Type="http://schemas.openxmlformats.org/officeDocument/2006/relationships/slide" Target="slide13.xml"/><Relationship Id="rId22" Type="http://schemas.openxmlformats.org/officeDocument/2006/relationships/slide" Target="slide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6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7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8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6.jpeg"/><Relationship Id="rId18" Type="http://schemas.openxmlformats.org/officeDocument/2006/relationships/slide" Target="slide10.xml"/><Relationship Id="rId26" Type="http://schemas.openxmlformats.org/officeDocument/2006/relationships/slide" Target="slide8.xml"/><Relationship Id="rId3" Type="http://schemas.openxmlformats.org/officeDocument/2006/relationships/audio" Target="../media/audio2.wav"/><Relationship Id="rId21" Type="http://schemas.openxmlformats.org/officeDocument/2006/relationships/slide" Target="slide7.xml"/><Relationship Id="rId7" Type="http://schemas.openxmlformats.org/officeDocument/2006/relationships/image" Target="../media/image4.jpeg"/><Relationship Id="rId12" Type="http://schemas.openxmlformats.org/officeDocument/2006/relationships/slide" Target="slide19.xml"/><Relationship Id="rId17" Type="http://schemas.openxmlformats.org/officeDocument/2006/relationships/image" Target="../media/image8.jpeg"/><Relationship Id="rId25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slide" Target="slide25.xml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11" Type="http://schemas.openxmlformats.org/officeDocument/2006/relationships/slide" Target="slide5.xml"/><Relationship Id="rId24" Type="http://schemas.openxmlformats.org/officeDocument/2006/relationships/slide" Target="slide18.xml"/><Relationship Id="rId5" Type="http://schemas.openxmlformats.org/officeDocument/2006/relationships/image" Target="../media/image3.jpeg"/><Relationship Id="rId15" Type="http://schemas.openxmlformats.org/officeDocument/2006/relationships/image" Target="../media/image7.jpeg"/><Relationship Id="rId23" Type="http://schemas.openxmlformats.org/officeDocument/2006/relationships/slide" Target="slide9.xml"/><Relationship Id="rId10" Type="http://schemas.openxmlformats.org/officeDocument/2006/relationships/image" Target="../media/image5.jpeg"/><Relationship Id="rId19" Type="http://schemas.openxmlformats.org/officeDocument/2006/relationships/slide" Target="slide23.xml"/><Relationship Id="rId4" Type="http://schemas.openxmlformats.org/officeDocument/2006/relationships/image" Target="../media/image2.png"/><Relationship Id="rId9" Type="http://schemas.openxmlformats.org/officeDocument/2006/relationships/slide" Target="slide21.xml"/><Relationship Id="rId14" Type="http://schemas.openxmlformats.org/officeDocument/2006/relationships/slide" Target="slide3.xml"/><Relationship Id="rId22" Type="http://schemas.openxmlformats.org/officeDocument/2006/relationships/slide" Target="slide24.xml"/><Relationship Id="rId27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6.jpeg"/><Relationship Id="rId18" Type="http://schemas.openxmlformats.org/officeDocument/2006/relationships/image" Target="../media/image9.jpeg"/><Relationship Id="rId3" Type="http://schemas.openxmlformats.org/officeDocument/2006/relationships/audio" Target="../media/audio2.wav"/><Relationship Id="rId21" Type="http://schemas.openxmlformats.org/officeDocument/2006/relationships/slide" Target="slide18.xml"/><Relationship Id="rId7" Type="http://schemas.openxmlformats.org/officeDocument/2006/relationships/image" Target="../media/image4.jpeg"/><Relationship Id="rId12" Type="http://schemas.openxmlformats.org/officeDocument/2006/relationships/slide" Target="slide19.xml"/><Relationship Id="rId17" Type="http://schemas.openxmlformats.org/officeDocument/2006/relationships/slide" Target="slide28.xml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.jpeg"/><Relationship Id="rId20" Type="http://schemas.openxmlformats.org/officeDocument/2006/relationships/slide" Target="slide2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11" Type="http://schemas.openxmlformats.org/officeDocument/2006/relationships/slide" Target="slide23.xml"/><Relationship Id="rId24" Type="http://schemas.openxmlformats.org/officeDocument/2006/relationships/slide" Target="slide29.xml"/><Relationship Id="rId5" Type="http://schemas.openxmlformats.org/officeDocument/2006/relationships/image" Target="../media/image3.jpeg"/><Relationship Id="rId15" Type="http://schemas.openxmlformats.org/officeDocument/2006/relationships/slide" Target="slide25.xml"/><Relationship Id="rId23" Type="http://schemas.openxmlformats.org/officeDocument/2006/relationships/slide" Target="slide26.xml"/><Relationship Id="rId10" Type="http://schemas.openxmlformats.org/officeDocument/2006/relationships/image" Target="../media/image5.jpeg"/><Relationship Id="rId19" Type="http://schemas.openxmlformats.org/officeDocument/2006/relationships/slide" Target="slide24.xml"/><Relationship Id="rId4" Type="http://schemas.openxmlformats.org/officeDocument/2006/relationships/image" Target="../media/image2.png"/><Relationship Id="rId9" Type="http://schemas.openxmlformats.org/officeDocument/2006/relationships/slide" Target="slide21.xml"/><Relationship Id="rId14" Type="http://schemas.openxmlformats.org/officeDocument/2006/relationships/image" Target="../media/image7.jpeg"/><Relationship Id="rId22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16.jpeg"/><Relationship Id="rId4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17.jpeg"/><Relationship Id="rId4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18.jpeg"/><Relationship Id="rId4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13" Type="http://schemas.openxmlformats.org/officeDocument/2006/relationships/image" Target="../media/image6.jpeg"/><Relationship Id="rId18" Type="http://schemas.openxmlformats.org/officeDocument/2006/relationships/image" Target="../media/image8.jpeg"/><Relationship Id="rId26" Type="http://schemas.openxmlformats.org/officeDocument/2006/relationships/image" Target="../media/image10.png"/><Relationship Id="rId3" Type="http://schemas.openxmlformats.org/officeDocument/2006/relationships/audio" Target="../media/audio2.wav"/><Relationship Id="rId21" Type="http://schemas.openxmlformats.org/officeDocument/2006/relationships/image" Target="../media/image9.jpeg"/><Relationship Id="rId7" Type="http://schemas.openxmlformats.org/officeDocument/2006/relationships/image" Target="../media/image4.jpeg"/><Relationship Id="rId12" Type="http://schemas.openxmlformats.org/officeDocument/2006/relationships/slide" Target="slide19.xml"/><Relationship Id="rId17" Type="http://schemas.openxmlformats.org/officeDocument/2006/relationships/slide" Target="slide25.xml"/><Relationship Id="rId25" Type="http://schemas.openxmlformats.org/officeDocument/2006/relationships/slide" Target="slide18.xml"/><Relationship Id="rId2" Type="http://schemas.openxmlformats.org/officeDocument/2006/relationships/notesSlide" Target="../notesSlides/notesSlide4.xml"/><Relationship Id="rId16" Type="http://schemas.openxmlformats.org/officeDocument/2006/relationships/slide" Target="slide30.xml"/><Relationship Id="rId20" Type="http://schemas.openxmlformats.org/officeDocument/2006/relationships/slide" Target="slide23.xml"/><Relationship Id="rId29" Type="http://schemas.openxmlformats.org/officeDocument/2006/relationships/slide" Target="slide3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11" Type="http://schemas.openxmlformats.org/officeDocument/2006/relationships/slide" Target="slide32.xml"/><Relationship Id="rId24" Type="http://schemas.openxmlformats.org/officeDocument/2006/relationships/slide" Target="slide36.xml"/><Relationship Id="rId5" Type="http://schemas.openxmlformats.org/officeDocument/2006/relationships/image" Target="../media/image3.jpeg"/><Relationship Id="rId15" Type="http://schemas.openxmlformats.org/officeDocument/2006/relationships/image" Target="../media/image7.jpeg"/><Relationship Id="rId23" Type="http://schemas.openxmlformats.org/officeDocument/2006/relationships/slide" Target="slide24.xml"/><Relationship Id="rId28" Type="http://schemas.openxmlformats.org/officeDocument/2006/relationships/slide" Target="slide26.xml"/><Relationship Id="rId10" Type="http://schemas.openxmlformats.org/officeDocument/2006/relationships/image" Target="../media/image5.jpeg"/><Relationship Id="rId19" Type="http://schemas.openxmlformats.org/officeDocument/2006/relationships/slide" Target="slide37.xml"/><Relationship Id="rId4" Type="http://schemas.openxmlformats.org/officeDocument/2006/relationships/image" Target="../media/image2.png"/><Relationship Id="rId9" Type="http://schemas.openxmlformats.org/officeDocument/2006/relationships/slide" Target="slide21.xml"/><Relationship Id="rId14" Type="http://schemas.openxmlformats.org/officeDocument/2006/relationships/slide" Target="slide31.xml"/><Relationship Id="rId22" Type="http://schemas.openxmlformats.org/officeDocument/2006/relationships/slide" Target="slide34.xml"/><Relationship Id="rId27" Type="http://schemas.openxmlformats.org/officeDocument/2006/relationships/slide" Target="slide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s://www.youtube.com/watch?v=Ej9Y4ymbg60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6.jpeg"/><Relationship Id="rId4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7.jpeg"/><Relationship Id="rId4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8.jpeg"/><Relationship Id="rId4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9.xml"/><Relationship Id="rId4" Type="http://schemas.openxmlformats.org/officeDocument/2006/relationships/image" Target="../media/image1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s://www.youtube.com/watch?v=Ej9Y4ymbg60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s://www.youtube.com/watch?v=Ej9Y4ymbg60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5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s://www.youtube.com/watch?v=Ej9Y4ymbg60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6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s://www.youtube.com/watch?v=Ej9Y4ymbg60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7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s://www.youtube.com/watch?v=Ej9Y4ymbg60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8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hyperlink" Target="https://www.youtube.com/watch?v=Ej9Y4ymbg60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4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112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67767" y="5181734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1350" i="1" dirty="0">
              <a:latin typeface="Nautilus Pompilius" panose="02000000000000000000" pitchFamily="50" charset="-52"/>
            </a:endParaRPr>
          </a:p>
        </p:txBody>
      </p:sp>
      <p:sp>
        <p:nvSpPr>
          <p:cNvPr id="9" name="Заголовок 6"/>
          <p:cNvSpPr txBox="1">
            <a:spLocks/>
          </p:cNvSpPr>
          <p:nvPr/>
        </p:nvSpPr>
        <p:spPr>
          <a:xfrm>
            <a:off x="6664928" y="1961053"/>
            <a:ext cx="2200276" cy="89535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500" b="1" dirty="0">
                <a:latin typeface="Arial Black" panose="020B0A04020102020204" pitchFamily="34" charset="0"/>
              </a:rPr>
              <a:t/>
            </a:r>
            <a:br>
              <a:rPr lang="ru-RU" sz="4500" b="1" dirty="0">
                <a:latin typeface="Arial Black" panose="020B0A04020102020204" pitchFamily="34" charset="0"/>
              </a:rPr>
            </a:br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ГДЕ?</a:t>
            </a:r>
            <a:endParaRPr lang="ru-RU" sz="45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6" name="Заголовок 6"/>
          <p:cNvSpPr txBox="1">
            <a:spLocks/>
          </p:cNvSpPr>
          <p:nvPr/>
        </p:nvSpPr>
        <p:spPr>
          <a:xfrm>
            <a:off x="5133378" y="3650354"/>
            <a:ext cx="3627120" cy="895350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500" b="1" dirty="0">
                <a:latin typeface="Arial Black" panose="020B0A04020102020204" pitchFamily="34" charset="0"/>
              </a:rPr>
              <a:t/>
            </a:r>
            <a:br>
              <a:rPr lang="ru-RU" sz="4500" b="1" dirty="0">
                <a:latin typeface="Arial Black" panose="020B0A04020102020204" pitchFamily="34" charset="0"/>
              </a:rPr>
            </a:br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КОГДА?</a:t>
            </a:r>
            <a:endParaRPr lang="ru-RU" sz="45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245788" y="318773"/>
            <a:ext cx="2194322" cy="994172"/>
          </a:xfrm>
          <a:effectLst>
            <a:reflection blurRad="6350" stA="50000" endA="300" endPos="55000" dir="5400000" sy="-100000" algn="bl" rotWithShape="0"/>
          </a:effectLst>
        </p:spPr>
        <p:txBody>
          <a:bodyPr>
            <a:noAutofit/>
          </a:bodyPr>
          <a:lstStyle/>
          <a:p>
            <a:r>
              <a:rPr lang="ru-RU" sz="3600" b="1" dirty="0">
                <a:latin typeface="Georgia" pitchFamily="18" charset="0"/>
              </a:rPr>
              <a:t/>
            </a:r>
            <a:br>
              <a:rPr lang="ru-RU" sz="3600" b="1" dirty="0">
                <a:latin typeface="Georgia" pitchFamily="18" charset="0"/>
              </a:rPr>
            </a:br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latin typeface="Georgia" pitchFamily="18" charset="0"/>
              </a:rPr>
              <a:t>ЧТО?</a:t>
            </a:r>
          </a:p>
        </p:txBody>
      </p:sp>
      <p:sp>
        <p:nvSpPr>
          <p:cNvPr id="8" name="Стрелка вправо 7">
            <a:hlinkClick r:id="rId4" action="ppaction://hlinksldjump"/>
          </p:cNvPr>
          <p:cNvSpPr/>
          <p:nvPr/>
        </p:nvSpPr>
        <p:spPr>
          <a:xfrm>
            <a:off x="7003008" y="5339655"/>
            <a:ext cx="1185649" cy="920290"/>
          </a:xfrm>
          <a:prstGeom prst="rightArrow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</p:spTree>
    <p:extLst>
      <p:ext uri="{BB962C8B-B14F-4D97-AF65-F5344CB8AC3E}">
        <p14:creationId xmlns:p14="http://schemas.microsoft.com/office/powerpoint/2010/main" val="281099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8000">
        <p14:prism isContent="1"/>
        <p:sndAc>
          <p:stSnd>
            <p:snd r:embed="rId2" name="заставка.wav"/>
          </p:stSnd>
        </p:sndAc>
      </p:transition>
    </mc:Choice>
    <mc:Fallback xmlns="">
      <p:transition spd="slow" advClick="0" advTm="38000">
        <p:fade/>
        <p:sndAc>
          <p:stSnd>
            <p:snd r:embed="rId5" name="заставка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9864" y="1093292"/>
            <a:ext cx="4978403" cy="715418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296000"/>
            <a:chOff x="6329244" y="0"/>
            <a:chExt cx="2814756" cy="148478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321590" y="0"/>
              <a:ext cx="1822410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№8</a:t>
              </a:r>
            </a:p>
          </p:txBody>
        </p:sp>
      </p:grp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913592" y="2083478"/>
            <a:ext cx="6969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hlinkClick r:id="rId7"/>
              </a:rPr>
              <a:t>https://www.youtube.com/watch?v=Ej9Y4ymbg60</a:t>
            </a:r>
            <a:endParaRPr lang="ru-RU" sz="3200" dirty="0">
              <a:solidFill>
                <a:srgbClr val="0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89462386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Равнобедренный треугольник 39"/>
          <p:cNvSpPr/>
          <p:nvPr/>
        </p:nvSpPr>
        <p:spPr>
          <a:xfrm rot="10800000">
            <a:off x="1508818" y="4915208"/>
            <a:ext cx="419792" cy="2299351"/>
          </a:xfrm>
          <a:prstGeom prst="triangl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1223628" y="65163"/>
            <a:ext cx="6696744" cy="6727676"/>
          </a:xfrm>
          <a:prstGeom prst="ellipse">
            <a:avLst/>
          </a:prstGeom>
          <a:solidFill>
            <a:srgbClr val="002060"/>
          </a:solidFill>
          <a:ln w="57150"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cxnSp>
        <p:nvCxnSpPr>
          <p:cNvPr id="93" name="Прямая соединительная линия 92"/>
          <p:cNvCxnSpPr>
            <a:stCxn id="92" idx="0"/>
            <a:endCxn id="92" idx="4"/>
          </p:cNvCxnSpPr>
          <p:nvPr/>
        </p:nvCxnSpPr>
        <p:spPr>
          <a:xfrm>
            <a:off x="4572000" y="65163"/>
            <a:ext cx="0" cy="6727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4572000" y="141000"/>
            <a:ext cx="0" cy="6576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1331640" y="3429000"/>
            <a:ext cx="648072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>
            <a:stCxn id="92" idx="1"/>
            <a:endCxn id="92" idx="5"/>
          </p:cNvCxnSpPr>
          <p:nvPr/>
        </p:nvCxnSpPr>
        <p:spPr>
          <a:xfrm>
            <a:off x="2204344" y="1050407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>
            <a:stCxn id="92" idx="3"/>
            <a:endCxn id="92" idx="7"/>
          </p:cNvCxnSpPr>
          <p:nvPr/>
        </p:nvCxnSpPr>
        <p:spPr>
          <a:xfrm flipV="1">
            <a:off x="2204344" y="1050407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Стрелка вправо 97"/>
          <p:cNvSpPr/>
          <p:nvPr/>
        </p:nvSpPr>
        <p:spPr>
          <a:xfrm rot="1257242">
            <a:off x="5006576" y="63755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Стрелка вправо 98"/>
          <p:cNvSpPr/>
          <p:nvPr/>
        </p:nvSpPr>
        <p:spPr>
          <a:xfrm rot="3303846">
            <a:off x="6489193" y="218812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Стрелка вправо 99"/>
          <p:cNvSpPr/>
          <p:nvPr/>
        </p:nvSpPr>
        <p:spPr>
          <a:xfrm rot="6868878">
            <a:off x="6566214" y="4154074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Стрелка вправо 100"/>
          <p:cNvSpPr/>
          <p:nvPr/>
        </p:nvSpPr>
        <p:spPr>
          <a:xfrm rot="10011648">
            <a:off x="4944453" y="5784519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Стрелка вправо 101"/>
          <p:cNvSpPr/>
          <p:nvPr/>
        </p:nvSpPr>
        <p:spPr>
          <a:xfrm rot="1061715" flipH="1">
            <a:off x="2998290" y="568589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Стрелка вправо 102"/>
          <p:cNvSpPr/>
          <p:nvPr/>
        </p:nvSpPr>
        <p:spPr>
          <a:xfrm rot="3284399" flipH="1">
            <a:off x="1305250" y="425594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Стрелка вправо 103"/>
          <p:cNvSpPr/>
          <p:nvPr/>
        </p:nvSpPr>
        <p:spPr>
          <a:xfrm rot="7074697" flipH="1">
            <a:off x="1325803" y="192058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Стрелка вправо 104"/>
          <p:cNvSpPr/>
          <p:nvPr/>
        </p:nvSpPr>
        <p:spPr>
          <a:xfrm rot="9692642" flipH="1">
            <a:off x="2843969" y="64081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6" name="Picture 83" descr="Рисунок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00" y="1401203"/>
            <a:ext cx="4068000" cy="405559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Овал 106"/>
          <p:cNvSpPr/>
          <p:nvPr/>
        </p:nvSpPr>
        <p:spPr>
          <a:xfrm>
            <a:off x="4211960" y="3068960"/>
            <a:ext cx="720080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8" name="Picture 4" descr="http://fast.just.ru/good_pics/471296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6870" y="2364353"/>
            <a:ext cx="1726011" cy="1728192"/>
          </a:xfrm>
          <a:prstGeom prst="rect">
            <a:avLst/>
          </a:prstGeom>
          <a:noFill/>
        </p:spPr>
      </p:pic>
      <p:sp>
        <p:nvSpPr>
          <p:cNvPr id="109" name="Прямоугольник 108">
            <a:hlinkClick r:id="rId6" action="ppaction://hlinksldjump"/>
          </p:cNvPr>
          <p:cNvSpPr/>
          <p:nvPr/>
        </p:nvSpPr>
        <p:spPr>
          <a:xfrm rot="1423135">
            <a:off x="4865573" y="276684"/>
            <a:ext cx="1602502" cy="1080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8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8" action="ppaction://hlinksldjump"/>
              </a:rPr>
              <a:t> №4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0" name="Прямоугольник 109">
            <a:hlinkClick r:id="rId9" action="ppaction://hlinksldjump"/>
          </p:cNvPr>
          <p:cNvSpPr/>
          <p:nvPr/>
        </p:nvSpPr>
        <p:spPr>
          <a:xfrm rot="20375956">
            <a:off x="2711440" y="296620"/>
            <a:ext cx="1602502" cy="1080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1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1" action="ppaction://hlinksldjump"/>
              </a:rPr>
              <a:t> №3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1" name="Прямоугольник 110">
            <a:hlinkClick r:id="rId12" action="ppaction://hlinksldjump"/>
          </p:cNvPr>
          <p:cNvSpPr/>
          <p:nvPr/>
        </p:nvSpPr>
        <p:spPr>
          <a:xfrm rot="17332943">
            <a:off x="1309629" y="1881417"/>
            <a:ext cx="1602502" cy="108012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14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14" action="ppaction://hlinksldjump"/>
              </a:rPr>
              <a:t> №2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 rot="15149239">
            <a:off x="1235749" y="4040876"/>
            <a:ext cx="1602502" cy="10801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 №1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3" name="Прямоугольник 112">
            <a:hlinkClick r:id="rId17" action="ppaction://hlinksldjump"/>
          </p:cNvPr>
          <p:cNvSpPr/>
          <p:nvPr/>
        </p:nvSpPr>
        <p:spPr>
          <a:xfrm rot="1757147">
            <a:off x="2717547" y="5454960"/>
            <a:ext cx="1602502" cy="108012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scene3d>
            <a:camera prst="orthographicFron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2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2" action="ppaction://hlinksldjump"/>
              </a:rPr>
              <a:t> №8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4" name="Прямоугольник 113">
            <a:hlinkClick r:id="rId19" action="ppaction://hlinksldjump"/>
          </p:cNvPr>
          <p:cNvSpPr/>
          <p:nvPr/>
        </p:nvSpPr>
        <p:spPr>
          <a:xfrm rot="4145904">
            <a:off x="6300507" y="1890193"/>
            <a:ext cx="1602502" cy="108012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21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21" action="ppaction://hlinksldjump"/>
              </a:rPr>
              <a:t> №5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5" name="Прямоугольник 114">
            <a:hlinkClick r:id="rId22" action="ppaction://hlinksldjump"/>
          </p:cNvPr>
          <p:cNvSpPr/>
          <p:nvPr/>
        </p:nvSpPr>
        <p:spPr>
          <a:xfrm rot="20039775">
            <a:off x="4871680" y="5481259"/>
            <a:ext cx="1602502" cy="1080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23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23" action="ppaction://hlinksldjump"/>
              </a:rPr>
              <a:t> №7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6" name="Прямоугольник 115">
            <a:hlinkClick r:id="rId23" action="ppaction://hlinksldjump"/>
          </p:cNvPr>
          <p:cNvSpPr/>
          <p:nvPr/>
        </p:nvSpPr>
        <p:spPr>
          <a:xfrm rot="17813748">
            <a:off x="6271036" y="3991842"/>
            <a:ext cx="1602502" cy="108012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25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25" action="ppaction://hlinksldjump"/>
              </a:rPr>
              <a:t> №6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203848" y="508518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</a:t>
            </a:r>
          </a:p>
        </p:txBody>
      </p:sp>
      <p:sp>
        <p:nvSpPr>
          <p:cNvPr id="119" name="Рамка 1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0863" y="364781"/>
            <a:ext cx="1646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1">
                    <a:lumMod val="75000"/>
                  </a:schemeClr>
                </a:solidFill>
              </a:rPr>
              <a:t>Раунд 1</a:t>
            </a:r>
          </a:p>
        </p:txBody>
      </p:sp>
      <p:sp>
        <p:nvSpPr>
          <p:cNvPr id="3" name="Стрелка вправо 2">
            <a:hlinkClick r:id="rId26" action="ppaction://hlinksldjump"/>
          </p:cNvPr>
          <p:cNvSpPr/>
          <p:nvPr/>
        </p:nvSpPr>
        <p:spPr>
          <a:xfrm>
            <a:off x="7299696" y="5692352"/>
            <a:ext cx="1460310" cy="9852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3107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700000">
                                      <p:cBhvr>
                                        <p:cTn id="1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1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1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2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3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3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3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4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4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5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7" name="Группа 46"/>
          <p:cNvGrpSpPr/>
          <p:nvPr/>
        </p:nvGrpSpPr>
        <p:grpSpPr>
          <a:xfrm>
            <a:off x="6746240" y="0"/>
            <a:ext cx="2448000" cy="1260000"/>
            <a:chOff x="6618181" y="0"/>
            <a:chExt cx="2525819" cy="129614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0" name="Picture 8" descr="http://cache.osta.ee/iv2/auctions/1_1_13123612.jpg"/>
            <p:cNvPicPr>
              <a:picLocks noChangeAspect="1" noChangeArrowheads="1"/>
            </p:cNvPicPr>
            <p:nvPr/>
          </p:nvPicPr>
          <p:blipFill>
            <a:blip r:embed="rId5" cstate="print"/>
            <a:srcRect l="2520" t="4669" r="1721" b="7778"/>
            <a:stretch>
              <a:fillRect/>
            </a:stretch>
          </p:blipFill>
          <p:spPr bwMode="auto">
            <a:xfrm>
              <a:off x="6618181" y="0"/>
              <a:ext cx="2525819" cy="129614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80874" y="0"/>
              <a:ext cx="1611289" cy="110811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№1.</a:t>
              </a:r>
            </a:p>
          </p:txBody>
        </p:sp>
      </p:grp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95073" y="1137035"/>
            <a:ext cx="58326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Как называется самая известная вымершая птица из Красной книги?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 err="1">
                <a:solidFill>
                  <a:srgbClr val="002060"/>
                </a:solidFill>
              </a:rPr>
              <a:t>додо</a:t>
            </a:r>
            <a:endParaRPr lang="ru-RU" sz="3200" b="1" dirty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степной орел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черный гриф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644753" y="6155173"/>
            <a:ext cx="56597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2060"/>
                </a:solidFill>
              </a:rPr>
              <a:t>додо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7" name="Пятно 1 46"/>
          <p:cNvSpPr/>
          <p:nvPr/>
        </p:nvSpPr>
        <p:spPr>
          <a:xfrm>
            <a:off x="133434" y="5690415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</p:spTree>
    <p:extLst>
      <p:ext uri="{BB962C8B-B14F-4D97-AF65-F5344CB8AC3E}">
        <p14:creationId xmlns:p14="http://schemas.microsoft.com/office/powerpoint/2010/main" val="267452316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411760" y="6093298"/>
            <a:ext cx="56597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дальневосточный леопард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9" name="Группа 48"/>
          <p:cNvGrpSpPr/>
          <p:nvPr/>
        </p:nvGrpSpPr>
        <p:grpSpPr>
          <a:xfrm>
            <a:off x="6705600" y="0"/>
            <a:ext cx="2438400" cy="1259840"/>
            <a:chOff x="5510196" y="0"/>
            <a:chExt cx="3633804" cy="191683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10196" y="0"/>
              <a:ext cx="3633804" cy="19168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6837129" y="0"/>
              <a:ext cx="2188675" cy="163897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№2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91922" y="714902"/>
            <a:ext cx="551016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Как называется большая пятнистая кошка обитающая на территории России, занесенная в Красную книгу?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манул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дальневосточный леопард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амурский тигр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59846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411760" y="6072826"/>
            <a:ext cx="5697904" cy="582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1963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7" name="Группа 44"/>
          <p:cNvGrpSpPr/>
          <p:nvPr/>
        </p:nvGrpSpPr>
        <p:grpSpPr>
          <a:xfrm>
            <a:off x="6732000" y="0"/>
            <a:ext cx="2412000" cy="1185031"/>
            <a:chOff x="6775604" y="-1"/>
            <a:chExt cx="2736304" cy="146143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2" descr="http://www.tstu.ru/old/win/kultur/kul_img/lit_img/serz_img/s-c_konvert1.jpg"/>
            <p:cNvPicPr>
              <a:picLocks noChangeAspect="1" noChangeArrowheads="1"/>
            </p:cNvPicPr>
            <p:nvPr/>
          </p:nvPicPr>
          <p:blipFill>
            <a:blip r:embed="rId5" cstate="print"/>
            <a:srcRect l="5458" t="5670" r="4478" b="5501"/>
            <a:stretch>
              <a:fillRect/>
            </a:stretch>
          </p:blipFill>
          <p:spPr bwMode="auto">
            <a:xfrm>
              <a:off x="6775604" y="-1"/>
              <a:ext cx="2736304" cy="14614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4" name="TextBox 43"/>
            <p:cNvSpPr txBox="1"/>
            <p:nvPr/>
          </p:nvSpPr>
          <p:spPr>
            <a:xfrm>
              <a:off x="7289899" y="-1"/>
              <a:ext cx="1561646" cy="1077218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№3</a:t>
              </a:r>
            </a:p>
          </p:txBody>
        </p:sp>
      </p:grpSp>
      <p:sp>
        <p:nvSpPr>
          <p:cNvPr id="47" name="Управляющая кнопка: возврат 46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21953" y="1696215"/>
            <a:ext cx="58326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Когда было выпущено первое издание Красной книги?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1902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1963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1872</a:t>
            </a:r>
          </a:p>
        </p:txBody>
      </p:sp>
    </p:spTree>
    <p:extLst>
      <p:ext uri="{BB962C8B-B14F-4D97-AF65-F5344CB8AC3E}">
        <p14:creationId xmlns:p14="http://schemas.microsoft.com/office/powerpoint/2010/main" val="35822062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2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5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411760" y="603585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нарвал</a:t>
            </a:r>
          </a:p>
        </p:txBody>
      </p:sp>
      <p:grpSp>
        <p:nvGrpSpPr>
          <p:cNvPr id="6" name="Группа 46"/>
          <p:cNvGrpSpPr/>
          <p:nvPr/>
        </p:nvGrpSpPr>
        <p:grpSpPr>
          <a:xfrm>
            <a:off x="6732000" y="0"/>
            <a:ext cx="2412000" cy="1260000"/>
            <a:chOff x="6516216" y="0"/>
            <a:chExt cx="2627784" cy="1484784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10" descr="http://www.livekuban.ru/upload/iblock/4a7/4a7f2f3367969815c8f2973e0a43664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16216" y="0"/>
              <a:ext cx="2627784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42645" y="0"/>
              <a:ext cx="1701355" cy="126939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№4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16835" y="588570"/>
            <a:ext cx="5527565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solidFill>
                <a:srgbClr val="C00000"/>
              </a:solidFill>
            </a:endParaRPr>
          </a:p>
          <a:p>
            <a:r>
              <a:rPr lang="ru-RU" sz="3200" b="1" dirty="0">
                <a:solidFill>
                  <a:srgbClr val="C00000"/>
                </a:solidFill>
              </a:rPr>
              <a:t>Как называется животное из Красной книги, имеющее один рог и обитающее в море?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носорог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нарвал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нерпа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08563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37006" y="5597468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9" name="Группа 47"/>
          <p:cNvGrpSpPr/>
          <p:nvPr/>
        </p:nvGrpSpPr>
        <p:grpSpPr>
          <a:xfrm>
            <a:off x="6732000" y="12368"/>
            <a:ext cx="2412000" cy="1260000"/>
            <a:chOff x="6072823" y="13253"/>
            <a:chExt cx="3131840" cy="135015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4" name="Picture 2" descr="http://img02.darudar.org/s1024/01/00/9e/df/9edfc1f5b6d8c871d905a4a919b9a213312a9959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72823" y="13253"/>
              <a:ext cx="3131840" cy="13501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7" name="TextBox 46"/>
            <p:cNvSpPr txBox="1"/>
            <p:nvPr/>
          </p:nvSpPr>
          <p:spPr>
            <a:xfrm>
              <a:off x="7308304" y="260648"/>
              <a:ext cx="1561646" cy="107721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№5</a:t>
              </a: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2491207" y="6130765"/>
            <a:ext cx="58607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вымирающие виды</a:t>
            </a:r>
          </a:p>
        </p:txBody>
      </p: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11208" y="1016000"/>
            <a:ext cx="578911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Под каким охранным статусом находится большая панда?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вымирающие виды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минимального риска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в критическом состоянии</a:t>
            </a:r>
          </a:p>
          <a:p>
            <a:pPr marL="457200" indent="-457200" algn="ctr">
              <a:buFont typeface="Wingdings" panose="05000000000000000000" pitchFamily="2" charset="2"/>
              <a:buChar char="Ø"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303164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425612" y="6061822"/>
            <a:ext cx="3753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тасманийский волк </a:t>
            </a:r>
          </a:p>
        </p:txBody>
      </p:sp>
      <p:grpSp>
        <p:nvGrpSpPr>
          <p:cNvPr id="7" name="Группа 46"/>
          <p:cNvGrpSpPr/>
          <p:nvPr/>
        </p:nvGrpSpPr>
        <p:grpSpPr>
          <a:xfrm>
            <a:off x="6732000" y="0"/>
            <a:ext cx="2412000" cy="1260000"/>
            <a:chOff x="6448163" y="0"/>
            <a:chExt cx="2695837" cy="155679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6" descr="http://stamppost.ru/_sh/537/5377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48163" y="0"/>
              <a:ext cx="2695837" cy="15567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051286" y="0"/>
              <a:ext cx="1641501" cy="1330956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№6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80736" y="1174436"/>
            <a:ext cx="557846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C00000"/>
              </a:solidFill>
            </a:endParaRPr>
          </a:p>
          <a:p>
            <a:r>
              <a:rPr lang="ru-RU" sz="3200" b="1" dirty="0">
                <a:solidFill>
                  <a:srgbClr val="C00000"/>
                </a:solidFill>
              </a:rPr>
              <a:t>Какой из этих видов исчез в  </a:t>
            </a:r>
            <a:r>
              <a:rPr lang="en-US" sz="3200" b="1" dirty="0">
                <a:solidFill>
                  <a:srgbClr val="C00000"/>
                </a:solidFill>
              </a:rPr>
              <a:t>XX </a:t>
            </a:r>
            <a:r>
              <a:rPr lang="ru-RU" sz="3200" b="1" dirty="0">
                <a:solidFill>
                  <a:srgbClr val="C00000"/>
                </a:solidFill>
              </a:rPr>
              <a:t>веке?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амурский тигр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тасманийский волк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черный журавль</a:t>
            </a:r>
          </a:p>
        </p:txBody>
      </p:sp>
    </p:spTree>
    <p:extLst>
      <p:ext uri="{BB962C8B-B14F-4D97-AF65-F5344CB8AC3E}">
        <p14:creationId xmlns:p14="http://schemas.microsoft.com/office/powerpoint/2010/main" val="303612366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304726"/>
            <a:chOff x="6329244" y="0"/>
            <a:chExt cx="2814756" cy="149478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098152" y="260648"/>
              <a:ext cx="1930909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№7</a:t>
              </a: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2428190" y="6108034"/>
            <a:ext cx="60625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употребление птиц в пищу</a:t>
            </a:r>
          </a:p>
        </p:txBody>
      </p:sp>
      <p:sp>
        <p:nvSpPr>
          <p:cNvPr id="47" name="Управляющая кнопка: возврат 46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24796" y="1156620"/>
            <a:ext cx="58739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Почему вымер странствующий голубь?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браконьерство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употребление птиц в пищу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сокращение ареала обитания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38802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9864" y="1093292"/>
            <a:ext cx="4978403" cy="715418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296000"/>
            <a:chOff x="6329244" y="0"/>
            <a:chExt cx="2814756" cy="148478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321590" y="0"/>
              <a:ext cx="1822410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№8</a:t>
              </a:r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2411760" y="6179317"/>
            <a:ext cx="6416152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гавайский ворон</a:t>
            </a:r>
          </a:p>
        </p:txBody>
      </p: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80107" y="1309113"/>
            <a:ext cx="548147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Какие из этих птиц существует только в неволе?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гавайский ворон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беркут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сапсан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8467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Равнобедренный треугольник 39"/>
          <p:cNvSpPr/>
          <p:nvPr/>
        </p:nvSpPr>
        <p:spPr>
          <a:xfrm rot="10800000">
            <a:off x="1508818" y="4915208"/>
            <a:ext cx="419792" cy="2299351"/>
          </a:xfrm>
          <a:prstGeom prst="triangl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1223628" y="65163"/>
            <a:ext cx="6696744" cy="6727676"/>
          </a:xfrm>
          <a:prstGeom prst="ellipse">
            <a:avLst/>
          </a:prstGeom>
          <a:solidFill>
            <a:srgbClr val="002060"/>
          </a:solidFill>
          <a:ln w="57150"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cxnSp>
        <p:nvCxnSpPr>
          <p:cNvPr id="93" name="Прямая соединительная линия 92"/>
          <p:cNvCxnSpPr>
            <a:stCxn id="92" idx="0"/>
            <a:endCxn id="92" idx="4"/>
          </p:cNvCxnSpPr>
          <p:nvPr/>
        </p:nvCxnSpPr>
        <p:spPr>
          <a:xfrm>
            <a:off x="4572000" y="65163"/>
            <a:ext cx="0" cy="6727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4572000" y="141000"/>
            <a:ext cx="0" cy="6576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1331640" y="3429000"/>
            <a:ext cx="648072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>
            <a:stCxn id="92" idx="1"/>
            <a:endCxn id="92" idx="5"/>
          </p:cNvCxnSpPr>
          <p:nvPr/>
        </p:nvCxnSpPr>
        <p:spPr>
          <a:xfrm>
            <a:off x="2204344" y="1050407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>
            <a:stCxn id="92" idx="3"/>
            <a:endCxn id="92" idx="7"/>
          </p:cNvCxnSpPr>
          <p:nvPr/>
        </p:nvCxnSpPr>
        <p:spPr>
          <a:xfrm flipV="1">
            <a:off x="2204344" y="1050407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Стрелка вправо 97"/>
          <p:cNvSpPr/>
          <p:nvPr/>
        </p:nvSpPr>
        <p:spPr>
          <a:xfrm rot="1257242">
            <a:off x="5006576" y="63755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Стрелка вправо 98"/>
          <p:cNvSpPr/>
          <p:nvPr/>
        </p:nvSpPr>
        <p:spPr>
          <a:xfrm rot="3303846">
            <a:off x="6489193" y="218812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Стрелка вправо 99"/>
          <p:cNvSpPr/>
          <p:nvPr/>
        </p:nvSpPr>
        <p:spPr>
          <a:xfrm rot="6868878">
            <a:off x="6566214" y="4154074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Стрелка вправо 100"/>
          <p:cNvSpPr/>
          <p:nvPr/>
        </p:nvSpPr>
        <p:spPr>
          <a:xfrm rot="10011648">
            <a:off x="4944453" y="5784519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Стрелка вправо 101"/>
          <p:cNvSpPr/>
          <p:nvPr/>
        </p:nvSpPr>
        <p:spPr>
          <a:xfrm rot="1061715" flipH="1">
            <a:off x="2998290" y="568589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Стрелка вправо 102"/>
          <p:cNvSpPr/>
          <p:nvPr/>
        </p:nvSpPr>
        <p:spPr>
          <a:xfrm rot="3284399" flipH="1">
            <a:off x="1305250" y="425594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Стрелка вправо 103"/>
          <p:cNvSpPr/>
          <p:nvPr/>
        </p:nvSpPr>
        <p:spPr>
          <a:xfrm rot="7074697" flipH="1">
            <a:off x="1325803" y="192058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Стрелка вправо 104"/>
          <p:cNvSpPr/>
          <p:nvPr/>
        </p:nvSpPr>
        <p:spPr>
          <a:xfrm rot="9692642" flipH="1">
            <a:off x="2843969" y="64081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6" name="Picture 83" descr="Рисунок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00" y="1401203"/>
            <a:ext cx="4068000" cy="405559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Овал 106"/>
          <p:cNvSpPr/>
          <p:nvPr/>
        </p:nvSpPr>
        <p:spPr>
          <a:xfrm>
            <a:off x="4211960" y="3068960"/>
            <a:ext cx="720080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8" name="Picture 4" descr="http://fast.just.ru/good_pics/471296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6870" y="2364353"/>
            <a:ext cx="1726011" cy="1728192"/>
          </a:xfrm>
          <a:prstGeom prst="rect">
            <a:avLst/>
          </a:prstGeom>
          <a:noFill/>
        </p:spPr>
      </p:pic>
      <p:sp>
        <p:nvSpPr>
          <p:cNvPr id="109" name="Прямоугольник 108">
            <a:hlinkClick r:id="rId6" action="ppaction://hlinksldjump"/>
          </p:cNvPr>
          <p:cNvSpPr/>
          <p:nvPr/>
        </p:nvSpPr>
        <p:spPr>
          <a:xfrm rot="1423135">
            <a:off x="4865573" y="276684"/>
            <a:ext cx="1602502" cy="1080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8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8" action="ppaction://hlinksldjump"/>
              </a:rPr>
              <a:t> </a:t>
            </a:r>
            <a:r>
              <a:rPr lang="ru-RU" sz="2400" u="sng" dirty="0">
                <a:solidFill>
                  <a:schemeClr val="accent3">
                    <a:lumMod val="75000"/>
                  </a:schemeClr>
                </a:solidFill>
                <a:hlinkClick r:id="rId8" action="ppaction://hlinksldjump"/>
              </a:rPr>
              <a:t>№</a:t>
            </a:r>
            <a:r>
              <a:rPr lang="ru-RU" sz="2400" u="sng" dirty="0">
                <a:solidFill>
                  <a:schemeClr val="accent3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110" name="Прямоугольник 109">
            <a:hlinkClick r:id="rId9" action="ppaction://hlinksldjump"/>
          </p:cNvPr>
          <p:cNvSpPr/>
          <p:nvPr/>
        </p:nvSpPr>
        <p:spPr>
          <a:xfrm rot="20375956">
            <a:off x="2711440" y="296620"/>
            <a:ext cx="1602502" cy="1080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1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1" action="ppaction://hlinksldjump"/>
              </a:rPr>
              <a:t> №3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1" name="Прямоугольник 110">
            <a:hlinkClick r:id="rId12" action="ppaction://hlinksldjump"/>
          </p:cNvPr>
          <p:cNvSpPr/>
          <p:nvPr/>
        </p:nvSpPr>
        <p:spPr>
          <a:xfrm rot="17332943">
            <a:off x="1309629" y="1881417"/>
            <a:ext cx="1602502" cy="108012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14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14" action="ppaction://hlinksldjump"/>
              </a:rPr>
              <a:t> №2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 rot="15149239">
            <a:off x="1235749" y="4040876"/>
            <a:ext cx="1602502" cy="10801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4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4" action="ppaction://hlinksldjump"/>
              </a:rPr>
              <a:t> №1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3" name="Прямоугольник 112">
            <a:hlinkClick r:id="rId16" action="ppaction://hlinksldjump"/>
          </p:cNvPr>
          <p:cNvSpPr/>
          <p:nvPr/>
        </p:nvSpPr>
        <p:spPr>
          <a:xfrm rot="1757147">
            <a:off x="2717547" y="5454960"/>
            <a:ext cx="1602502" cy="108012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scene3d>
            <a:camera prst="orthographicFron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8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8" action="ppaction://hlinksldjump"/>
              </a:rPr>
              <a:t> №8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4" name="Прямоугольник 113">
            <a:hlinkClick r:id="rId19" action="ppaction://hlinksldjump"/>
          </p:cNvPr>
          <p:cNvSpPr/>
          <p:nvPr/>
        </p:nvSpPr>
        <p:spPr>
          <a:xfrm rot="4145904">
            <a:off x="6300507" y="1890193"/>
            <a:ext cx="1602502" cy="108012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21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21" action="ppaction://hlinksldjump"/>
              </a:rPr>
              <a:t> №5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5" name="Прямоугольник 114">
            <a:hlinkClick r:id="rId22" action="ppaction://hlinksldjump"/>
          </p:cNvPr>
          <p:cNvSpPr/>
          <p:nvPr/>
        </p:nvSpPr>
        <p:spPr>
          <a:xfrm rot="20039775">
            <a:off x="4871680" y="5481259"/>
            <a:ext cx="1602502" cy="1080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23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23" action="ppaction://hlinksldjump"/>
              </a:rPr>
              <a:t> №7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6" name="Прямоугольник 115">
            <a:hlinkClick r:id="rId24" action="ppaction://hlinksldjump"/>
          </p:cNvPr>
          <p:cNvSpPr/>
          <p:nvPr/>
        </p:nvSpPr>
        <p:spPr>
          <a:xfrm rot="17813748">
            <a:off x="6271036" y="3991842"/>
            <a:ext cx="1602502" cy="108012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26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26" action="ppaction://hlinksldjump"/>
              </a:rPr>
              <a:t> №6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203848" y="508518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</a:t>
            </a:r>
          </a:p>
        </p:txBody>
      </p:sp>
      <p:sp>
        <p:nvSpPr>
          <p:cNvPr id="119" name="Рамка 1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Стрелка вправо 2">
            <a:hlinkClick r:id="rId27" action="ppaction://hlinksldjump"/>
          </p:cNvPr>
          <p:cNvSpPr/>
          <p:nvPr/>
        </p:nvSpPr>
        <p:spPr>
          <a:xfrm>
            <a:off x="7354702" y="5634803"/>
            <a:ext cx="1419367" cy="9852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9936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700000">
                                      <p:cBhvr>
                                        <p:cTn id="1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1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1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2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2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3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3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3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4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4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5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Равнобедренный треугольник 39"/>
          <p:cNvSpPr/>
          <p:nvPr/>
        </p:nvSpPr>
        <p:spPr>
          <a:xfrm rot="10800000">
            <a:off x="1508818" y="4915208"/>
            <a:ext cx="419792" cy="2299351"/>
          </a:xfrm>
          <a:prstGeom prst="triangl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1223628" y="65163"/>
            <a:ext cx="6696744" cy="6727676"/>
          </a:xfrm>
          <a:prstGeom prst="ellipse">
            <a:avLst/>
          </a:prstGeom>
          <a:solidFill>
            <a:srgbClr val="002060"/>
          </a:solidFill>
          <a:ln w="57150"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cxnSp>
        <p:nvCxnSpPr>
          <p:cNvPr id="93" name="Прямая соединительная линия 92"/>
          <p:cNvCxnSpPr>
            <a:stCxn id="92" idx="0"/>
            <a:endCxn id="92" idx="4"/>
          </p:cNvCxnSpPr>
          <p:nvPr/>
        </p:nvCxnSpPr>
        <p:spPr>
          <a:xfrm>
            <a:off x="4572000" y="65163"/>
            <a:ext cx="0" cy="6727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4572000" y="141000"/>
            <a:ext cx="0" cy="6576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1331640" y="3429000"/>
            <a:ext cx="648072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>
            <a:stCxn id="92" idx="1"/>
            <a:endCxn id="92" idx="5"/>
          </p:cNvCxnSpPr>
          <p:nvPr/>
        </p:nvCxnSpPr>
        <p:spPr>
          <a:xfrm>
            <a:off x="2204344" y="1050407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>
            <a:stCxn id="92" idx="3"/>
            <a:endCxn id="92" idx="7"/>
          </p:cNvCxnSpPr>
          <p:nvPr/>
        </p:nvCxnSpPr>
        <p:spPr>
          <a:xfrm flipV="1">
            <a:off x="2204344" y="1050407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Стрелка вправо 97"/>
          <p:cNvSpPr/>
          <p:nvPr/>
        </p:nvSpPr>
        <p:spPr>
          <a:xfrm rot="1257242">
            <a:off x="5006576" y="63755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Стрелка вправо 98"/>
          <p:cNvSpPr/>
          <p:nvPr/>
        </p:nvSpPr>
        <p:spPr>
          <a:xfrm rot="3303846">
            <a:off x="6489193" y="218812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Стрелка вправо 99"/>
          <p:cNvSpPr/>
          <p:nvPr/>
        </p:nvSpPr>
        <p:spPr>
          <a:xfrm rot="6868878">
            <a:off x="6566214" y="4154074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Стрелка вправо 100"/>
          <p:cNvSpPr/>
          <p:nvPr/>
        </p:nvSpPr>
        <p:spPr>
          <a:xfrm rot="10011648">
            <a:off x="4944453" y="5784519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Стрелка вправо 101"/>
          <p:cNvSpPr/>
          <p:nvPr/>
        </p:nvSpPr>
        <p:spPr>
          <a:xfrm rot="1061715" flipH="1">
            <a:off x="2998290" y="568589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Стрелка вправо 102"/>
          <p:cNvSpPr/>
          <p:nvPr/>
        </p:nvSpPr>
        <p:spPr>
          <a:xfrm rot="3284399" flipH="1">
            <a:off x="1305250" y="425594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Стрелка вправо 103"/>
          <p:cNvSpPr/>
          <p:nvPr/>
        </p:nvSpPr>
        <p:spPr>
          <a:xfrm rot="7074697" flipH="1">
            <a:off x="1325803" y="192058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Стрелка вправо 104"/>
          <p:cNvSpPr/>
          <p:nvPr/>
        </p:nvSpPr>
        <p:spPr>
          <a:xfrm rot="9692642" flipH="1">
            <a:off x="2843969" y="64081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6" name="Picture 83" descr="Рисунок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00" y="1401203"/>
            <a:ext cx="4068000" cy="405559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Овал 106"/>
          <p:cNvSpPr/>
          <p:nvPr/>
        </p:nvSpPr>
        <p:spPr>
          <a:xfrm>
            <a:off x="4211960" y="3068960"/>
            <a:ext cx="720080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8" name="Picture 4" descr="http://fast.just.ru/good_pics/471296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6870" y="2364353"/>
            <a:ext cx="1726011" cy="1728192"/>
          </a:xfrm>
          <a:prstGeom prst="rect">
            <a:avLst/>
          </a:prstGeom>
          <a:noFill/>
        </p:spPr>
      </p:pic>
      <p:sp>
        <p:nvSpPr>
          <p:cNvPr id="109" name="Прямоугольник 108">
            <a:hlinkClick r:id="rId6" action="ppaction://hlinksldjump"/>
          </p:cNvPr>
          <p:cNvSpPr/>
          <p:nvPr/>
        </p:nvSpPr>
        <p:spPr>
          <a:xfrm rot="1423135">
            <a:off x="4865573" y="276684"/>
            <a:ext cx="1602502" cy="1080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8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8" action="ppaction://hlinksldjump"/>
              </a:rPr>
              <a:t> №4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0" name="Прямоугольник 109">
            <a:hlinkClick r:id="rId9" action="ppaction://hlinksldjump"/>
          </p:cNvPr>
          <p:cNvSpPr/>
          <p:nvPr/>
        </p:nvSpPr>
        <p:spPr>
          <a:xfrm rot="20375956">
            <a:off x="2711440" y="296620"/>
            <a:ext cx="1602502" cy="1080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1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1" action="ppaction://hlinksldjump"/>
              </a:rPr>
              <a:t> №3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1" name="Прямоугольник 110">
            <a:hlinkClick r:id="rId12" action="ppaction://hlinksldjump"/>
          </p:cNvPr>
          <p:cNvSpPr/>
          <p:nvPr/>
        </p:nvSpPr>
        <p:spPr>
          <a:xfrm rot="17332943">
            <a:off x="1309629" y="1881417"/>
            <a:ext cx="1602502" cy="108012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6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6" action="ppaction://hlinksldjump"/>
              </a:rPr>
              <a:t> №2 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 rot="15149239">
            <a:off x="1235749" y="4040876"/>
            <a:ext cx="1602502" cy="108012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9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9" action="ppaction://hlinksldjump"/>
              </a:rPr>
              <a:t> №1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3" name="Прямоугольник 112">
            <a:hlinkClick r:id="rId15" action="ppaction://hlinksldjump"/>
          </p:cNvPr>
          <p:cNvSpPr/>
          <p:nvPr/>
        </p:nvSpPr>
        <p:spPr>
          <a:xfrm rot="1757147">
            <a:off x="2717547" y="5454960"/>
            <a:ext cx="1602502" cy="108012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scene3d>
            <a:camera prst="orthographicFron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7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7" action="ppaction://hlinksldjump"/>
              </a:rPr>
              <a:t> №8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4" name="Прямоугольник 113">
            <a:hlinkClick r:id="rId11" action="ppaction://hlinksldjump"/>
          </p:cNvPr>
          <p:cNvSpPr/>
          <p:nvPr/>
        </p:nvSpPr>
        <p:spPr>
          <a:xfrm rot="4145904">
            <a:off x="6300507" y="1890193"/>
            <a:ext cx="1602502" cy="108012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5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5" action="ppaction://hlinksldjump"/>
              </a:rPr>
              <a:t> №5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5" name="Прямоугольник 114">
            <a:hlinkClick r:id="rId19" action="ppaction://hlinksldjump"/>
          </p:cNvPr>
          <p:cNvSpPr/>
          <p:nvPr/>
        </p:nvSpPr>
        <p:spPr>
          <a:xfrm rot="20039775">
            <a:off x="4871680" y="5481259"/>
            <a:ext cx="1602502" cy="1080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20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20" action="ppaction://hlinksldjump"/>
              </a:rPr>
              <a:t> №7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6" name="Прямоугольник 115">
            <a:hlinkClick r:id="rId21" action="ppaction://hlinksldjump"/>
          </p:cNvPr>
          <p:cNvSpPr/>
          <p:nvPr/>
        </p:nvSpPr>
        <p:spPr>
          <a:xfrm rot="17813748">
            <a:off x="6271036" y="3991842"/>
            <a:ext cx="1602502" cy="108012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23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23" action="ppaction://hlinksldjump"/>
              </a:rPr>
              <a:t> №6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203848" y="508518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</a:t>
            </a:r>
          </a:p>
        </p:txBody>
      </p:sp>
      <p:sp>
        <p:nvSpPr>
          <p:cNvPr id="119" name="Рамка 1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4743" y="361694"/>
            <a:ext cx="1646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1">
                    <a:lumMod val="75000"/>
                  </a:schemeClr>
                </a:solidFill>
              </a:rPr>
              <a:t>Раунд 2</a:t>
            </a:r>
          </a:p>
        </p:txBody>
      </p:sp>
      <p:sp>
        <p:nvSpPr>
          <p:cNvPr id="3" name="Стрелка вправо 2">
            <a:hlinkClick r:id="rId24" action="ppaction://hlinksldjump"/>
          </p:cNvPr>
          <p:cNvSpPr/>
          <p:nvPr/>
        </p:nvSpPr>
        <p:spPr>
          <a:xfrm>
            <a:off x="7299696" y="5692351"/>
            <a:ext cx="1422537" cy="9388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86393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1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700000">
                                      <p:cBhvr>
                                        <p:cTn id="1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1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2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2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3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3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3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4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Rot by="32400000">
                                      <p:cBhvr>
                                        <p:cTn id="4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5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81524" y="5682239"/>
            <a:ext cx="2411760" cy="1143000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Ответ</a:t>
            </a:r>
          </a:p>
        </p:txBody>
      </p:sp>
      <p:grpSp>
        <p:nvGrpSpPr>
          <p:cNvPr id="7" name="Группа 46"/>
          <p:cNvGrpSpPr/>
          <p:nvPr/>
        </p:nvGrpSpPr>
        <p:grpSpPr>
          <a:xfrm>
            <a:off x="6746240" y="0"/>
            <a:ext cx="2448000" cy="1260000"/>
            <a:chOff x="6618181" y="0"/>
            <a:chExt cx="2525819" cy="129614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0" name="Picture 8" descr="http://cache.osta.ee/iv2/auctions/1_1_13123612.jpg"/>
            <p:cNvPicPr>
              <a:picLocks noChangeAspect="1" noChangeArrowheads="1"/>
            </p:cNvPicPr>
            <p:nvPr/>
          </p:nvPicPr>
          <p:blipFill>
            <a:blip r:embed="rId5" cstate="print"/>
            <a:srcRect l="2520" t="4669" r="1721" b="7778"/>
            <a:stretch>
              <a:fillRect/>
            </a:stretch>
          </p:blipFill>
          <p:spPr bwMode="auto">
            <a:xfrm>
              <a:off x="6618181" y="0"/>
              <a:ext cx="2525819" cy="129614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80874" y="0"/>
              <a:ext cx="1611289" cy="110811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№1.</a:t>
              </a:r>
            </a:p>
          </p:txBody>
        </p:sp>
      </p:grp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20329" y="417045"/>
            <a:ext cx="6340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Что послужило причиной создания Красной книги?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увеличение численности животных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полная классификация всех видов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стремительное исчезновение растений и животных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появление новых видов</a:t>
            </a:r>
          </a:p>
          <a:p>
            <a:pPr marL="457200" indent="-457200" algn="ctr">
              <a:buFont typeface="Wingdings" panose="05000000000000000000" pitchFamily="2" charset="2"/>
              <a:buChar char="Ø"/>
            </a:pPr>
            <a:endParaRPr lang="ru-RU" sz="3200" b="1" dirty="0">
              <a:solidFill>
                <a:srgbClr val="C00000"/>
              </a:solidFill>
              <a:latin typeface="Helvetica Neue"/>
            </a:endParaRPr>
          </a:p>
          <a:p>
            <a:pPr marL="457200" indent="-457200" algn="ctr">
              <a:buFont typeface="Wingdings" panose="05000000000000000000" pitchFamily="2" charset="2"/>
              <a:buChar char="Ø"/>
            </a:pPr>
            <a:endParaRPr lang="ru-RU" sz="3200" b="1" dirty="0">
              <a:solidFill>
                <a:srgbClr val="C00000"/>
              </a:solidFill>
              <a:latin typeface="Helvetica Neue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91538" y="5733371"/>
            <a:ext cx="55666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стремительное исчезновение растений и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19607600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590760" y="5999371"/>
            <a:ext cx="2637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002060"/>
                </a:solidFill>
              </a:rPr>
              <a:t>XX</a:t>
            </a:r>
            <a:endParaRPr lang="ru-RU" sz="2400" dirty="0">
              <a:solidFill>
                <a:srgbClr val="002060"/>
              </a:solidFill>
            </a:endParaRPr>
          </a:p>
        </p:txBody>
      </p:sp>
      <p:grpSp>
        <p:nvGrpSpPr>
          <p:cNvPr id="9" name="Группа 48"/>
          <p:cNvGrpSpPr/>
          <p:nvPr/>
        </p:nvGrpSpPr>
        <p:grpSpPr>
          <a:xfrm>
            <a:off x="6705600" y="0"/>
            <a:ext cx="2438400" cy="1259840"/>
            <a:chOff x="5510196" y="0"/>
            <a:chExt cx="3633804" cy="191683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10196" y="0"/>
              <a:ext cx="3633804" cy="19168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6837129" y="0"/>
              <a:ext cx="2188675" cy="163897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№2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55912" y="1259840"/>
            <a:ext cx="551016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 каком веке природа особенно сильно пострадала из-за человека?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XVII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XVIII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XX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XXI</a:t>
            </a:r>
            <a:r>
              <a:rPr lang="ru-RU" sz="3200" b="1" dirty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4259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396952" y="5907167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МСОП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7" name="Группа 44"/>
          <p:cNvGrpSpPr/>
          <p:nvPr/>
        </p:nvGrpSpPr>
        <p:grpSpPr>
          <a:xfrm>
            <a:off x="6732000" y="0"/>
            <a:ext cx="2412000" cy="1185031"/>
            <a:chOff x="6775604" y="-1"/>
            <a:chExt cx="2736304" cy="146143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2" descr="http://www.tstu.ru/old/win/kultur/kul_img/lit_img/serz_img/s-c_konvert1.jpg"/>
            <p:cNvPicPr>
              <a:picLocks noChangeAspect="1" noChangeArrowheads="1"/>
            </p:cNvPicPr>
            <p:nvPr/>
          </p:nvPicPr>
          <p:blipFill>
            <a:blip r:embed="rId5" cstate="print"/>
            <a:srcRect l="5458" t="5670" r="4478" b="5501"/>
            <a:stretch>
              <a:fillRect/>
            </a:stretch>
          </p:blipFill>
          <p:spPr bwMode="auto">
            <a:xfrm>
              <a:off x="6775604" y="-1"/>
              <a:ext cx="2736304" cy="14614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4" name="TextBox 43"/>
            <p:cNvSpPr txBox="1"/>
            <p:nvPr/>
          </p:nvSpPr>
          <p:spPr>
            <a:xfrm>
              <a:off x="7289899" y="-1"/>
              <a:ext cx="1561646" cy="1077218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№3</a:t>
              </a:r>
            </a:p>
          </p:txBody>
        </p:sp>
      </p:grpSp>
      <p:sp>
        <p:nvSpPr>
          <p:cNvPr id="47" name="Управляющая кнопка: возврат 46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93350" y="1029487"/>
            <a:ext cx="583264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Какая организация выпустила Красную книгу?</a:t>
            </a:r>
          </a:p>
          <a:p>
            <a:endParaRPr lang="ru-RU" sz="3200" b="1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ООН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Green Peace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МСОП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3200" b="1" dirty="0">
                <a:solidFill>
                  <a:srgbClr val="002060"/>
                </a:solidFill>
              </a:rPr>
              <a:t>Global Nest</a:t>
            </a:r>
            <a:endParaRPr lang="ru-RU" sz="3200" b="1" dirty="0">
              <a:solidFill>
                <a:srgbClr val="002060"/>
              </a:solidFill>
            </a:endParaRPr>
          </a:p>
          <a:p>
            <a:pPr marL="457200" indent="-457200" algn="ctr">
              <a:buFont typeface="Wingdings" panose="05000000000000000000" pitchFamily="2" charset="2"/>
              <a:buChar char="Ø"/>
            </a:pPr>
            <a:endParaRPr lang="ru-RU" sz="3200" b="1" dirty="0"/>
          </a:p>
          <a:p>
            <a:pPr algn="ctr"/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50954896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2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5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511838" y="5967826"/>
            <a:ext cx="44719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6</a:t>
            </a:r>
          </a:p>
        </p:txBody>
      </p:sp>
      <p:grpSp>
        <p:nvGrpSpPr>
          <p:cNvPr id="6" name="Группа 46"/>
          <p:cNvGrpSpPr/>
          <p:nvPr/>
        </p:nvGrpSpPr>
        <p:grpSpPr>
          <a:xfrm>
            <a:off x="6732000" y="0"/>
            <a:ext cx="2412000" cy="1260000"/>
            <a:chOff x="6516216" y="0"/>
            <a:chExt cx="2627784" cy="1484784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10" descr="http://www.livekuban.ru/upload/iblock/4a7/4a7f2f3367969815c8f2973e0a43664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16216" y="0"/>
              <a:ext cx="2627784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42645" y="0"/>
              <a:ext cx="1701355" cy="126939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№4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20563" y="1026359"/>
            <a:ext cx="5698412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Сколько охранных категорий представлено в Красной книге?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5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7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10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6</a:t>
            </a: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0896483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791089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9" name="Группа 47"/>
          <p:cNvGrpSpPr/>
          <p:nvPr/>
        </p:nvGrpSpPr>
        <p:grpSpPr>
          <a:xfrm>
            <a:off x="6685280" y="0"/>
            <a:ext cx="2412000" cy="1260000"/>
            <a:chOff x="6012160" y="0"/>
            <a:chExt cx="3131840" cy="135015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4" name="Picture 2" descr="http://img02.darudar.org/s1024/01/00/9e/df/9edfc1f5b6d8c871d905a4a919b9a213312a9959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0"/>
              <a:ext cx="3131840" cy="13501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7" name="TextBox 46"/>
            <p:cNvSpPr txBox="1"/>
            <p:nvPr/>
          </p:nvSpPr>
          <p:spPr>
            <a:xfrm>
              <a:off x="7308304" y="260648"/>
              <a:ext cx="1561646" cy="107721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№5</a:t>
              </a: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2598834" y="6168396"/>
            <a:ext cx="58607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серые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11208" y="1016000"/>
            <a:ext cx="57891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 какой цвет окрашены страницы раздела, где указаны малоизученные виды?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желтые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зеленые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серые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белые</a:t>
            </a:r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3602888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411760" y="6024676"/>
            <a:ext cx="50493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не нуждающимся в охране</a:t>
            </a:r>
          </a:p>
        </p:txBody>
      </p:sp>
      <p:grpSp>
        <p:nvGrpSpPr>
          <p:cNvPr id="7" name="Группа 46"/>
          <p:cNvGrpSpPr/>
          <p:nvPr/>
        </p:nvGrpSpPr>
        <p:grpSpPr>
          <a:xfrm>
            <a:off x="6732000" y="0"/>
            <a:ext cx="2412000" cy="1260000"/>
            <a:chOff x="6448163" y="0"/>
            <a:chExt cx="2695837" cy="155679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6" descr="http://stamppost.ru/_sh/537/5377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48163" y="0"/>
              <a:ext cx="2695837" cy="15567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051286" y="0"/>
              <a:ext cx="1641501" cy="1330956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№6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80736" y="1174436"/>
            <a:ext cx="5578461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 каким видам относится коала?</a:t>
            </a:r>
          </a:p>
          <a:p>
            <a:endParaRPr lang="ru-RU" sz="3200" b="1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малочисленным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малоизученным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не нуждающимся в охране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исчезающим</a:t>
            </a:r>
          </a:p>
          <a:p>
            <a:pPr algn="ctr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1075127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304726"/>
            <a:chOff x="6329244" y="0"/>
            <a:chExt cx="2814756" cy="149478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098152" y="260648"/>
              <a:ext cx="1930909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№7</a:t>
              </a: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2500432" y="6019493"/>
            <a:ext cx="57177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тревогу и опасность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7" name="Управляющая кнопка: возврат 46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24796" y="1156620"/>
            <a:ext cx="587393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Что означает красный цвет книги?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агрессию по отношению к животным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любовь к природе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решительные действия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тревогу и опасность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08704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9864" y="1093292"/>
            <a:ext cx="4978403" cy="715418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296000"/>
            <a:chOff x="6329244" y="0"/>
            <a:chExt cx="2814756" cy="148478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321590" y="0"/>
              <a:ext cx="1822410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№8</a:t>
              </a:r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2635597" y="6003840"/>
            <a:ext cx="6139303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Питер Скотт</a:t>
            </a:r>
          </a:p>
        </p:txBody>
      </p: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545910" y="1052235"/>
            <a:ext cx="613873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Автором идеи создания Красной книги стал 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Генри </a:t>
            </a:r>
            <a:r>
              <a:rPr lang="ru-RU" sz="3200" b="1" dirty="0" err="1">
                <a:solidFill>
                  <a:srgbClr val="002060"/>
                </a:solidFill>
              </a:rPr>
              <a:t>Фэйрфильд</a:t>
            </a:r>
            <a:r>
              <a:rPr lang="ru-RU" sz="3200" b="1" dirty="0">
                <a:solidFill>
                  <a:srgbClr val="002060"/>
                </a:solidFill>
              </a:rPr>
              <a:t> Осборн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Питер Скотт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Годфри Андерсон Рокфеллер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Виктор </a:t>
            </a:r>
            <a:r>
              <a:rPr lang="ru-RU" sz="3200" b="1" dirty="0" err="1">
                <a:solidFill>
                  <a:srgbClr val="002060"/>
                </a:solidFill>
              </a:rPr>
              <a:t>Столан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34126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Равнобедренный треугольник 39"/>
          <p:cNvSpPr/>
          <p:nvPr/>
        </p:nvSpPr>
        <p:spPr>
          <a:xfrm rot="10800000">
            <a:off x="1508818" y="4915208"/>
            <a:ext cx="419792" cy="2299351"/>
          </a:xfrm>
          <a:prstGeom prst="triangl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1223628" y="65163"/>
            <a:ext cx="6696744" cy="6727676"/>
          </a:xfrm>
          <a:prstGeom prst="ellipse">
            <a:avLst/>
          </a:prstGeom>
          <a:solidFill>
            <a:srgbClr val="002060"/>
          </a:solidFill>
          <a:ln w="57150">
            <a:solidFill>
              <a:srgbClr val="00206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innerShdw blurRad="114300">
                  <a:prstClr val="black"/>
                </a:innerShdw>
              </a:effectLst>
            </a:endParaRPr>
          </a:p>
        </p:txBody>
      </p:sp>
      <p:cxnSp>
        <p:nvCxnSpPr>
          <p:cNvPr id="93" name="Прямая соединительная линия 92"/>
          <p:cNvCxnSpPr>
            <a:stCxn id="92" idx="0"/>
            <a:endCxn id="92" idx="4"/>
          </p:cNvCxnSpPr>
          <p:nvPr/>
        </p:nvCxnSpPr>
        <p:spPr>
          <a:xfrm>
            <a:off x="4572000" y="65163"/>
            <a:ext cx="0" cy="67276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>
            <a:off x="4572000" y="141000"/>
            <a:ext cx="0" cy="65760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1331640" y="3429000"/>
            <a:ext cx="648072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>
            <a:stCxn id="92" idx="1"/>
            <a:endCxn id="92" idx="5"/>
          </p:cNvCxnSpPr>
          <p:nvPr/>
        </p:nvCxnSpPr>
        <p:spPr>
          <a:xfrm>
            <a:off x="2204344" y="1050407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>
            <a:stCxn id="92" idx="3"/>
            <a:endCxn id="92" idx="7"/>
          </p:cNvCxnSpPr>
          <p:nvPr/>
        </p:nvCxnSpPr>
        <p:spPr>
          <a:xfrm flipV="1">
            <a:off x="2204344" y="1050407"/>
            <a:ext cx="4735312" cy="475718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Стрелка вправо 97"/>
          <p:cNvSpPr/>
          <p:nvPr/>
        </p:nvSpPr>
        <p:spPr>
          <a:xfrm rot="1257242">
            <a:off x="5006576" y="63755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Стрелка вправо 98"/>
          <p:cNvSpPr/>
          <p:nvPr/>
        </p:nvSpPr>
        <p:spPr>
          <a:xfrm rot="3303846">
            <a:off x="6489193" y="2188127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Стрелка вправо 99"/>
          <p:cNvSpPr/>
          <p:nvPr/>
        </p:nvSpPr>
        <p:spPr>
          <a:xfrm rot="6868878">
            <a:off x="6566214" y="4154074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Стрелка вправо 100"/>
          <p:cNvSpPr/>
          <p:nvPr/>
        </p:nvSpPr>
        <p:spPr>
          <a:xfrm rot="10011648">
            <a:off x="4944453" y="5784519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Стрелка вправо 101"/>
          <p:cNvSpPr/>
          <p:nvPr/>
        </p:nvSpPr>
        <p:spPr>
          <a:xfrm rot="1061715" flipH="1">
            <a:off x="2998290" y="568589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Стрелка вправо 102"/>
          <p:cNvSpPr/>
          <p:nvPr/>
        </p:nvSpPr>
        <p:spPr>
          <a:xfrm rot="3284399" flipH="1">
            <a:off x="1305250" y="4255941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Стрелка вправо 103"/>
          <p:cNvSpPr/>
          <p:nvPr/>
        </p:nvSpPr>
        <p:spPr>
          <a:xfrm rot="7074697" flipH="1">
            <a:off x="1325803" y="192058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Стрелка вправо 104"/>
          <p:cNvSpPr/>
          <p:nvPr/>
        </p:nvSpPr>
        <p:spPr>
          <a:xfrm rot="9692642" flipH="1">
            <a:off x="2843969" y="640813"/>
            <a:ext cx="1238400" cy="432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6" name="Picture 83" descr="Рисунок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000" y="1401203"/>
            <a:ext cx="4068000" cy="405559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" name="Овал 106"/>
          <p:cNvSpPr/>
          <p:nvPr/>
        </p:nvSpPr>
        <p:spPr>
          <a:xfrm>
            <a:off x="4211960" y="3068960"/>
            <a:ext cx="720080" cy="648072"/>
          </a:xfrm>
          <a:prstGeom prst="ellipse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8" name="Picture 4" descr="http://fast.just.ru/good_pics/471296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6870" y="2364353"/>
            <a:ext cx="1726011" cy="1728192"/>
          </a:xfrm>
          <a:prstGeom prst="rect">
            <a:avLst/>
          </a:prstGeom>
          <a:noFill/>
        </p:spPr>
      </p:pic>
      <p:sp>
        <p:nvSpPr>
          <p:cNvPr id="109" name="Прямоугольник 108">
            <a:hlinkClick r:id="rId6" action="ppaction://hlinksldjump"/>
          </p:cNvPr>
          <p:cNvSpPr/>
          <p:nvPr/>
        </p:nvSpPr>
        <p:spPr>
          <a:xfrm rot="1423135">
            <a:off x="4865573" y="276684"/>
            <a:ext cx="1602502" cy="108012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8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  <a:hlinkClick r:id="rId8" action="ppaction://hlinksldjump"/>
              </a:rPr>
              <a:t> №4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0" name="Прямоугольник 109">
            <a:hlinkClick r:id="rId9" action="ppaction://hlinksldjump"/>
          </p:cNvPr>
          <p:cNvSpPr/>
          <p:nvPr/>
        </p:nvSpPr>
        <p:spPr>
          <a:xfrm rot="20375956">
            <a:off x="2711440" y="296620"/>
            <a:ext cx="1602502" cy="1080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" action="ppaction://noaction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" action="ppaction://noaction"/>
              </a:rPr>
              <a:t> №3</a:t>
            </a:r>
            <a:r>
              <a:rPr lang="ru-RU" sz="2400" dirty="0">
                <a:solidFill>
                  <a:srgbClr val="FF0000"/>
                </a:solidFill>
                <a:hlinkClick r:id="rId11" action="ppaction://hlinksldjump"/>
              </a:rPr>
              <a:t>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1" name="Прямоугольник 110">
            <a:hlinkClick r:id="rId12" action="ppaction://hlinksldjump"/>
          </p:cNvPr>
          <p:cNvSpPr/>
          <p:nvPr/>
        </p:nvSpPr>
        <p:spPr>
          <a:xfrm rot="17332943">
            <a:off x="1309629" y="1881417"/>
            <a:ext cx="1602502" cy="108012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14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14" action="ppaction://hlinksldjump"/>
              </a:rPr>
              <a:t> №2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 rot="15149239">
            <a:off x="1235749" y="4040876"/>
            <a:ext cx="1602502" cy="10801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 №1 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3" name="Прямоугольник 112">
            <a:hlinkClick r:id="rId17" action="ppaction://hlinksldjump"/>
          </p:cNvPr>
          <p:cNvSpPr/>
          <p:nvPr/>
        </p:nvSpPr>
        <p:spPr>
          <a:xfrm rot="1757147">
            <a:off x="2717547" y="5454960"/>
            <a:ext cx="1602502" cy="108012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scene3d>
            <a:camera prst="orthographicFront">
              <a:rot lat="0" lon="12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9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chemeClr val="accent3">
                    <a:lumMod val="50000"/>
                  </a:schemeClr>
                </a:solidFill>
                <a:hlinkClick r:id="rId19" action="ppaction://hlinksldjump"/>
              </a:rPr>
              <a:t> №8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4" name="Прямоугольник 113">
            <a:hlinkClick r:id="rId20" action="ppaction://hlinksldjump"/>
          </p:cNvPr>
          <p:cNvSpPr/>
          <p:nvPr/>
        </p:nvSpPr>
        <p:spPr>
          <a:xfrm rot="4145904">
            <a:off x="6300507" y="1890193"/>
            <a:ext cx="1602502" cy="108012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22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22" action="ppaction://hlinksldjump"/>
              </a:rPr>
              <a:t> №5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5" name="Прямоугольник 114">
            <a:hlinkClick r:id="rId23" action="ppaction://hlinksldjump"/>
          </p:cNvPr>
          <p:cNvSpPr/>
          <p:nvPr/>
        </p:nvSpPr>
        <p:spPr>
          <a:xfrm rot="20039775">
            <a:off x="4871680" y="5481259"/>
            <a:ext cx="1602502" cy="10801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  <a:hlinkClick r:id="rId24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FF0000"/>
                </a:solidFill>
                <a:hlinkClick r:id="rId24" action="ppaction://hlinksldjump"/>
              </a:rPr>
              <a:t> №7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16" name="Прямоугольник 115">
            <a:hlinkClick r:id="rId25" action="ppaction://hlinksldjump"/>
          </p:cNvPr>
          <p:cNvSpPr/>
          <p:nvPr/>
        </p:nvSpPr>
        <p:spPr>
          <a:xfrm rot="17813748">
            <a:off x="6271036" y="3991842"/>
            <a:ext cx="1602502" cy="108012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2060"/>
                </a:solidFill>
                <a:hlinkClick r:id="rId27" action="ppaction://hlinksldjump"/>
              </a:rPr>
              <a:t>Вопрос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hlinkClick r:id="rId27" action="ppaction://hlinksldjump"/>
              </a:rPr>
              <a:t> №6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203848" y="508518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</a:t>
            </a:r>
          </a:p>
        </p:txBody>
      </p:sp>
      <p:sp>
        <p:nvSpPr>
          <p:cNvPr id="119" name="Рамка 1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Крест 1">
            <a:hlinkClick r:id="rId28" action="ppaction://hlinksldjump"/>
            <a:extLst>
              <a:ext uri="{FF2B5EF4-FFF2-40B4-BE49-F238E27FC236}">
                <a16:creationId xmlns:a16="http://schemas.microsoft.com/office/drawing/2014/main" xmlns="" id="{BD247FB2-54C5-4BC4-84C7-E970736EEAEE}"/>
              </a:ext>
            </a:extLst>
          </p:cNvPr>
          <p:cNvSpPr/>
          <p:nvPr/>
        </p:nvSpPr>
        <p:spPr>
          <a:xfrm>
            <a:off x="7470096" y="5166963"/>
            <a:ext cx="1688207" cy="1683424"/>
          </a:xfrm>
          <a:prstGeom prst="plus">
            <a:avLst/>
          </a:prstGeom>
          <a:solidFill>
            <a:srgbClr val="6EB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Контрольный </a:t>
            </a:r>
            <a:r>
              <a:rPr lang="ru-RU" sz="2000" dirty="0">
                <a:solidFill>
                  <a:srgbClr val="C00000"/>
                </a:solidFill>
                <a:hlinkClick r:id="rId29" action="ppaction://hlinksldjump"/>
              </a:rPr>
              <a:t>вопрос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57792" y="364781"/>
            <a:ext cx="1646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1">
                    <a:lumMod val="75000"/>
                  </a:schemeClr>
                </a:solidFill>
              </a:rPr>
              <a:t>Раунд 3</a:t>
            </a:r>
          </a:p>
        </p:txBody>
      </p:sp>
    </p:spTree>
    <p:extLst>
      <p:ext uri="{BB962C8B-B14F-4D97-AF65-F5344CB8AC3E}">
        <p14:creationId xmlns:p14="http://schemas.microsoft.com/office/powerpoint/2010/main" val="37239441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6700000">
                                      <p:cBhvr>
                                        <p:cTn id="1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Rot by="27600000">
                                      <p:cBhvr>
                                        <p:cTn id="1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0">
                                      <p:cBhvr>
                                        <p:cTn id="1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600000">
                                      <p:cBhvr>
                                        <p:cTn id="2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800000">
                                      <p:cBhvr>
                                        <p:cTn id="2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800000">
                                      <p:cBhvr>
                                        <p:cTn id="3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700000">
                                      <p:cBhvr>
                                        <p:cTn id="34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9200000">
                                      <p:cBhvr>
                                        <p:cTn id="38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42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0">
                                      <p:cBhvr>
                                        <p:cTn id="46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9400000">
                                      <p:cBhvr>
                                        <p:cTn id="50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</p:childTnLst>
        </p:cTn>
      </p:par>
    </p:tnLst>
    <p:bldLst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81524" y="5682239"/>
            <a:ext cx="2411760" cy="1143000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Ответ</a:t>
            </a:r>
          </a:p>
        </p:txBody>
      </p:sp>
      <p:grpSp>
        <p:nvGrpSpPr>
          <p:cNvPr id="7" name="Группа 46"/>
          <p:cNvGrpSpPr/>
          <p:nvPr/>
        </p:nvGrpSpPr>
        <p:grpSpPr>
          <a:xfrm>
            <a:off x="6746240" y="0"/>
            <a:ext cx="2448000" cy="1260000"/>
            <a:chOff x="6618181" y="0"/>
            <a:chExt cx="2525819" cy="129614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0" name="Picture 8" descr="http://cache.osta.ee/iv2/auctions/1_1_13123612.jpg"/>
            <p:cNvPicPr>
              <a:picLocks noChangeAspect="1" noChangeArrowheads="1"/>
            </p:cNvPicPr>
            <p:nvPr/>
          </p:nvPicPr>
          <p:blipFill>
            <a:blip r:embed="rId5" cstate="print"/>
            <a:srcRect l="2520" t="4669" r="1721" b="7778"/>
            <a:stretch>
              <a:fillRect/>
            </a:stretch>
          </p:blipFill>
          <p:spPr bwMode="auto">
            <a:xfrm>
              <a:off x="6618181" y="0"/>
              <a:ext cx="2525819" cy="129614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80874" y="0"/>
              <a:ext cx="1611289" cy="110811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№1.</a:t>
              </a:r>
            </a:p>
          </p:txBody>
        </p:sp>
      </p:grp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913592" y="2083478"/>
            <a:ext cx="6969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hlinkClick r:id="rId7"/>
              </a:rPr>
              <a:t>https://www.youtube.com/watch?v=Ej9Y4ymbg60</a:t>
            </a:r>
            <a:endParaRPr lang="ru-RU" sz="3200" dirty="0">
              <a:solidFill>
                <a:srgbClr val="0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3238961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81524" y="5682239"/>
            <a:ext cx="2411760" cy="1143000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Ответ</a:t>
            </a:r>
          </a:p>
        </p:txBody>
      </p:sp>
      <p:grpSp>
        <p:nvGrpSpPr>
          <p:cNvPr id="7" name="Группа 46"/>
          <p:cNvGrpSpPr/>
          <p:nvPr/>
        </p:nvGrpSpPr>
        <p:grpSpPr>
          <a:xfrm>
            <a:off x="6746240" y="0"/>
            <a:ext cx="2448000" cy="1260000"/>
            <a:chOff x="6618181" y="0"/>
            <a:chExt cx="2525819" cy="129614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0" name="Picture 8" descr="http://cache.osta.ee/iv2/auctions/1_1_13123612.jpg"/>
            <p:cNvPicPr>
              <a:picLocks noChangeAspect="1" noChangeArrowheads="1"/>
            </p:cNvPicPr>
            <p:nvPr/>
          </p:nvPicPr>
          <p:blipFill>
            <a:blip r:embed="rId5" cstate="print"/>
            <a:srcRect l="2520" t="4669" r="1721" b="7778"/>
            <a:stretch>
              <a:fillRect/>
            </a:stretch>
          </p:blipFill>
          <p:spPr bwMode="auto">
            <a:xfrm>
              <a:off x="6618181" y="0"/>
              <a:ext cx="2525819" cy="129614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80874" y="0"/>
              <a:ext cx="1611289" cy="1108119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№1.</a:t>
              </a:r>
            </a:p>
          </p:txBody>
        </p:sp>
      </p:grp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83242" y="1129409"/>
            <a:ext cx="583264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Выбери пару охраняемых растений: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лопух и венерин башмачок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венерин башмачок и лотос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василёк и подорожник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лотос и подорожник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36164" y="6071755"/>
            <a:ext cx="50461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венерин башмачок и лотос</a:t>
            </a:r>
          </a:p>
        </p:txBody>
      </p:sp>
    </p:spTree>
    <p:extLst>
      <p:ext uri="{BB962C8B-B14F-4D97-AF65-F5344CB8AC3E}">
        <p14:creationId xmlns:p14="http://schemas.microsoft.com/office/powerpoint/2010/main" val="326495169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411760" y="5774131"/>
            <a:ext cx="57223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дровосек реликтовый относится к жукам</a:t>
            </a:r>
          </a:p>
        </p:txBody>
      </p:sp>
      <p:grpSp>
        <p:nvGrpSpPr>
          <p:cNvPr id="9" name="Группа 48"/>
          <p:cNvGrpSpPr/>
          <p:nvPr/>
        </p:nvGrpSpPr>
        <p:grpSpPr>
          <a:xfrm>
            <a:off x="6705600" y="0"/>
            <a:ext cx="2438400" cy="1259840"/>
            <a:chOff x="5510196" y="0"/>
            <a:chExt cx="3633804" cy="191683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10196" y="0"/>
              <a:ext cx="3633804" cy="19168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6837129" y="0"/>
              <a:ext cx="2188675" cy="163897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№2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00365" y="415003"/>
            <a:ext cx="651163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Выбери правильное утверждение о животных Красной книги: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белый журавль никогда не улетает далеко от мест гнездования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дровосек реликтовый относится к жукам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ничего из перечисленного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зубры все вымерли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4192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511836" y="6070620"/>
            <a:ext cx="55978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Красная книга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pSp>
        <p:nvGrpSpPr>
          <p:cNvPr id="7" name="Группа 44"/>
          <p:cNvGrpSpPr/>
          <p:nvPr/>
        </p:nvGrpSpPr>
        <p:grpSpPr>
          <a:xfrm>
            <a:off x="6732000" y="0"/>
            <a:ext cx="2412000" cy="1185031"/>
            <a:chOff x="6775604" y="-1"/>
            <a:chExt cx="2736304" cy="146143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2" descr="http://www.tstu.ru/old/win/kultur/kul_img/lit_img/serz_img/s-c_konvert1.jpg"/>
            <p:cNvPicPr>
              <a:picLocks noChangeAspect="1" noChangeArrowheads="1"/>
            </p:cNvPicPr>
            <p:nvPr/>
          </p:nvPicPr>
          <p:blipFill>
            <a:blip r:embed="rId5" cstate="print"/>
            <a:srcRect l="5458" t="5670" r="4478" b="5501"/>
            <a:stretch>
              <a:fillRect/>
            </a:stretch>
          </p:blipFill>
          <p:spPr bwMode="auto">
            <a:xfrm>
              <a:off x="6775604" y="-1"/>
              <a:ext cx="2736304" cy="14614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4" name="TextBox 43"/>
            <p:cNvSpPr txBox="1"/>
            <p:nvPr/>
          </p:nvSpPr>
          <p:spPr>
            <a:xfrm>
              <a:off x="7289899" y="-1"/>
              <a:ext cx="1561646" cy="1077218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№3</a:t>
              </a:r>
            </a:p>
          </p:txBody>
        </p:sp>
      </p:grpSp>
      <p:sp>
        <p:nvSpPr>
          <p:cNvPr id="47" name="Управляющая кнопка: возврат 46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621953" y="1696215"/>
            <a:ext cx="5832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</a:t>
            </a:r>
            <a:r>
              <a:rPr lang="ru-RU" sz="3200" b="1" dirty="0">
                <a:solidFill>
                  <a:srgbClr val="C00000"/>
                </a:solidFill>
              </a:rPr>
              <a:t>Расшифруйте словосочетание </a:t>
            </a:r>
          </a:p>
          <a:p>
            <a:endParaRPr lang="ru-RU" sz="4400" b="1" dirty="0">
              <a:solidFill>
                <a:srgbClr val="C00000"/>
              </a:solidFill>
            </a:endParaRPr>
          </a:p>
          <a:p>
            <a:r>
              <a:rPr lang="ru-RU" sz="4400" b="1" dirty="0">
                <a:solidFill>
                  <a:srgbClr val="002060"/>
                </a:solidFill>
              </a:rPr>
              <a:t>АГИНК ЯАНСАРК</a:t>
            </a:r>
            <a:endParaRPr lang="ru-RU" sz="6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45248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2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5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411760" y="5711555"/>
            <a:ext cx="49716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зубров разводят в Беловежской пуще</a:t>
            </a:r>
          </a:p>
        </p:txBody>
      </p:sp>
      <p:grpSp>
        <p:nvGrpSpPr>
          <p:cNvPr id="6" name="Группа 46"/>
          <p:cNvGrpSpPr/>
          <p:nvPr/>
        </p:nvGrpSpPr>
        <p:grpSpPr>
          <a:xfrm>
            <a:off x="6732000" y="0"/>
            <a:ext cx="2412000" cy="1260000"/>
            <a:chOff x="6516216" y="0"/>
            <a:chExt cx="2627784" cy="1484784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10" descr="http://www.livekuban.ru/upload/iblock/4a7/4a7f2f3367969815c8f2973e0a43664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16216" y="0"/>
              <a:ext cx="2627784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42645" y="0"/>
              <a:ext cx="1701355" cy="126939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№4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272955" y="547929"/>
            <a:ext cx="653258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Выбери правильное утверждение о животных Красной книги: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ничего из перечисленного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зубр в длину достигает одиннадцати сантиметров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дровосека реликтового называют </a:t>
            </a:r>
            <a:r>
              <a:rPr lang="ru-RU" sz="3200" b="1" dirty="0" err="1">
                <a:solidFill>
                  <a:srgbClr val="002060"/>
                </a:solidFill>
              </a:rPr>
              <a:t>стерхом</a:t>
            </a:r>
            <a:endParaRPr lang="ru-RU" sz="3200" b="1" dirty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зубров разводят в Беловежской пуще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77750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791089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9" name="Группа 47"/>
          <p:cNvGrpSpPr/>
          <p:nvPr/>
        </p:nvGrpSpPr>
        <p:grpSpPr>
          <a:xfrm>
            <a:off x="6685280" y="0"/>
            <a:ext cx="2412000" cy="1260000"/>
            <a:chOff x="6012160" y="0"/>
            <a:chExt cx="3131840" cy="135015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4" name="Picture 2" descr="http://img02.darudar.org/s1024/01/00/9e/df/9edfc1f5b6d8c871d905a4a919b9a213312a9959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0"/>
              <a:ext cx="3131840" cy="13501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7" name="TextBox 46"/>
            <p:cNvSpPr txBox="1"/>
            <p:nvPr/>
          </p:nvSpPr>
          <p:spPr>
            <a:xfrm>
              <a:off x="7308304" y="260648"/>
              <a:ext cx="1561646" cy="107721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№5</a:t>
              </a:r>
            </a:p>
          </p:txBody>
        </p:sp>
      </p:grpSp>
      <p:sp>
        <p:nvSpPr>
          <p:cNvPr id="43" name="Прямоугольник 42"/>
          <p:cNvSpPr/>
          <p:nvPr/>
        </p:nvSpPr>
        <p:spPr>
          <a:xfrm>
            <a:off x="2411760" y="6098117"/>
            <a:ext cx="58607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для изготовления  лекарств</a:t>
            </a:r>
          </a:p>
        </p:txBody>
      </p: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504966" y="129282"/>
            <a:ext cx="608023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Дополни предложение об охраняемых растениях, выбрав верный вариант ответа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  Лотос на Востоке использовался в пищу и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для изготовления  лекарств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для изготовления  одежды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Он считался священным, так как его цветок 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всегда обращён к солнцу</a:t>
            </a:r>
          </a:p>
          <a:p>
            <a:pPr algn="ctr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79272962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2294092" y="6050689"/>
            <a:ext cx="45544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императорский пингвин</a:t>
            </a:r>
            <a:endParaRPr lang="ru-RU" sz="3600" b="1" dirty="0">
              <a:solidFill>
                <a:srgbClr val="002060"/>
              </a:solidFill>
            </a:endParaRPr>
          </a:p>
        </p:txBody>
      </p:sp>
      <p:grpSp>
        <p:nvGrpSpPr>
          <p:cNvPr id="7" name="Группа 46"/>
          <p:cNvGrpSpPr/>
          <p:nvPr/>
        </p:nvGrpSpPr>
        <p:grpSpPr>
          <a:xfrm>
            <a:off x="6732000" y="0"/>
            <a:ext cx="2412000" cy="1260000"/>
            <a:chOff x="6448163" y="0"/>
            <a:chExt cx="2695837" cy="155679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6" descr="http://stamppost.ru/_sh/537/5377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48163" y="0"/>
              <a:ext cx="2695837" cy="15567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051286" y="0"/>
              <a:ext cx="1641501" cy="1330956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№6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79464" y="311537"/>
            <a:ext cx="557846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Это животное занесено в Красную книгу, живет до 25 лет и отлично плавает. Этот вид был открыт экспедицией Беллинсгаузена и Лазарева 1819—1821 годов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афалина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морж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императорский пингвин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2870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304726"/>
            <a:chOff x="6329244" y="0"/>
            <a:chExt cx="2814756" cy="149478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098152" y="260648"/>
              <a:ext cx="1930909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№7</a:t>
              </a:r>
            </a:p>
          </p:txBody>
        </p:sp>
      </p:grpSp>
      <p:sp>
        <p:nvSpPr>
          <p:cNvPr id="48" name="Прямоугольник 47"/>
          <p:cNvSpPr/>
          <p:nvPr/>
        </p:nvSpPr>
        <p:spPr>
          <a:xfrm>
            <a:off x="2411760" y="6024505"/>
            <a:ext cx="5940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красная панда</a:t>
            </a:r>
          </a:p>
        </p:txBody>
      </p:sp>
      <p:sp>
        <p:nvSpPr>
          <p:cNvPr id="47" name="Управляющая кнопка: возврат 46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368490" y="216285"/>
            <a:ext cx="63427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Это животное занесено в Красную книгу. Внешне напоминает енота, его шерсть красного цвета. Ведёт себя крайне осторожно, прекрасно плавает и прыгает, у него отличный слух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красная панда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красный волк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красный шакал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90305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9864" y="1093292"/>
            <a:ext cx="4978403" cy="715418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296000"/>
            <a:chOff x="6329244" y="0"/>
            <a:chExt cx="2814756" cy="148478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321590" y="0"/>
              <a:ext cx="1822410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№8</a:t>
              </a:r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2511836" y="5947867"/>
            <a:ext cx="6303076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</a:rPr>
              <a:t>оба ответа верны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825345" y="1052235"/>
            <a:ext cx="548147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Как </a:t>
            </a:r>
            <a:r>
              <a:rPr lang="ru-RU" sz="3200" b="1">
                <a:solidFill>
                  <a:srgbClr val="C00000"/>
                </a:solidFill>
              </a:rPr>
              <a:t>называется тигр, </a:t>
            </a:r>
            <a:r>
              <a:rPr lang="ru-RU" sz="3200" b="1" dirty="0">
                <a:solidFill>
                  <a:srgbClr val="C00000"/>
                </a:solidFill>
              </a:rPr>
              <a:t>занесённый в Красную книгу России, который обитает на Дальнем Востоке?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уссурийский тигр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амурский тигр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002060"/>
                </a:solidFill>
              </a:rPr>
              <a:t>оба ответа верны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78173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4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2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3"/>
          <p:cNvGrpSpPr/>
          <p:nvPr/>
        </p:nvGrpSpPr>
        <p:grpSpPr>
          <a:xfrm>
            <a:off x="6626579" y="0"/>
            <a:ext cx="2617495" cy="1296000"/>
            <a:chOff x="6206222" y="0"/>
            <a:chExt cx="3054566" cy="1484784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6206222" y="102706"/>
              <a:ext cx="3054566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C00000"/>
                  </a:solidFill>
                </a:rPr>
                <a:t>Контрольный </a:t>
              </a:r>
            </a:p>
            <a:p>
              <a:pPr algn="ctr"/>
              <a:r>
                <a:rPr lang="ru-RU" sz="3200" b="1" dirty="0">
                  <a:solidFill>
                    <a:srgbClr val="002060"/>
                  </a:solidFill>
                </a:rPr>
                <a:t>вопрос</a:t>
              </a:r>
            </a:p>
          </p:txBody>
        </p:sp>
      </p:grpSp>
      <p:sp>
        <p:nvSpPr>
          <p:cNvPr id="49" name="Управляющая кнопка: возврат 48">
            <a:hlinkClick r:id="rId5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653270" y="643468"/>
            <a:ext cx="609257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 предложенном тексте вставить пропущенные слова. Каждое верно угаданное слово принесет команде 1 балл, максимально за данное задание команда может набрать 20 баллов. 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3200" b="1" dirty="0">
                <a:solidFill>
                  <a:srgbClr val="C00000"/>
                </a:solidFill>
              </a:rPr>
              <a:t>Время на выполнение данного задания – 5 минут</a:t>
            </a:r>
          </a:p>
        </p:txBody>
      </p:sp>
    </p:spTree>
    <p:extLst>
      <p:ext uri="{BB962C8B-B14F-4D97-AF65-F5344CB8AC3E}">
        <p14:creationId xmlns:p14="http://schemas.microsoft.com/office/powerpoint/2010/main" val="19210889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B262DA94-B605-4888-9CC1-84EBED69242A}"/>
              </a:ext>
            </a:extLst>
          </p:cNvPr>
          <p:cNvSpPr/>
          <p:nvPr/>
        </p:nvSpPr>
        <p:spPr>
          <a:xfrm>
            <a:off x="293511" y="288561"/>
            <a:ext cx="8556977" cy="6002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6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Как написать </a:t>
            </a:r>
            <a:r>
              <a:rPr lang="ru-RU" sz="3600" b="1" i="1" dirty="0" err="1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синквейн</a:t>
            </a:r>
            <a:r>
              <a:rPr lang="ru-RU" sz="3600" b="1" i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algn="ctr">
              <a:spcAft>
                <a:spcPts val="0"/>
              </a:spcAft>
            </a:pPr>
            <a:endParaRPr lang="ru-RU" sz="3600" b="1" i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Первая строка</a:t>
            </a: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стихотворения — это его тема. Представлена она всего одним словом и обязательно существительным.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Вторая строка</a:t>
            </a: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состоит из двух слов, раскрывающих основную тему, описывающих ее. Это должны быть прилагательные.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Третья строка</a:t>
            </a: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состоит из трех глаголов, в которой описываются действия, относящиеся к слову, являющемуся темой </a:t>
            </a:r>
            <a:r>
              <a:rPr lang="ru-RU" sz="2400" dirty="0" err="1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синквейна</a:t>
            </a: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Четвертая строка</a:t>
            </a: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— это фраза, при помощи которой составляющий высказывает свое отношение к теме.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Пятая строка</a:t>
            </a:r>
            <a:r>
              <a:rPr lang="ru-RU" sz="2400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— всего одно слово, которое представляет собой некий итог. Чаще всего это просто синоним к теме стихотворения.</a:t>
            </a:r>
          </a:p>
        </p:txBody>
      </p:sp>
      <p:pic>
        <p:nvPicPr>
          <p:cNvPr id="4" name="Рисунок 3">
            <a:hlinkClick r:id="rId2" action="ppaction://hlinksldjump"/>
            <a:extLst>
              <a:ext uri="{FF2B5EF4-FFF2-40B4-BE49-F238E27FC236}">
                <a16:creationId xmlns:a16="http://schemas.microsoft.com/office/drawing/2014/main" xmlns="" id="{5F560841-CE31-4A14-8FF1-2E913657CF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9003" y="6291038"/>
            <a:ext cx="1201016" cy="93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9" name="Группа 48"/>
          <p:cNvGrpSpPr/>
          <p:nvPr/>
        </p:nvGrpSpPr>
        <p:grpSpPr>
          <a:xfrm>
            <a:off x="6705600" y="0"/>
            <a:ext cx="2438400" cy="1259840"/>
            <a:chOff x="5510196" y="0"/>
            <a:chExt cx="3633804" cy="191683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10196" y="0"/>
              <a:ext cx="3633804" cy="191683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6837129" y="0"/>
              <a:ext cx="2188675" cy="163897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№2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913592" y="2083478"/>
            <a:ext cx="6969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hlinkClick r:id="rId7"/>
              </a:rPr>
              <a:t>https://www.youtube.com/watch?v=Ej9Y4ymbg60</a:t>
            </a:r>
            <a:endParaRPr lang="ru-RU" sz="3200" dirty="0">
              <a:solidFill>
                <a:srgbClr val="0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49991930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r="112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08227" y="345219"/>
            <a:ext cx="48024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>
                <a:solidFill>
                  <a:srgbClr val="FFFF00"/>
                </a:solidFill>
                <a:latin typeface="Arial Black" panose="020B0A04020102020204" pitchFamily="34" charset="0"/>
              </a:rPr>
              <a:t>Спасибо </a:t>
            </a:r>
          </a:p>
          <a:p>
            <a:pPr algn="ctr"/>
            <a:r>
              <a:rPr lang="ru-RU" sz="7200" b="1" dirty="0">
                <a:solidFill>
                  <a:srgbClr val="FFFF00"/>
                </a:solidFill>
                <a:latin typeface="Arial Black" panose="020B0A04020102020204" pitchFamily="34" charset="0"/>
              </a:rPr>
              <a:t>за </a:t>
            </a:r>
          </a:p>
          <a:p>
            <a:pPr algn="ctr"/>
            <a:r>
              <a:rPr lang="ru-RU" sz="7200" b="1" dirty="0">
                <a:solidFill>
                  <a:srgbClr val="FFFF00"/>
                </a:solidFill>
                <a:latin typeface="Arial Black" panose="020B0A04020102020204" pitchFamily="34" charset="0"/>
              </a:rPr>
              <a:t>игру! </a:t>
            </a:r>
          </a:p>
        </p:txBody>
      </p:sp>
    </p:spTree>
    <p:extLst>
      <p:ext uri="{BB962C8B-B14F-4D97-AF65-F5344CB8AC3E}">
        <p14:creationId xmlns:p14="http://schemas.microsoft.com/office/powerpoint/2010/main" val="571750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4"/>
          <p:cNvGrpSpPr/>
          <p:nvPr/>
        </p:nvGrpSpPr>
        <p:grpSpPr>
          <a:xfrm>
            <a:off x="6732000" y="0"/>
            <a:ext cx="2412000" cy="1185031"/>
            <a:chOff x="6775604" y="-1"/>
            <a:chExt cx="2736304" cy="1461435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2" descr="http://www.tstu.ru/old/win/kultur/kul_img/lit_img/serz_img/s-c_konvert1.jpg"/>
            <p:cNvPicPr>
              <a:picLocks noChangeAspect="1" noChangeArrowheads="1"/>
            </p:cNvPicPr>
            <p:nvPr/>
          </p:nvPicPr>
          <p:blipFill>
            <a:blip r:embed="rId5" cstate="print"/>
            <a:srcRect l="5458" t="5670" r="4478" b="5501"/>
            <a:stretch>
              <a:fillRect/>
            </a:stretch>
          </p:blipFill>
          <p:spPr bwMode="auto">
            <a:xfrm>
              <a:off x="6775604" y="-1"/>
              <a:ext cx="2736304" cy="1461435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4" name="TextBox 43"/>
            <p:cNvSpPr txBox="1"/>
            <p:nvPr/>
          </p:nvSpPr>
          <p:spPr>
            <a:xfrm>
              <a:off x="7289899" y="-1"/>
              <a:ext cx="1561646" cy="1077218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№3</a:t>
              </a:r>
            </a:p>
          </p:txBody>
        </p:sp>
      </p:grpSp>
      <p:sp>
        <p:nvSpPr>
          <p:cNvPr id="47" name="Управляющая кнопка: возврат 46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913592" y="2083478"/>
            <a:ext cx="6969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hlinkClick r:id="rId7"/>
              </a:rPr>
              <a:t>https://www.youtube.com/watch?v=Ej9Y4ymbg60</a:t>
            </a:r>
            <a:endParaRPr lang="ru-RU" sz="3200" dirty="0">
              <a:solidFill>
                <a:srgbClr val="0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3979211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7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2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5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6" name="Группа 46"/>
          <p:cNvGrpSpPr/>
          <p:nvPr/>
        </p:nvGrpSpPr>
        <p:grpSpPr>
          <a:xfrm>
            <a:off x="6732000" y="0"/>
            <a:ext cx="2412000" cy="1260000"/>
            <a:chOff x="6516216" y="0"/>
            <a:chExt cx="2627784" cy="1484784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10" descr="http://www.livekuban.ru/upload/iblock/4a7/4a7f2f3367969815c8f2973e0a436645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516216" y="0"/>
              <a:ext cx="2627784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442645" y="0"/>
              <a:ext cx="1701355" cy="126939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№4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913592" y="2083478"/>
            <a:ext cx="6969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hlinkClick r:id="rId7"/>
              </a:rPr>
              <a:t>https://www.youtube.com/watch?v=Ej9Y4ymbg60</a:t>
            </a:r>
            <a:endParaRPr lang="ru-RU" sz="3200" dirty="0">
              <a:solidFill>
                <a:srgbClr val="0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91401078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791089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9" name="Группа 47"/>
          <p:cNvGrpSpPr/>
          <p:nvPr/>
        </p:nvGrpSpPr>
        <p:grpSpPr>
          <a:xfrm>
            <a:off x="6685280" y="0"/>
            <a:ext cx="2412000" cy="1260000"/>
            <a:chOff x="6012160" y="0"/>
            <a:chExt cx="3131840" cy="135015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4" name="Picture 2" descr="http://img02.darudar.org/s1024/01/00/9e/df/9edfc1f5b6d8c871d905a4a919b9a213312a9959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012160" y="0"/>
              <a:ext cx="3131840" cy="13501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7" name="TextBox 46"/>
            <p:cNvSpPr txBox="1"/>
            <p:nvPr/>
          </p:nvSpPr>
          <p:spPr>
            <a:xfrm>
              <a:off x="7308304" y="260648"/>
              <a:ext cx="1561646" cy="1077217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 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№5</a:t>
              </a:r>
            </a:p>
          </p:txBody>
        </p:sp>
      </p:grpSp>
      <p:sp>
        <p:nvSpPr>
          <p:cNvPr id="49" name="Управляющая кнопка: возврат 48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913592" y="2083478"/>
            <a:ext cx="6969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hlinkClick r:id="rId7"/>
              </a:rPr>
              <a:t>https://www.youtube.com/watch?v=Ej9Y4ymbg60</a:t>
            </a:r>
            <a:endParaRPr lang="ru-RU" sz="3200" dirty="0">
              <a:solidFill>
                <a:srgbClr val="0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79946882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6"/>
          <p:cNvGrpSpPr/>
          <p:nvPr/>
        </p:nvGrpSpPr>
        <p:grpSpPr>
          <a:xfrm>
            <a:off x="6732000" y="0"/>
            <a:ext cx="2412000" cy="1260000"/>
            <a:chOff x="6448163" y="0"/>
            <a:chExt cx="2695837" cy="1556792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1" name="Picture 16" descr="http://stamppost.ru/_sh/537/5377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448163" y="0"/>
              <a:ext cx="2695837" cy="15567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6" name="TextBox 45"/>
            <p:cNvSpPr txBox="1"/>
            <p:nvPr/>
          </p:nvSpPr>
          <p:spPr>
            <a:xfrm>
              <a:off x="7051286" y="0"/>
              <a:ext cx="1641501" cy="1330956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Вопрос</a:t>
              </a:r>
            </a:p>
            <a:p>
              <a:pPr algn="ctr"/>
              <a:r>
                <a:rPr lang="ru-RU" sz="3200" dirty="0">
                  <a:solidFill>
                    <a:srgbClr val="FF0000"/>
                  </a:solidFill>
                </a:rPr>
                <a:t> №6</a:t>
              </a:r>
            </a:p>
          </p:txBody>
        </p:sp>
      </p:grpSp>
      <p:sp>
        <p:nvSpPr>
          <p:cNvPr id="51" name="Управляющая кнопка: возврат 50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913592" y="2083478"/>
            <a:ext cx="6969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hlinkClick r:id="rId7"/>
              </a:rPr>
              <a:t>https://www.youtube.com/watch?v=Ej9Y4ymbg60</a:t>
            </a:r>
            <a:endParaRPr lang="ru-RU" sz="3200" dirty="0">
              <a:solidFill>
                <a:srgbClr val="0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2295469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/>
            </a:r>
            <a:br>
              <a:rPr lang="ru-RU" sz="3100" dirty="0"/>
            </a:b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7172325" y="1600200"/>
            <a:ext cx="1971675" cy="4530725"/>
          </a:xfrm>
        </p:spPr>
        <p:txBody>
          <a:bodyPr/>
          <a:lstStyle/>
          <a:p>
            <a:pPr>
              <a:defRPr/>
            </a:pPr>
            <a:endParaRPr lang="ru-RU" sz="2800" dirty="0"/>
          </a:p>
          <a:p>
            <a:pPr>
              <a:buFont typeface="Wingdings" pitchFamily="2" charset="2"/>
              <a:buNone/>
              <a:defRPr/>
            </a:pPr>
            <a:r>
              <a:rPr lang="ru-RU" sz="2800" dirty="0"/>
              <a:t>             </a:t>
            </a:r>
          </a:p>
        </p:txBody>
      </p:sp>
      <p:grpSp>
        <p:nvGrpSpPr>
          <p:cNvPr id="3" name="Group 105"/>
          <p:cNvGrpSpPr>
            <a:grpSpLocks/>
          </p:cNvGrpSpPr>
          <p:nvPr/>
        </p:nvGrpSpPr>
        <p:grpSpPr bwMode="auto">
          <a:xfrm>
            <a:off x="7669213" y="4652963"/>
            <a:ext cx="215900" cy="844551"/>
            <a:chOff x="1338" y="2160"/>
            <a:chExt cx="125" cy="578"/>
          </a:xfrm>
        </p:grpSpPr>
        <p:sp>
          <p:nvSpPr>
            <p:cNvPr id="12309" name="AutoShape 106" descr="Песок"/>
            <p:cNvSpPr>
              <a:spLocks noChangeAspect="1" noChangeArrowheads="1"/>
            </p:cNvSpPr>
            <p:nvPr/>
          </p:nvSpPr>
          <p:spPr bwMode="auto">
            <a:xfrm>
              <a:off x="133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0" name="AutoShape 107" descr="Песок"/>
            <p:cNvSpPr>
              <a:spLocks noChangeAspect="1" noChangeArrowheads="1"/>
            </p:cNvSpPr>
            <p:nvPr/>
          </p:nvSpPr>
          <p:spPr bwMode="auto">
            <a:xfrm>
              <a:off x="1383" y="225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1" name="AutoShape 108" descr="Песок"/>
            <p:cNvSpPr>
              <a:spLocks noChangeAspect="1" noChangeArrowheads="1"/>
            </p:cNvSpPr>
            <p:nvPr/>
          </p:nvSpPr>
          <p:spPr bwMode="auto">
            <a:xfrm>
              <a:off x="133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2" name="AutoShape 109" descr="Песок"/>
            <p:cNvSpPr>
              <a:spLocks noChangeAspect="1" noChangeArrowheads="1"/>
            </p:cNvSpPr>
            <p:nvPr/>
          </p:nvSpPr>
          <p:spPr bwMode="auto">
            <a:xfrm>
              <a:off x="1383" y="2341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3" name="AutoShape 110" descr="Песок"/>
            <p:cNvSpPr>
              <a:spLocks noChangeAspect="1" noChangeArrowheads="1"/>
            </p:cNvSpPr>
            <p:nvPr/>
          </p:nvSpPr>
          <p:spPr bwMode="auto">
            <a:xfrm>
              <a:off x="1428" y="2296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4" name="AutoShape 111" descr="Песок"/>
            <p:cNvSpPr>
              <a:spLocks noChangeAspect="1" noChangeArrowheads="1"/>
            </p:cNvSpPr>
            <p:nvPr/>
          </p:nvSpPr>
          <p:spPr bwMode="auto">
            <a:xfrm>
              <a:off x="1428" y="2205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5" name="AutoShape 112" descr="Песок"/>
            <p:cNvSpPr>
              <a:spLocks noChangeAspect="1" noChangeArrowheads="1"/>
            </p:cNvSpPr>
            <p:nvPr/>
          </p:nvSpPr>
          <p:spPr bwMode="auto">
            <a:xfrm>
              <a:off x="1383" y="2160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6" name="AutoShape 113" descr="Песок"/>
            <p:cNvSpPr>
              <a:spLocks noChangeAspect="1" noChangeArrowheads="1"/>
            </p:cNvSpPr>
            <p:nvPr/>
          </p:nvSpPr>
          <p:spPr bwMode="auto">
            <a:xfrm>
              <a:off x="1429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7" name="AutoShape 114" descr="Песок"/>
            <p:cNvSpPr>
              <a:spLocks noChangeAspect="1" noChangeArrowheads="1"/>
            </p:cNvSpPr>
            <p:nvPr/>
          </p:nvSpPr>
          <p:spPr bwMode="auto">
            <a:xfrm>
              <a:off x="1338" y="2387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8" name="AutoShape 115" descr="Песок"/>
            <p:cNvSpPr>
              <a:spLocks noChangeAspect="1" noChangeArrowheads="1"/>
            </p:cNvSpPr>
            <p:nvPr/>
          </p:nvSpPr>
          <p:spPr bwMode="auto">
            <a:xfrm>
              <a:off x="1429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19" name="AutoShape 116" descr="Песок"/>
            <p:cNvSpPr>
              <a:spLocks noChangeAspect="1" noChangeArrowheads="1"/>
            </p:cNvSpPr>
            <p:nvPr/>
          </p:nvSpPr>
          <p:spPr bwMode="auto">
            <a:xfrm>
              <a:off x="1383" y="2432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0" name="AutoShape 117" descr="Песок"/>
            <p:cNvSpPr>
              <a:spLocks noChangeAspect="1" noChangeArrowheads="1"/>
            </p:cNvSpPr>
            <p:nvPr/>
          </p:nvSpPr>
          <p:spPr bwMode="auto">
            <a:xfrm>
              <a:off x="1338" y="247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1" name="AutoShape 118" descr="Песок"/>
            <p:cNvSpPr>
              <a:spLocks noChangeAspect="1" noChangeArrowheads="1"/>
            </p:cNvSpPr>
            <p:nvPr/>
          </p:nvSpPr>
          <p:spPr bwMode="auto">
            <a:xfrm>
              <a:off x="1429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2" name="AutoShape 119" descr="Песок"/>
            <p:cNvSpPr>
              <a:spLocks noChangeAspect="1" noChangeArrowheads="1"/>
            </p:cNvSpPr>
            <p:nvPr/>
          </p:nvSpPr>
          <p:spPr bwMode="auto">
            <a:xfrm>
              <a:off x="1383" y="2523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3" name="AutoShape 120" descr="Песок"/>
            <p:cNvSpPr>
              <a:spLocks noChangeAspect="1" noChangeArrowheads="1"/>
            </p:cNvSpPr>
            <p:nvPr/>
          </p:nvSpPr>
          <p:spPr bwMode="auto">
            <a:xfrm>
              <a:off x="1383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4" name="AutoShape 121" descr="Песок"/>
            <p:cNvSpPr>
              <a:spLocks noChangeAspect="1" noChangeArrowheads="1"/>
            </p:cNvSpPr>
            <p:nvPr/>
          </p:nvSpPr>
          <p:spPr bwMode="auto">
            <a:xfrm>
              <a:off x="1338" y="2568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5" name="AutoShape 122" descr="Песок"/>
            <p:cNvSpPr>
              <a:spLocks noChangeAspect="1" noChangeArrowheads="1"/>
            </p:cNvSpPr>
            <p:nvPr/>
          </p:nvSpPr>
          <p:spPr bwMode="auto">
            <a:xfrm>
              <a:off x="1429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6" name="AutoShape 123" descr="Песок"/>
            <p:cNvSpPr>
              <a:spLocks noChangeAspect="1" noChangeArrowheads="1"/>
            </p:cNvSpPr>
            <p:nvPr/>
          </p:nvSpPr>
          <p:spPr bwMode="auto">
            <a:xfrm>
              <a:off x="1383" y="2659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7" name="AutoShape 124" descr="Песок"/>
            <p:cNvSpPr>
              <a:spLocks noChangeAspect="1" noChangeArrowheads="1"/>
            </p:cNvSpPr>
            <p:nvPr/>
          </p:nvSpPr>
          <p:spPr bwMode="auto">
            <a:xfrm>
              <a:off x="1338" y="261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8" name="AutoShape 125" descr="Песок"/>
            <p:cNvSpPr>
              <a:spLocks noChangeAspect="1" noChangeArrowheads="1"/>
            </p:cNvSpPr>
            <p:nvPr/>
          </p:nvSpPr>
          <p:spPr bwMode="auto">
            <a:xfrm>
              <a:off x="1338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29" name="AutoShape 126" descr="Песок"/>
            <p:cNvSpPr>
              <a:spLocks noChangeAspect="1" noChangeArrowheads="1"/>
            </p:cNvSpPr>
            <p:nvPr/>
          </p:nvSpPr>
          <p:spPr bwMode="auto">
            <a:xfrm>
              <a:off x="1383" y="2704"/>
              <a:ext cx="34" cy="34"/>
            </a:xfrm>
            <a:prstGeom prst="flowChartConnector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27"/>
          <p:cNvGrpSpPr>
            <a:grpSpLocks/>
          </p:cNvGrpSpPr>
          <p:nvPr/>
        </p:nvGrpSpPr>
        <p:grpSpPr bwMode="auto">
          <a:xfrm>
            <a:off x="6948488" y="3429001"/>
            <a:ext cx="1727200" cy="2393951"/>
            <a:chOff x="1020" y="1480"/>
            <a:chExt cx="1270" cy="1734"/>
          </a:xfrm>
        </p:grpSpPr>
        <p:grpSp>
          <p:nvGrpSpPr>
            <p:cNvPr id="6" name="Group 128"/>
            <p:cNvGrpSpPr>
              <a:grpSpLocks/>
            </p:cNvGrpSpPr>
            <p:nvPr/>
          </p:nvGrpSpPr>
          <p:grpSpPr bwMode="auto">
            <a:xfrm>
              <a:off x="1247" y="1570"/>
              <a:ext cx="758" cy="1574"/>
              <a:chOff x="1429" y="1979"/>
              <a:chExt cx="576" cy="1165"/>
            </a:xfrm>
          </p:grpSpPr>
          <p:sp>
            <p:nvSpPr>
              <p:cNvPr id="12307" name="AutoShape 129"/>
              <p:cNvSpPr>
                <a:spLocks noChangeArrowheads="1"/>
              </p:cNvSpPr>
              <p:nvPr/>
            </p:nvSpPr>
            <p:spPr bwMode="auto">
              <a:xfrm>
                <a:off x="1429" y="2568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08" name="AutoShape 130"/>
              <p:cNvSpPr>
                <a:spLocks noChangeArrowheads="1"/>
              </p:cNvSpPr>
              <p:nvPr/>
            </p:nvSpPr>
            <p:spPr bwMode="auto">
              <a:xfrm>
                <a:off x="1429" y="1979"/>
                <a:ext cx="576" cy="576"/>
              </a:xfrm>
              <a:prstGeom prst="octagon">
                <a:avLst>
                  <a:gd name="adj" fmla="val 35069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303" name="AutoShape 131" descr="Орех"/>
            <p:cNvSpPr>
              <a:spLocks noChangeArrowheads="1"/>
            </p:cNvSpPr>
            <p:nvPr/>
          </p:nvSpPr>
          <p:spPr bwMode="auto">
            <a:xfrm>
              <a:off x="1020" y="1480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4" name="AutoShape 132" descr="Орех"/>
            <p:cNvSpPr>
              <a:spLocks noChangeArrowheads="1"/>
            </p:cNvSpPr>
            <p:nvPr/>
          </p:nvSpPr>
          <p:spPr bwMode="auto">
            <a:xfrm>
              <a:off x="1020" y="3022"/>
              <a:ext cx="1270" cy="192"/>
            </a:xfrm>
            <a:prstGeom prst="flowChartTerminator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5" name="Line 133"/>
            <p:cNvSpPr>
              <a:spLocks noChangeShapeType="1"/>
            </p:cNvSpPr>
            <p:nvPr/>
          </p:nvSpPr>
          <p:spPr bwMode="auto">
            <a:xfrm>
              <a:off x="2154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12306" name="Line 134"/>
            <p:cNvSpPr>
              <a:spLocks noChangeShapeType="1"/>
            </p:cNvSpPr>
            <p:nvPr/>
          </p:nvSpPr>
          <p:spPr bwMode="auto">
            <a:xfrm>
              <a:off x="1111" y="1661"/>
              <a:ext cx="0" cy="1361"/>
            </a:xfrm>
            <a:prstGeom prst="line">
              <a:avLst/>
            </a:prstGeom>
            <a:noFill/>
            <a:ln w="76200">
              <a:pattFill prst="pct70">
                <a:fgClr>
                  <a:srgbClr val="993300"/>
                </a:fgClr>
                <a:bgClr>
                  <a:srgbClr val="FFFFFF"/>
                </a:bgClr>
              </a:pattFill>
              <a:round/>
              <a:headEnd/>
              <a:tailEnd/>
            </a:ln>
          </p:spPr>
          <p:txBody>
            <a:bodyPr/>
            <a:lstStyle/>
            <a:p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135" descr="Песок"/>
          <p:cNvSpPr>
            <a:spLocks/>
          </p:cNvSpPr>
          <p:nvPr/>
        </p:nvSpPr>
        <p:spPr bwMode="auto">
          <a:xfrm>
            <a:off x="7269163" y="4043364"/>
            <a:ext cx="1009650" cy="625475"/>
          </a:xfrm>
          <a:custGeom>
            <a:avLst/>
            <a:gdLst>
              <a:gd name="T0" fmla="*/ 2147483647 w 636"/>
              <a:gd name="T1" fmla="*/ 2147483647 h 394"/>
              <a:gd name="T2" fmla="*/ 2147483647 w 636"/>
              <a:gd name="T3" fmla="*/ 2147483647 h 394"/>
              <a:gd name="T4" fmla="*/ 2147483647 w 636"/>
              <a:gd name="T5" fmla="*/ 2147483647 h 394"/>
              <a:gd name="T6" fmla="*/ 2147483647 w 636"/>
              <a:gd name="T7" fmla="*/ 2147483647 h 394"/>
              <a:gd name="T8" fmla="*/ 2147483647 w 636"/>
              <a:gd name="T9" fmla="*/ 2147483647 h 394"/>
              <a:gd name="T10" fmla="*/ 2147483647 w 636"/>
              <a:gd name="T11" fmla="*/ 2147483647 h 394"/>
              <a:gd name="T12" fmla="*/ 2147483647 w 636"/>
              <a:gd name="T13" fmla="*/ 2147483647 h 394"/>
              <a:gd name="T14" fmla="*/ 2147483647 w 636"/>
              <a:gd name="T15" fmla="*/ 2147483647 h 394"/>
              <a:gd name="T16" fmla="*/ 2147483647 w 636"/>
              <a:gd name="T17" fmla="*/ 0 h 394"/>
              <a:gd name="T18" fmla="*/ 2147483647 w 636"/>
              <a:gd name="T19" fmla="*/ 2147483647 h 394"/>
              <a:gd name="T20" fmla="*/ 0 w 636"/>
              <a:gd name="T21" fmla="*/ 2147483647 h 394"/>
              <a:gd name="T22" fmla="*/ 2147483647 w 636"/>
              <a:gd name="T23" fmla="*/ 2147483647 h 39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636"/>
              <a:gd name="T37" fmla="*/ 0 h 394"/>
              <a:gd name="T38" fmla="*/ 636 w 636"/>
              <a:gd name="T39" fmla="*/ 394 h 39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636" h="394">
                <a:moveTo>
                  <a:pt x="224" y="358"/>
                </a:moveTo>
                <a:cubicBezTo>
                  <a:pt x="264" y="361"/>
                  <a:pt x="304" y="355"/>
                  <a:pt x="340" y="361"/>
                </a:cubicBezTo>
                <a:cubicBezTo>
                  <a:pt x="366" y="362"/>
                  <a:pt x="407" y="357"/>
                  <a:pt x="416" y="355"/>
                </a:cubicBezTo>
                <a:cubicBezTo>
                  <a:pt x="425" y="353"/>
                  <a:pt x="399" y="351"/>
                  <a:pt x="394" y="351"/>
                </a:cubicBezTo>
                <a:cubicBezTo>
                  <a:pt x="389" y="351"/>
                  <a:pt x="380" y="354"/>
                  <a:pt x="383" y="355"/>
                </a:cubicBezTo>
                <a:cubicBezTo>
                  <a:pt x="387" y="356"/>
                  <a:pt x="410" y="358"/>
                  <a:pt x="414" y="358"/>
                </a:cubicBezTo>
                <a:cubicBezTo>
                  <a:pt x="419" y="358"/>
                  <a:pt x="374" y="394"/>
                  <a:pt x="411" y="357"/>
                </a:cubicBezTo>
                <a:lnTo>
                  <a:pt x="633" y="133"/>
                </a:lnTo>
                <a:lnTo>
                  <a:pt x="636" y="0"/>
                </a:lnTo>
                <a:lnTo>
                  <a:pt x="4" y="11"/>
                </a:lnTo>
                <a:lnTo>
                  <a:pt x="0" y="133"/>
                </a:lnTo>
                <a:lnTo>
                  <a:pt x="224" y="358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8" name="Freeform 136" descr="Песок"/>
          <p:cNvSpPr>
            <a:spLocks/>
          </p:cNvSpPr>
          <p:nvPr/>
        </p:nvSpPr>
        <p:spPr bwMode="auto">
          <a:xfrm>
            <a:off x="7278690" y="5086351"/>
            <a:ext cx="993775" cy="471488"/>
          </a:xfrm>
          <a:custGeom>
            <a:avLst/>
            <a:gdLst>
              <a:gd name="T0" fmla="*/ 2147483647 w 626"/>
              <a:gd name="T1" fmla="*/ 2147483647 h 297"/>
              <a:gd name="T2" fmla="*/ 2147483647 w 626"/>
              <a:gd name="T3" fmla="*/ 2147483647 h 297"/>
              <a:gd name="T4" fmla="*/ 2147483647 w 626"/>
              <a:gd name="T5" fmla="*/ 2147483647 h 297"/>
              <a:gd name="T6" fmla="*/ 2147483647 w 626"/>
              <a:gd name="T7" fmla="*/ 2147483647 h 297"/>
              <a:gd name="T8" fmla="*/ 2147483647 w 626"/>
              <a:gd name="T9" fmla="*/ 2147483647 h 297"/>
              <a:gd name="T10" fmla="*/ 2147483647 w 626"/>
              <a:gd name="T11" fmla="*/ 2147483647 h 297"/>
              <a:gd name="T12" fmla="*/ 2147483647 w 626"/>
              <a:gd name="T13" fmla="*/ 2147483647 h 297"/>
              <a:gd name="T14" fmla="*/ 2147483647 w 626"/>
              <a:gd name="T15" fmla="*/ 2147483647 h 297"/>
              <a:gd name="T16" fmla="*/ 2147483647 w 626"/>
              <a:gd name="T17" fmla="*/ 2147483647 h 297"/>
              <a:gd name="T18" fmla="*/ 2147483647 w 626"/>
              <a:gd name="T19" fmla="*/ 0 h 297"/>
              <a:gd name="T20" fmla="*/ 0 w 626"/>
              <a:gd name="T21" fmla="*/ 2147483647 h 297"/>
              <a:gd name="T22" fmla="*/ 2147483647 w 626"/>
              <a:gd name="T23" fmla="*/ 2147483647 h 297"/>
              <a:gd name="T24" fmla="*/ 2147483647 w 626"/>
              <a:gd name="T25" fmla="*/ 2147483647 h 2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626"/>
              <a:gd name="T40" fmla="*/ 0 h 297"/>
              <a:gd name="T41" fmla="*/ 626 w 626"/>
              <a:gd name="T42" fmla="*/ 297 h 2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626" h="297">
                <a:moveTo>
                  <a:pt x="120" y="292"/>
                </a:moveTo>
                <a:cubicBezTo>
                  <a:pt x="161" y="294"/>
                  <a:pt x="305" y="291"/>
                  <a:pt x="342" y="296"/>
                </a:cubicBezTo>
                <a:cubicBezTo>
                  <a:pt x="367" y="297"/>
                  <a:pt x="468" y="297"/>
                  <a:pt x="494" y="296"/>
                </a:cubicBezTo>
                <a:cubicBezTo>
                  <a:pt x="520" y="295"/>
                  <a:pt x="492" y="294"/>
                  <a:pt x="496" y="292"/>
                </a:cubicBezTo>
                <a:cubicBezTo>
                  <a:pt x="500" y="290"/>
                  <a:pt x="519" y="283"/>
                  <a:pt x="520" y="282"/>
                </a:cubicBezTo>
                <a:cubicBezTo>
                  <a:pt x="521" y="281"/>
                  <a:pt x="503" y="286"/>
                  <a:pt x="504" y="284"/>
                </a:cubicBezTo>
                <a:cubicBezTo>
                  <a:pt x="505" y="282"/>
                  <a:pt x="507" y="290"/>
                  <a:pt x="526" y="272"/>
                </a:cubicBezTo>
                <a:lnTo>
                  <a:pt x="622" y="172"/>
                </a:lnTo>
                <a:lnTo>
                  <a:pt x="622" y="164"/>
                </a:lnTo>
                <a:lnTo>
                  <a:pt x="626" y="0"/>
                </a:lnTo>
                <a:lnTo>
                  <a:pt x="0" y="4"/>
                </a:lnTo>
                <a:lnTo>
                  <a:pt x="1" y="169"/>
                </a:lnTo>
                <a:lnTo>
                  <a:pt x="120" y="292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3175">
            <a:noFill/>
            <a:round/>
            <a:headEnd/>
            <a:tailEnd/>
          </a:ln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0" y="5517233"/>
            <a:ext cx="2411760" cy="1066913"/>
          </a:xfrm>
          <a:prstGeom prst="irregularSeal1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 Ответ</a:t>
            </a:r>
          </a:p>
        </p:txBody>
      </p:sp>
      <p:grpSp>
        <p:nvGrpSpPr>
          <p:cNvPr id="7" name="Группа 43"/>
          <p:cNvGrpSpPr/>
          <p:nvPr/>
        </p:nvGrpSpPr>
        <p:grpSpPr>
          <a:xfrm>
            <a:off x="6732000" y="0"/>
            <a:ext cx="2412000" cy="1304726"/>
            <a:chOff x="6329244" y="0"/>
            <a:chExt cx="2814756" cy="149478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43" name="Picture 6" descr="http://www.b-port.com/mediafiles/items/2013/10/115040/e69cfea4dfcb64a2d51f7fb40ff198ad_XL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29244" y="0"/>
              <a:ext cx="2814756" cy="148478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sp>
          <p:nvSpPr>
            <p:cNvPr id="41" name="TextBox 40"/>
            <p:cNvSpPr txBox="1"/>
            <p:nvPr/>
          </p:nvSpPr>
          <p:spPr>
            <a:xfrm>
              <a:off x="7098152" y="260648"/>
              <a:ext cx="1930909" cy="1234133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Вопрос  </a:t>
              </a:r>
            </a:p>
            <a:p>
              <a:pPr algn="ctr"/>
              <a:r>
                <a:rPr lang="ru-RU" sz="3200" b="1" dirty="0">
                  <a:solidFill>
                    <a:srgbClr val="FF0000"/>
                  </a:solidFill>
                </a:rPr>
                <a:t>№7</a:t>
              </a:r>
            </a:p>
          </p:txBody>
        </p:sp>
      </p:grpSp>
      <p:sp>
        <p:nvSpPr>
          <p:cNvPr id="47" name="Управляющая кнопка: возврат 46">
            <a:hlinkClick r:id="rId6" action="ppaction://hlinksldjump" highlightClick="1"/>
          </p:cNvPr>
          <p:cNvSpPr/>
          <p:nvPr/>
        </p:nvSpPr>
        <p:spPr>
          <a:xfrm>
            <a:off x="8351912" y="6326560"/>
            <a:ext cx="792088" cy="531440"/>
          </a:xfrm>
          <a:prstGeom prst="actionButtonReturn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913592" y="2083478"/>
            <a:ext cx="696979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u="sng" dirty="0">
                <a:hlinkClick r:id="rId7"/>
              </a:rPr>
              <a:t>https://www.youtube.com/watch?v=Ej9Y4ymbg60</a:t>
            </a:r>
            <a:endParaRPr lang="ru-RU" sz="3200" dirty="0">
              <a:solidFill>
                <a:srgbClr val="000000"/>
              </a:solidFill>
              <a:latin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3033826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6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0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4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6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</TotalTime>
  <Words>1018</Words>
  <Application>Microsoft Office PowerPoint</Application>
  <PresentationFormat>Экран (4:3)</PresentationFormat>
  <Paragraphs>450</Paragraphs>
  <Slides>40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50" baseType="lpstr">
      <vt:lpstr>Arial</vt:lpstr>
      <vt:lpstr>Arial Black</vt:lpstr>
      <vt:lpstr>Calibri</vt:lpstr>
      <vt:lpstr>Calibri Light</vt:lpstr>
      <vt:lpstr>Georgia</vt:lpstr>
      <vt:lpstr>Helvetica Neue</vt:lpstr>
      <vt:lpstr>Nautilus Pompilius</vt:lpstr>
      <vt:lpstr>Times New Roman</vt:lpstr>
      <vt:lpstr>Wingdings</vt:lpstr>
      <vt:lpstr>Тема Office</vt:lpstr>
      <vt:lpstr> ЧТО?</vt:lpstr>
      <vt:lpstr>Презентация PowerPoint</vt:lpstr>
      <vt:lpstr>  </vt:lpstr>
      <vt:lpstr>  </vt:lpstr>
      <vt:lpstr>  </vt:lpstr>
      <vt:lpstr>Презентация PowerPoint</vt:lpstr>
      <vt:lpstr>  </vt:lpstr>
      <vt:lpstr>  </vt:lpstr>
      <vt:lpstr>  </vt:lpstr>
      <vt:lpstr>  </vt:lpstr>
      <vt:lpstr>Презентация PowerPoint</vt:lpstr>
      <vt:lpstr>  </vt:lpstr>
      <vt:lpstr>  </vt:lpstr>
      <vt:lpstr>  </vt:lpstr>
      <vt:lpstr>Презентация PowerPoint</vt:lpstr>
      <vt:lpstr>  </vt:lpstr>
      <vt:lpstr>  </vt:lpstr>
      <vt:lpstr>  </vt:lpstr>
      <vt:lpstr>  </vt:lpstr>
      <vt:lpstr>Презентация PowerPoint</vt:lpstr>
      <vt:lpstr>  </vt:lpstr>
      <vt:lpstr>  </vt:lpstr>
      <vt:lpstr>  </vt:lpstr>
      <vt:lpstr>Презентация PowerPoint</vt:lpstr>
      <vt:lpstr>  </vt:lpstr>
      <vt:lpstr>  </vt:lpstr>
      <vt:lpstr>  </vt:lpstr>
      <vt:lpstr>  </vt:lpstr>
      <vt:lpstr>Презентация PowerPoint</vt:lpstr>
      <vt:lpstr>  </vt:lpstr>
      <vt:lpstr>  </vt:lpstr>
      <vt:lpstr>  </vt:lpstr>
      <vt:lpstr>Презентация PowerPoint</vt:lpstr>
      <vt:lpstr>  </vt:lpstr>
      <vt:lpstr>  </vt:lpstr>
      <vt:lpstr>  </vt:lpstr>
      <vt:lpstr>  </vt:lpstr>
      <vt:lpstr> 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Тимошенко</dc:creator>
  <cp:lastModifiedBy>User</cp:lastModifiedBy>
  <cp:revision>80</cp:revision>
  <dcterms:created xsi:type="dcterms:W3CDTF">2022-04-12T11:51:33Z</dcterms:created>
  <dcterms:modified xsi:type="dcterms:W3CDTF">2022-11-21T08:44:26Z</dcterms:modified>
</cp:coreProperties>
</file>