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82" r:id="rId3"/>
    <p:sldId id="257" r:id="rId4"/>
    <p:sldId id="258" r:id="rId5"/>
    <p:sldId id="259" r:id="rId6"/>
    <p:sldId id="260" r:id="rId7"/>
    <p:sldId id="261" r:id="rId8"/>
    <p:sldId id="262" r:id="rId9"/>
    <p:sldId id="281" r:id="rId10"/>
    <p:sldId id="288" r:id="rId11"/>
    <p:sldId id="263" r:id="rId12"/>
    <p:sldId id="264" r:id="rId13"/>
    <p:sldId id="265" r:id="rId14"/>
    <p:sldId id="266" r:id="rId15"/>
    <p:sldId id="283" r:id="rId16"/>
    <p:sldId id="268" r:id="rId17"/>
    <p:sldId id="274" r:id="rId18"/>
    <p:sldId id="279" r:id="rId19"/>
    <p:sldId id="275" r:id="rId20"/>
    <p:sldId id="276" r:id="rId21"/>
    <p:sldId id="280" r:id="rId22"/>
    <p:sldId id="271" r:id="rId23"/>
    <p:sldId id="270" r:id="rId24"/>
    <p:sldId id="272" r:id="rId25"/>
    <p:sldId id="289" r:id="rId26"/>
    <p:sldId id="284" r:id="rId27"/>
    <p:sldId id="285" r:id="rId28"/>
    <p:sldId id="286" r:id="rId29"/>
    <p:sldId id="287" r:id="rId30"/>
    <p:sldId id="290" r:id="rId31"/>
    <p:sldId id="291" r:id="rId32"/>
    <p:sldId id="292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075B-E51C-4E7C-BDE6-C0C5C6B364DB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2220F7-0912-4B6E-8815-35911256FC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2220F7-0912-4B6E-8815-35911256FCF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A4AC5-8558-46A7-859D-8A55930A5A48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A8FF-557E-488C-9AE2-6A1AA053D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A4AC5-8558-46A7-859D-8A55930A5A48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A8FF-557E-488C-9AE2-6A1AA053D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A4AC5-8558-46A7-859D-8A55930A5A48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A8FF-557E-488C-9AE2-6A1AA053D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A4AC5-8558-46A7-859D-8A55930A5A48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A8FF-557E-488C-9AE2-6A1AA053D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A4AC5-8558-46A7-859D-8A55930A5A48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A8FF-557E-488C-9AE2-6A1AA053D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A4AC5-8558-46A7-859D-8A55930A5A48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A8FF-557E-488C-9AE2-6A1AA053D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A4AC5-8558-46A7-859D-8A55930A5A48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A8FF-557E-488C-9AE2-6A1AA053D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A4AC5-8558-46A7-859D-8A55930A5A48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A8FF-557E-488C-9AE2-6A1AA053D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A4AC5-8558-46A7-859D-8A55930A5A48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A8FF-557E-488C-9AE2-6A1AA053D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A4AC5-8558-46A7-859D-8A55930A5A48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A8FF-557E-488C-9AE2-6A1AA053D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A4AC5-8558-46A7-859D-8A55930A5A48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A8FF-557E-488C-9AE2-6A1AA053D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A4AC5-8558-46A7-859D-8A55930A5A48}" type="datetimeFigureOut">
              <a:rPr lang="ru-RU" smtClean="0"/>
              <a:pPr/>
              <a:t>16.06.2021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EFA8FF-557E-488C-9AE2-6A1AA053D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571480"/>
            <a:ext cx="8072494" cy="1470025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  шалости  до  преступления  – один шаг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714620"/>
            <a:ext cx="3214710" cy="3566828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работы в малых группах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Каждый имеет право высказать свое собственное мнение. </a:t>
            </a:r>
          </a:p>
          <a:p>
            <a:pPr>
              <a:buFont typeface="Wingdings" pitchFamily="2" charset="2"/>
              <a:buChar char="Ø"/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Прежде чем что-то сказать, нужно подумать. </a:t>
            </a:r>
          </a:p>
          <a:p>
            <a:pPr>
              <a:buFont typeface="Wingdings" pitchFamily="2" charset="2"/>
              <a:buChar char="Ø"/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Формулировать свои выражения просто и ясно. </a:t>
            </a:r>
          </a:p>
          <a:p>
            <a:pPr>
              <a:buFont typeface="Wingdings" pitchFamily="2" charset="2"/>
              <a:buChar char="Ø"/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Уметь слушать и быть услышанным. </a:t>
            </a:r>
          </a:p>
          <a:p>
            <a:pPr>
              <a:buFont typeface="Wingdings" pitchFamily="2" charset="2"/>
              <a:buChar char="Ø"/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Уважать мнение каждого члена группы. </a:t>
            </a:r>
          </a:p>
          <a:p>
            <a:pPr>
              <a:buFont typeface="Wingdings" pitchFamily="2" charset="2"/>
              <a:buChar char="Ø"/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Не оскорблять, не унижать другого, даже если наши точки зрения не совпадают.</a:t>
            </a:r>
          </a:p>
          <a:p>
            <a:pPr>
              <a:buFont typeface="Wingdings" pitchFamily="2" charset="2"/>
              <a:buChar char="Ø"/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Уметь дискутировать и делать общее заключение. </a:t>
            </a:r>
          </a:p>
          <a:p>
            <a:pPr>
              <a:buFont typeface="Wingdings" pitchFamily="2" charset="2"/>
              <a:buChar char="Ø"/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Уметь обсуждать заданную проблему за отведенное время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Определите, что это?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11481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4600" dirty="0">
                <a:latin typeface="Times New Roman" pitchFamily="18" charset="0"/>
                <a:cs typeface="Times New Roman" pitchFamily="18" charset="0"/>
              </a:rPr>
              <a:t>Дима  по привычке    бросил портфель около двери в классе и ушел. Одноклассники решили проучить его, спрятали портфель. Вернувшись, Дима стал искать портфель, даже забеспокоился. Через некоторое время ребята показали мальчику, где лежит его пропажа и посоветовали не бросать его больше, где попало. Это … 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571501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Это -  шалость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Определите, что это?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1148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Два мальчика решили подшутить над другом. Спрятали его зимнюю шапку и спокойно ушли из школы. Артем не найдя шапки, вынужден был идти домой без неё, а на улице был сильный мороз и ветер. На следующий день из-за простуды Артем не пришел в школу. Он заболел. Это…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571501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Это -  озорство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Определите, что это?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11481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Ученики резвились на перемене в школе. Они бросали с верхнего этажа лестничной клетки портфель перед идущим учеником и весело хохотали, когда кто-нибудь из идущих по лестнице в испуге вздрагивал или вскрикивал. И вот портфель упал на голову первоклассницы. В результате – тяжелая травма, сотрясение мозга. Девочку положили в больницу. Это …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571501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Это -  хулиганство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Определите, что это?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1148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Саша бросал в проходящий транспорт камни и попал в лобовое стекло автомобиля. Водитель от неожиданности резко затормозил, в результате идущий за ним автомобиль врезался ему в заднюю часть. Обе машины пострадали. А ведь могли погибнуть люди.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571501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Это -  хулиганство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Разберемся в понятиях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Проступок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Правонарушение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Преступление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Проступок, правонарушение, преступление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1148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Общее между ними то, что они нарушают какие-либо установленные правила или законы.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Различие между ними: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Различная степень вины;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Различная степень наказания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Проступок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828931"/>
          </a:xfrm>
        </p:spPr>
        <p:txBody>
          <a:bodyPr>
            <a:normAutofit fontScale="85000" lnSpcReduction="20000"/>
          </a:bodyPr>
          <a:lstStyle/>
          <a:p>
            <a:pPr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Это нарушение правил поведения,  т. е вызывающее поведение:</a:t>
            </a:r>
          </a:p>
          <a:p>
            <a:pPr>
              <a:buFont typeface="Wingdings" pitchFamily="2" charset="2"/>
              <a:buChar char="Ø"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Прогулы школьных занятий;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Порча школьного имущества;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Оскорбление чести и достоинства работников школы и других учащихся школы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Правонарушение – это деяние, нарушающее какие-либо нормы права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40171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Признаки правонарушения: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Это всегда деяние, т.е. действие или бездействие;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Это деяние противоправное, т.е. нарушающее нормы права;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Это деяние, опасное для общества, наносящее ему вред;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Это деяние виновное, т.е. совершено лицом,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способным осознать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противоправность своего поведения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4679950" y="1989138"/>
            <a:ext cx="44640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0" dirty="0">
                <a:latin typeface="Verdana" pitchFamily="34" charset="0"/>
              </a:rPr>
              <a:t> </a:t>
            </a:r>
            <a:endParaRPr lang="ru-RU" sz="2800" b="1" i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Правонарушение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500034" y="1000108"/>
            <a:ext cx="8358246" cy="4643470"/>
          </a:xfrm>
        </p:spPr>
        <p:txBody>
          <a:bodyPr>
            <a:noAutofit/>
          </a:bodyPr>
          <a:lstStyle/>
          <a:p>
            <a:pPr>
              <a:buNone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Правонарушение - это нарушение закона, за которое предусмотрено наказание для взрослых людей и подростков с 16-ти летнего возраста.</a:t>
            </a:r>
          </a:p>
          <a:p>
            <a:pPr marL="514350" indent="-514350">
              <a:buAutoNum type="arabicPeriod"/>
              <a:defRPr/>
            </a:pPr>
            <a:r>
              <a:rPr lang="ru-RU" sz="2800" i="0" dirty="0">
                <a:latin typeface="Times New Roman" pitchFamily="18" charset="0"/>
                <a:cs typeface="Times New Roman" pitchFamily="18" charset="0"/>
              </a:rPr>
              <a:t>Кто несёт ответственность за ваши действия, если вам нет 16-ти лет?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  <a:defRPr/>
            </a:pPr>
            <a:r>
              <a:rPr lang="ru-RU" sz="2800" i="0" dirty="0">
                <a:latin typeface="Times New Roman" pitchFamily="18" charset="0"/>
                <a:cs typeface="Times New Roman" pitchFamily="18" charset="0"/>
              </a:rPr>
              <a:t>Какие наказания вы или ваши родители могут понести за совершаемое административное правонарушение?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3. Могут ли за административное правонарушение посадить в тюрьму? </a:t>
            </a:r>
          </a:p>
          <a:p>
            <a:pPr>
              <a:buNone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6248" y="2857496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Родители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57620" y="4143380"/>
            <a:ext cx="50605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Штраф. Подростка могут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поставить на учет в милицию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86248" y="5715016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1285860"/>
            <a:ext cx="8229600" cy="407196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Предупреждён – значит вооружён!!!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357158" y="2786058"/>
            <a:ext cx="82868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i="0" dirty="0">
                <a:latin typeface="Times New Roman" pitchFamily="18" charset="0"/>
                <a:cs typeface="Times New Roman" pitchFamily="18" charset="0"/>
              </a:rPr>
              <a:t>Уголовная ответственность наступает с 14-ти лет.</a:t>
            </a: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214282" y="3357562"/>
            <a:ext cx="757246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i="0" dirty="0">
                <a:latin typeface="Times New Roman" pitchFamily="18" charset="0"/>
                <a:cs typeface="Times New Roman" pitchFamily="18" charset="0"/>
              </a:rPr>
              <a:t>2. Какое наказание ждёт подростков, достигших </a:t>
            </a:r>
          </a:p>
          <a:p>
            <a:r>
              <a:rPr lang="ru-RU" sz="2800" i="0" dirty="0">
                <a:latin typeface="Times New Roman" pitchFamily="18" charset="0"/>
                <a:cs typeface="Times New Roman" pitchFamily="18" charset="0"/>
              </a:rPr>
              <a:t>14-ти летнего возраста?</a:t>
            </a:r>
          </a:p>
        </p:txBody>
      </p:sp>
      <p:sp>
        <p:nvSpPr>
          <p:cNvPr id="13319" name="Text Box 9"/>
          <p:cNvSpPr txBox="1">
            <a:spLocks noChangeArrowheads="1"/>
          </p:cNvSpPr>
          <p:nvPr/>
        </p:nvSpPr>
        <p:spPr bwMode="auto">
          <a:xfrm>
            <a:off x="-92075" y="4379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i="0">
              <a:latin typeface="Verdana" pitchFamily="34" charset="0"/>
            </a:endParaRP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214282" y="4500570"/>
            <a:ext cx="964413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i="0" dirty="0">
                <a:latin typeface="Verdana" pitchFamily="34" charset="0"/>
              </a:rPr>
              <a:t>*</a:t>
            </a:r>
            <a:r>
              <a:rPr lang="ru-RU" sz="2800" b="1" i="0" dirty="0">
                <a:latin typeface="Times New Roman" pitchFamily="18" charset="0"/>
                <a:cs typeface="Times New Roman" pitchFamily="18" charset="0"/>
              </a:rPr>
              <a:t>Суд может лишить подростка свободы и отправить</a:t>
            </a:r>
          </a:p>
          <a:p>
            <a:r>
              <a:rPr lang="ru-RU" sz="2800" b="1" i="0" dirty="0">
                <a:latin typeface="Times New Roman" pitchFamily="18" charset="0"/>
                <a:cs typeface="Times New Roman" pitchFamily="18" charset="0"/>
              </a:rPr>
              <a:t> его в места отбывания наказания</a:t>
            </a:r>
            <a:r>
              <a:rPr lang="ru-RU" sz="2800" i="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214282" y="5473005"/>
            <a:ext cx="828680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i="0" dirty="0">
                <a:solidFill>
                  <a:srgbClr val="FF0000"/>
                </a:solidFill>
                <a:latin typeface="Verdana" pitchFamily="34" charset="0"/>
              </a:rPr>
              <a:t>*</a:t>
            </a:r>
            <a:r>
              <a:rPr lang="ru-RU" sz="2800" b="1" i="0" dirty="0">
                <a:latin typeface="Times New Roman" pitchFamily="18" charset="0"/>
                <a:cs typeface="Times New Roman" pitchFamily="18" charset="0"/>
              </a:rPr>
              <a:t>Суд может приговорить подростка к условной мере наказания и отпустить его на свободу, установив ему ряд ограничени</a:t>
            </a:r>
            <a:r>
              <a:rPr lang="ru-RU" sz="2800" i="0" dirty="0">
                <a:latin typeface="Times New Roman" pitchFamily="18" charset="0"/>
                <a:cs typeface="Times New Roman" pitchFamily="18" charset="0"/>
              </a:rPr>
              <a:t>й. </a:t>
            </a: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Преступление</a:t>
            </a:r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214282" y="1000108"/>
            <a:ext cx="8643998" cy="1500198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Преступление – это серьезное нарушение закона взрослыми людьми или несовершеннолетними, достигшими возраста привлечения  к уголовной ответственности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2357430"/>
            <a:ext cx="86439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0" dirty="0">
                <a:latin typeface="Times New Roman" pitchFamily="18" charset="0"/>
                <a:cs typeface="Times New Roman" pitchFamily="18" charset="0"/>
              </a:rPr>
              <a:t>1. С каких лет наступает уголовная ответственность?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6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Примеры</a:t>
            </a:r>
            <a:r>
              <a:rPr lang="ru-RU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785786" y="214290"/>
            <a:ext cx="774861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i="0" dirty="0">
                <a:solidFill>
                  <a:srgbClr val="FF0066"/>
                </a:solidFill>
                <a:latin typeface="Verdana" pitchFamily="34" charset="0"/>
              </a:rPr>
              <a:t>    </a:t>
            </a:r>
            <a:r>
              <a:rPr lang="ru-RU" sz="3600" b="1" i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Ученики прогуливают занятия </a:t>
            </a:r>
          </a:p>
          <a:p>
            <a:pPr algn="ctr"/>
            <a:r>
              <a:rPr lang="ru-RU" sz="3600" b="1" i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школе !</a:t>
            </a:r>
          </a:p>
          <a:p>
            <a:endParaRPr lang="ru-RU" sz="3600" b="1" i="0" dirty="0">
              <a:latin typeface="Verdana" pitchFamily="34" charset="0"/>
            </a:endParaRP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3000364" y="6143644"/>
            <a:ext cx="36895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ЭТО  - ПРОСТУПОК</a:t>
            </a:r>
          </a:p>
        </p:txBody>
      </p:sp>
      <p:sp>
        <p:nvSpPr>
          <p:cNvPr id="8198" name="Text Box 12"/>
          <p:cNvSpPr txBox="1">
            <a:spLocks noChangeArrowheads="1"/>
          </p:cNvSpPr>
          <p:nvPr/>
        </p:nvSpPr>
        <p:spPr bwMode="auto">
          <a:xfrm>
            <a:off x="0" y="0"/>
            <a:ext cx="7248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0" dirty="0">
                <a:latin typeface="Times New Roman" pitchFamily="18" charset="0"/>
                <a:cs typeface="Times New Roman" pitchFamily="18" charset="0"/>
              </a:rPr>
              <a:t>№1</a:t>
            </a:r>
          </a:p>
        </p:txBody>
      </p:sp>
      <p:pic>
        <p:nvPicPr>
          <p:cNvPr id="22530" name="Picture 2" descr="C:\Users\User\Desktop\прогу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357298"/>
            <a:ext cx="6363980" cy="4674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143240" y="0"/>
            <a:ext cx="56769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i="0" dirty="0">
                <a:solidFill>
                  <a:srgbClr val="FF0066"/>
                </a:solidFill>
                <a:latin typeface="Verdana" pitchFamily="34" charset="0"/>
              </a:rPr>
              <a:t>    </a:t>
            </a:r>
            <a:endParaRPr lang="ru-RU" sz="3600" b="1" i="0" dirty="0">
              <a:latin typeface="Verdana" pitchFamily="34" charset="0"/>
            </a:endParaRP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571472" y="357166"/>
            <a:ext cx="771530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i="0" dirty="0">
                <a:latin typeface="Times New Roman" pitchFamily="18" charset="0"/>
                <a:cs typeface="Times New Roman" pitchFamily="18" charset="0"/>
              </a:rPr>
              <a:t> Что нарушают ученики тем, что прогуливают занятия в школе ?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500034" y="1643050"/>
            <a:ext cx="77153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Ученики нарушают Устав школы!</a:t>
            </a: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357158" y="2500306"/>
            <a:ext cx="835824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i="0" dirty="0">
                <a:latin typeface="Times New Roman" pitchFamily="18" charset="0"/>
                <a:cs typeface="Times New Roman" pitchFamily="18" charset="0"/>
              </a:rPr>
              <a:t>Какое наказание предусмотрено за данный проступок ?</a:t>
            </a: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642910" y="3786190"/>
            <a:ext cx="792961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Ученик может получить выговор, директор школы может вызвать в школу родителей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250825" y="404813"/>
            <a:ext cx="9144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i="0" dirty="0">
                <a:latin typeface="Times New Roman" pitchFamily="18" charset="0"/>
                <a:cs typeface="Times New Roman" pitchFamily="18" charset="0"/>
              </a:rPr>
              <a:t>Старшеклассники отбирают у учащихся начальных классов деньги !</a:t>
            </a:r>
          </a:p>
          <a:p>
            <a:pPr algn="ctr"/>
            <a:r>
              <a:rPr lang="ru-RU" sz="2800" b="1" i="0" dirty="0">
                <a:latin typeface="Times New Roman" pitchFamily="18" charset="0"/>
                <a:cs typeface="Times New Roman" pitchFamily="18" charset="0"/>
              </a:rPr>
              <a:t>И угрожают им расправой, если они кому-нибудь расскажут об этом !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3924300" y="2708275"/>
            <a:ext cx="441184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ЭТО -  ПРЕСТУПЛЕНИЕ</a:t>
            </a: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3214678" y="4365625"/>
            <a:ext cx="5929322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i="0" dirty="0">
                <a:latin typeface="Times New Roman" pitchFamily="18" charset="0"/>
                <a:cs typeface="Times New Roman" pitchFamily="18" charset="0"/>
              </a:rPr>
              <a:t>Старшеклассники совершили </a:t>
            </a:r>
          </a:p>
          <a:p>
            <a:pPr algn="ctr">
              <a:defRPr/>
            </a:pPr>
            <a:r>
              <a:rPr lang="ru-RU" sz="2800" b="1" i="0" u="sng" dirty="0">
                <a:latin typeface="Times New Roman" pitchFamily="18" charset="0"/>
                <a:cs typeface="Times New Roman" pitchFamily="18" charset="0"/>
              </a:rPr>
              <a:t>вымогательство</a:t>
            </a:r>
          </a:p>
          <a:p>
            <a:pPr>
              <a:defRPr/>
            </a:pPr>
            <a:r>
              <a:rPr lang="ru-RU" sz="2800" b="1" i="0" dirty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ru-RU" b="1" i="0" dirty="0">
                <a:latin typeface="Verdana" pitchFamily="34" charset="0"/>
              </a:rPr>
              <a:t> </a:t>
            </a:r>
            <a:r>
              <a:rPr lang="ru-RU" sz="2800" i="0" dirty="0">
                <a:latin typeface="Times New Roman" pitchFamily="18" charset="0"/>
                <a:cs typeface="Times New Roman" pitchFamily="18" charset="0"/>
              </a:rPr>
              <a:t>Предусмотренное ст. 163 </a:t>
            </a:r>
          </a:p>
          <a:p>
            <a:pPr>
              <a:defRPr/>
            </a:pPr>
            <a:r>
              <a:rPr lang="ru-RU" sz="2800" i="0" dirty="0">
                <a:latin typeface="Times New Roman" pitchFamily="18" charset="0"/>
                <a:cs typeface="Times New Roman" pitchFamily="18" charset="0"/>
              </a:rPr>
              <a:t>   Уголовного Кодекса Российской Федерации</a:t>
            </a:r>
          </a:p>
          <a:p>
            <a:pPr algn="ctr">
              <a:defRPr/>
            </a:pPr>
            <a:endParaRPr lang="ru-RU" sz="2000" i="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  <a:p>
            <a:pPr algn="ctr">
              <a:defRPr/>
            </a:pPr>
            <a:endParaRPr lang="ru-RU" sz="2000" i="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pic>
        <p:nvPicPr>
          <p:cNvPr id="19472" name="Picture 16" descr="images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428868"/>
            <a:ext cx="3382965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uild="allAtOnce"/>
      <p:bldP spid="19466" grpId="0"/>
      <p:bldP spid="1946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в группах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Ситуация 1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0050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Виктор, пятнадцати лет, возвращался домой в одиннадцатом часу  вечера. </a:t>
            </a:r>
          </a:p>
          <a:p>
            <a:pPr>
              <a:buNone/>
            </a:pP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Впереди на безлюдной  дороге  он увидел одинокую  пожилую женщину. В одной руке она несла тяжелую сумку, а в  другой держала  дамскую сумочку. </a:t>
            </a:r>
          </a:p>
          <a:p>
            <a:pPr>
              <a:buNone/>
            </a:pP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Парень  незаметно обогнал ее и  спрятался за дерево. Когда женщина поравнялась с ним, он   выскочил из укрытия, вырвал сумочку и убежал.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5715016"/>
            <a:ext cx="7715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За совершение грабежа он был осужден к двум годам лишения  свободы. (уголовное)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Ситуация 2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005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Рома и Петя ехали в автобусе, громко разговаривали, смеялись,  нецензурно выражались, агрессивно реагировали на замечания  окружающих. 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4714884"/>
            <a:ext cx="7715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Подростки совершили административное правонарушение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Ситуация 3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005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Учащиеся 7 класса перед уроком физкультуры находились в  раздевалке. После звонка все ушли в спортивный зал, а Дима  задержался и похитил мобильный телефон у своего одноклассника.              Как охарактеризовать поступок Димы?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5214950"/>
            <a:ext cx="7715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Дима совершил уголовное преступление – кражу чужого имущества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Ситуация 4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8443914" cy="43291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Однажды мы с Мишкой гуляли во дворе. Вдруг смотрим – на улице, возле наших ворот, остановился автомобиль. Шофёр из машины вылез и куда – то ушёл. Мы подбежали. Мишка потрогал бампер руками и предложил сесть. «Проедем немного и спрыгнем». </a:t>
            </a: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Тут пришёл шофёр и сел в машину. Мы прицепились. Машина тронулась и как помчится! Мишка испугался и говорит: - Я спрыгну!</a:t>
            </a: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 уже начал опускать одну ногу. А за нами другая машина мчится. Люди на тротуаре останавливаются, на нас смотрят. На перекрёстке милиционер засвистел в свисток. Мишка перепугался, спрыгнул на мостовую, а руки не отпускает, за бампер держится, ноги по земле волочатся.  Автомобиль остановился. Подбежал милиционер, номер записывает. Шофёр из кабины вылез – все на него набросились: - Не видишь, что у тебя сзади делается?</a:t>
            </a: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А про нас забыли. Отошли мы в сторонку и бегом в переулок… </a:t>
            </a: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Как назовем этот поступок?</a:t>
            </a:r>
          </a:p>
          <a:p>
            <a:pPr>
              <a:buNone/>
            </a:pPr>
            <a:r>
              <a:rPr lang="ru-RU" sz="2000" dirty="0"/>
              <a:t>(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Герои рассказа совершили правонарушение. Они подвергали не только свою жизнь опасности, но и жизни других людей. И подвели водителя. </a:t>
            </a:r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Разберемся в понятиях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Шалость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Озорство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Хулиганство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чего все начинается?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  ШАЛОСТИ 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спрятал у приятеля ручку, тетрадь, портфель;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позвонил приятелю и сказать, что не будет первого урока;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напугал, выскочив из-за угла;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спрятал кроссовки своего одноклассника перед  уроком физкультуры;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съел в столовой порцию одноклассника;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позвонил к маме товарища из класса и сказать, что с её сыном или дочерью случилась беда;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высыпал в каком-то общественном месте кучу мусора;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бросил с балкона сырые яйца девчонке на шапку.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Следующее …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ЗЛОНАМЕРЕННЫЕ ПОСТУПКИ: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жестоко обращался с животными;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жестокие драки;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разбил окно или витрину;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сорвал цветы с клумбы;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сломал столы или стулья в школе;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угрожал младшим;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отбирал деньги у младших</a:t>
            </a:r>
            <a:r>
              <a:rPr lang="ru-RU" dirty="0"/>
              <a:t>.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Потом …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b="1">
                <a:latin typeface="Times New Roman" pitchFamily="18" charset="0"/>
                <a:cs typeface="Times New Roman" pitchFamily="18" charset="0"/>
              </a:rPr>
              <a:t>Давайте  жить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так, чтобы </a:t>
            </a:r>
          </a:p>
          <a:p>
            <a:pPr algn="ctr">
              <a:buNone/>
            </a:pPr>
            <a:r>
              <a:rPr lang="ru-RU" sz="4400" b="1" u="sng" dirty="0">
                <a:latin typeface="Times New Roman" pitchFamily="18" charset="0"/>
                <a:cs typeface="Times New Roman" pitchFamily="18" charset="0"/>
              </a:rPr>
              <a:t>этого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ПОТОМ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никогда ни у кого</a:t>
            </a:r>
          </a:p>
          <a:p>
            <a:pPr algn="ctr">
              <a:buNone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не было!!!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Autofit/>
          </a:bodyPr>
          <a:lstStyle/>
          <a:p>
            <a:b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Шалость</a:t>
            </a:r>
            <a:b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14282" y="1071546"/>
            <a:ext cx="4281518" cy="550072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Шалость –это краткий, эпизодический отрезок поведения ребенка, в котором ярко  Буратино сунул нос проявляются его активность, инициатива, изобретательность.</a:t>
            </a:r>
          </a:p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Особенность шалости – ее положительный тон, переживание огромного удовольствия от содеянного и обязательно доброе отношение к окружающим</a:t>
            </a:r>
          </a:p>
        </p:txBody>
      </p:sp>
      <p:pic>
        <p:nvPicPr>
          <p:cNvPr id="3" name="Picture 2" descr="C:\Users\User\Desktop\буратино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142984"/>
            <a:ext cx="3938153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Озорство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1357298"/>
            <a:ext cx="4138642" cy="442915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Характерно для младших школьников и является эпизодом в их поведении. Но в отличии  от шалости озорник уже сознательно нарушает установленные правила, совершает действия, приносящие вред другим учащимся.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428736"/>
            <a:ext cx="4013918" cy="2896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857752" y="4643446"/>
            <a:ext cx="407196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Цель озорства – досадить, отомстить               или получить выгоду      для себя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Хулиганство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3"/>
            <a:ext cx="8229600" cy="307183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Грубое нарушение общественного порядка, выражающее явное неуважение к обществу, сопровождающееся применением насилия к гражданам, либо угрозой его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рименения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а также уничтожением или повреждением чужого имущества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57423" y="3857628"/>
            <a:ext cx="458920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мелких хулиганств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Нецензурная брань в общественных местах;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Нанесение непристойных надписей на стенах, в общественных местах;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Нарушение покоя спящих людей в ночное время;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Оскорбительное приставание к гражданам;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Распевание песен непристойного содержания;.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Хулиганство совершается со злым умыслом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Определите, что это?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57362"/>
          </a:xfrm>
        </p:spPr>
        <p:txBody>
          <a:bodyPr/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жаркие дни мальчики часто обливают друг друга водой из водных пистолетов или пластиковых бутылок  - это …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321468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Это -  шалость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4143380"/>
            <a:ext cx="79296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Но вот один из мальчиков подкрасил воду чернилами и брызгая, испортил рубашку товарищу .  Это - … </a:t>
            </a: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28596" y="6072206"/>
            <a:ext cx="86206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– 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озорство,  граничащее с хулиганством</a:t>
            </a: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40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в группах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1411</Words>
  <Application>Microsoft Office PowerPoint</Application>
  <PresentationFormat>Экран (4:3)</PresentationFormat>
  <Paragraphs>151</Paragraphs>
  <Slides>32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8" baseType="lpstr">
      <vt:lpstr>Arial</vt:lpstr>
      <vt:lpstr>Calibri</vt:lpstr>
      <vt:lpstr>Times New Roman</vt:lpstr>
      <vt:lpstr>Verdana</vt:lpstr>
      <vt:lpstr>Wingdings</vt:lpstr>
      <vt:lpstr>Тема Office</vt:lpstr>
      <vt:lpstr>От  шалости  до  преступления  – один шаг</vt:lpstr>
      <vt:lpstr>Предупреждён – значит вооружён!!!</vt:lpstr>
      <vt:lpstr>Разберемся в понятиях</vt:lpstr>
      <vt:lpstr> Шалость </vt:lpstr>
      <vt:lpstr>Озорство</vt:lpstr>
      <vt:lpstr>Хулиганство</vt:lpstr>
      <vt:lpstr>Виды мелких хулиганств</vt:lpstr>
      <vt:lpstr>Определите, что это?</vt:lpstr>
      <vt:lpstr>Работа в группах</vt:lpstr>
      <vt:lpstr>Правила работы в малых группах</vt:lpstr>
      <vt:lpstr>Определите, что это?</vt:lpstr>
      <vt:lpstr>Определите, что это?</vt:lpstr>
      <vt:lpstr>Определите, что это?</vt:lpstr>
      <vt:lpstr>Определите, что это?</vt:lpstr>
      <vt:lpstr>Разберемся в понятиях</vt:lpstr>
      <vt:lpstr>Проступок, правонарушение, преступление</vt:lpstr>
      <vt:lpstr>Проступок</vt:lpstr>
      <vt:lpstr>Правонарушение – это деяние, нарушающее какие-либо нормы права</vt:lpstr>
      <vt:lpstr>Правонарушение</vt:lpstr>
      <vt:lpstr>Преступление</vt:lpstr>
      <vt:lpstr>Примеры </vt:lpstr>
      <vt:lpstr>Презентация PowerPoint</vt:lpstr>
      <vt:lpstr>Презентация PowerPoint</vt:lpstr>
      <vt:lpstr>Презентация PowerPoint</vt:lpstr>
      <vt:lpstr>Работа в группах</vt:lpstr>
      <vt:lpstr>Ситуация 1</vt:lpstr>
      <vt:lpstr>Ситуация 2</vt:lpstr>
      <vt:lpstr>Ситуация 3</vt:lpstr>
      <vt:lpstr>Ситуация 4</vt:lpstr>
      <vt:lpstr>С чего все начинается?</vt:lpstr>
      <vt:lpstr>Следующее …</vt:lpstr>
      <vt:lpstr>Потом …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 шалости до преступления – один шаг</dc:title>
  <dc:creator>User</dc:creator>
  <cp:lastModifiedBy>Школа 4</cp:lastModifiedBy>
  <cp:revision>51</cp:revision>
  <dcterms:created xsi:type="dcterms:W3CDTF">2021-04-12T07:50:41Z</dcterms:created>
  <dcterms:modified xsi:type="dcterms:W3CDTF">2021-06-16T05:45:14Z</dcterms:modified>
</cp:coreProperties>
</file>