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60" r:id="rId5"/>
    <p:sldId id="262" r:id="rId6"/>
    <p:sldId id="261" r:id="rId7"/>
    <p:sldId id="259" r:id="rId8"/>
    <p:sldId id="264" r:id="rId9"/>
    <p:sldId id="265" r:id="rId10"/>
    <p:sldId id="263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Знал значение</c:v>
                </c:pt>
                <c:pt idx="1">
                  <c:v>Догадывался о значении</c:v>
                </c:pt>
                <c:pt idx="2">
                  <c:v>Вызвали затруднение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10</c:v>
                </c:pt>
                <c:pt idx="1">
                  <c:v>15</c:v>
                </c:pt>
                <c:pt idx="2">
                  <c:v>15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gapDepth val="95"/>
        <c:shape val="cylinder"/>
        <c:axId val="53556736"/>
        <c:axId val="53558272"/>
        <c:axId val="0"/>
      </c:bar3DChart>
      <c:catAx>
        <c:axId val="53556736"/>
        <c:scaling>
          <c:orientation val="minMax"/>
        </c:scaling>
        <c:delete val="0"/>
        <c:axPos val="b"/>
        <c:majorTickMark val="none"/>
        <c:minorTickMark val="none"/>
        <c:tickLblPos val="nextTo"/>
        <c:crossAx val="53558272"/>
        <c:crosses val="autoZero"/>
        <c:auto val="1"/>
        <c:lblAlgn val="ctr"/>
        <c:lblOffset val="100"/>
        <c:noMultiLvlLbl val="0"/>
      </c:catAx>
      <c:valAx>
        <c:axId val="535582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35567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9A0EB-1D29-48FF-B081-49F54F11BCF6}" type="datetimeFigureOut">
              <a:rPr lang="ru-RU" smtClean="0"/>
              <a:t>05.09.2021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9172C-0101-4809-BE8F-F1D12F021E1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9A0EB-1D29-48FF-B081-49F54F11BCF6}" type="datetimeFigureOut">
              <a:rPr lang="ru-RU" smtClean="0"/>
              <a:t>05.09.2021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9172C-0101-4809-BE8F-F1D12F021E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9A0EB-1D29-48FF-B081-49F54F11BCF6}" type="datetimeFigureOut">
              <a:rPr lang="ru-RU" smtClean="0"/>
              <a:t>05.09.2021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9172C-0101-4809-BE8F-F1D12F021E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9A0EB-1D29-48FF-B081-49F54F11BCF6}" type="datetimeFigureOut">
              <a:rPr lang="ru-RU" smtClean="0"/>
              <a:t>05.09.2021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9172C-0101-4809-BE8F-F1D12F021E1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9A0EB-1D29-48FF-B081-49F54F11BCF6}" type="datetimeFigureOut">
              <a:rPr lang="ru-RU" smtClean="0"/>
              <a:t>05.09.2021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9172C-0101-4809-BE8F-F1D12F021E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9A0EB-1D29-48FF-B081-49F54F11BCF6}" type="datetimeFigureOut">
              <a:rPr lang="ru-RU" smtClean="0"/>
              <a:t>05.09.2021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9172C-0101-4809-BE8F-F1D12F021E1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9A0EB-1D29-48FF-B081-49F54F11BCF6}" type="datetimeFigureOut">
              <a:rPr lang="ru-RU" smtClean="0"/>
              <a:t>05.09.2021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9172C-0101-4809-BE8F-F1D12F021E1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9A0EB-1D29-48FF-B081-49F54F11BCF6}" type="datetimeFigureOut">
              <a:rPr lang="ru-RU" smtClean="0"/>
              <a:t>05.09.2021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9172C-0101-4809-BE8F-F1D12F021E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9A0EB-1D29-48FF-B081-49F54F11BCF6}" type="datetimeFigureOut">
              <a:rPr lang="ru-RU" smtClean="0"/>
              <a:t>05.09.2021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9172C-0101-4809-BE8F-F1D12F021E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9A0EB-1D29-48FF-B081-49F54F11BCF6}" type="datetimeFigureOut">
              <a:rPr lang="ru-RU" smtClean="0"/>
              <a:t>05.09.2021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9172C-0101-4809-BE8F-F1D12F021E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9A0EB-1D29-48FF-B081-49F54F11BCF6}" type="datetimeFigureOut">
              <a:rPr lang="ru-RU" smtClean="0"/>
              <a:t>05.09.2021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9172C-0101-4809-BE8F-F1D12F021E1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049A0EB-1D29-48FF-B081-49F54F11BCF6}" type="datetimeFigureOut">
              <a:rPr lang="ru-RU" smtClean="0"/>
              <a:t>05.09.2021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099172C-0101-4809-BE8F-F1D12F021E1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4008" y="3933056"/>
            <a:ext cx="3476770" cy="2160240"/>
          </a:xfrm>
        </p:spPr>
        <p:txBody>
          <a:bodyPr>
            <a:normAutofit fontScale="62500" lnSpcReduction="20000"/>
          </a:bodyPr>
          <a:lstStyle/>
          <a:p>
            <a:pPr algn="r"/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Фатыхов Артур Альбертович</a:t>
            </a:r>
          </a:p>
          <a:p>
            <a:pPr algn="r"/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учащийся 2 д класса</a:t>
            </a:r>
          </a:p>
          <a:p>
            <a:pPr algn="r"/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МОБУ СОШ №4 им.А.Я.Першина</a:t>
            </a:r>
          </a:p>
          <a:p>
            <a:pPr algn="r"/>
            <a:endParaRPr lang="ru-RU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руководитель: Фатыхова </a:t>
            </a:r>
            <a:endParaRPr lang="ru-RU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Линария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Фанзиловна, </a:t>
            </a:r>
          </a:p>
          <a:p>
            <a:pPr algn="r"/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учитель английского языка, </a:t>
            </a:r>
            <a:endParaRPr lang="ru-RU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МОБУ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СОШ №4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им.А.Я.Першина</a:t>
            </a:r>
            <a:endParaRPr lang="ru-RU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56332" y="2348880"/>
            <a:ext cx="7175351" cy="1224136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182880" indent="0" algn="ctr">
              <a:buNone/>
            </a:pP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</a:t>
            </a:r>
            <a:r>
              <a:rPr lang="ru-RU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научно–исследовательской работы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Английские слова вокруг нас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26013" y="6291313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Благовещенск </a:t>
            </a:r>
          </a:p>
          <a:p>
            <a:pPr algn="ctr"/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2021г.</a:t>
            </a:r>
            <a:endParaRPr lang="ru-RU" sz="1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9592" y="476672"/>
            <a:ext cx="74888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образования и науки Р</a:t>
            </a:r>
            <a:r>
              <a:rPr lang="be-BY" sz="1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еспуб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лики Башкортостан</a:t>
            </a:r>
            <a:endParaRPr lang="ru-RU" sz="1400" dirty="0" smtClean="0">
              <a:solidFill>
                <a:schemeClr val="bg2">
                  <a:lumMod val="2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МКУ Управление образования </a:t>
            </a:r>
            <a:endParaRPr lang="ru-RU" sz="140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 Благовещенский район Р</a:t>
            </a:r>
            <a:r>
              <a:rPr lang="be-BY" sz="1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еспуб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лики </a:t>
            </a: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Башкортостан</a:t>
            </a:r>
          </a:p>
        </p:txBody>
      </p:sp>
    </p:spTree>
    <p:extLst>
      <p:ext uri="{BB962C8B-B14F-4D97-AF65-F5344CB8AC3E}">
        <p14:creationId xmlns:p14="http://schemas.microsoft.com/office/powerpoint/2010/main" val="1315492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331640" y="4365104"/>
            <a:ext cx="6552729" cy="1584176"/>
          </a:xfrm>
        </p:spPr>
        <p:txBody>
          <a:bodyPr/>
          <a:lstStyle/>
          <a:p>
            <a:pPr marL="45720" indent="0" algn="just">
              <a:buNone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     Я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находил и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фотографировал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наиболее интересные надписи на английском языке в супермаркетах своего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города.</a:t>
            </a:r>
          </a:p>
        </p:txBody>
      </p:sp>
      <p:pic>
        <p:nvPicPr>
          <p:cNvPr id="1026" name="Picture 2" descr="C:\Users\home\Documents\My Bluetooth\20210126_1713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3147">
            <a:off x="711265" y="1165159"/>
            <a:ext cx="3059195" cy="2523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home\Documents\My Bluetooth\20210126_1711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43386">
            <a:off x="5054684" y="1386980"/>
            <a:ext cx="3082714" cy="2312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794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3648" y="404664"/>
            <a:ext cx="6696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" indent="0" algn="ctr">
              <a:buNone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Мы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отсортировали </a:t>
            </a:r>
          </a:p>
          <a:p>
            <a:pPr marL="45720" indent="0" algn="ctr">
              <a:buNone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сделанные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фотографии с надписями по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темам:</a:t>
            </a:r>
          </a:p>
          <a:p>
            <a:pPr marL="45720" indent="0">
              <a:buNone/>
            </a:pPr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2136338"/>
            <a:ext cx="67687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Еда 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 надписей),</a:t>
            </a:r>
          </a:p>
          <a:p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Средства 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ухода за телом (12 надписей),</a:t>
            </a:r>
          </a:p>
          <a:p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Канцелярские 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товары (8 надписей</a:t>
            </a: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861048"/>
            <a:ext cx="2862035" cy="1804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861048"/>
            <a:ext cx="2268657" cy="2693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861048"/>
            <a:ext cx="2713433" cy="185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1556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55576" y="731520"/>
            <a:ext cx="7488832" cy="897280"/>
          </a:xfrm>
        </p:spPr>
        <p:txBody>
          <a:bodyPr/>
          <a:lstStyle/>
          <a:p>
            <a:pPr marL="45720" indent="0" algn="ctr">
              <a:buNone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Далее моя задача была перевести данные надписи </a:t>
            </a:r>
            <a:endParaRPr lang="ru-RU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45720" indent="0" algn="ctr">
              <a:buNone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на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русский язык. </a:t>
            </a: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110712724"/>
              </p:ext>
            </p:extLst>
          </p:nvPr>
        </p:nvGraphicFramePr>
        <p:xfrm>
          <a:off x="1547664" y="2204864"/>
          <a:ext cx="6192688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85261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731520"/>
            <a:ext cx="7776864" cy="1185312"/>
          </a:xfrm>
        </p:spPr>
        <p:txBody>
          <a:bodyPr/>
          <a:lstStyle/>
          <a:p>
            <a:pPr marL="45720" indent="0" algn="ctr">
              <a:buNone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Технология 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Mind map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. 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2931" y="1940705"/>
            <a:ext cx="4276959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9622" y="1916832"/>
            <a:ext cx="420037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На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язык термин «Mind map»  может переводиться как «карта мыслей», «интеллект-карта», «карта памяти», «ментальная карта», «ассоциативная карта». </a:t>
            </a:r>
            <a:endParaRPr lang="ru-RU" sz="200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Mind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map оформляют в виде схемы, которая напоминает дерево. На ней изображают слова, идеи, мысли, задачи или любую подобную информацию, которая отходит от одной главной мысли в центре.</a:t>
            </a:r>
          </a:p>
        </p:txBody>
      </p:sp>
    </p:spTree>
    <p:extLst>
      <p:ext uri="{BB962C8B-B14F-4D97-AF65-F5344CB8AC3E}">
        <p14:creationId xmlns:p14="http://schemas.microsoft.com/office/powerpoint/2010/main" val="411109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476672"/>
            <a:ext cx="684076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en-US" sz="3200" dirty="0">
                <a:solidFill>
                  <a:schemeClr val="bg2">
                    <a:lumMod val="25000"/>
                  </a:schemeClr>
                </a:solidFill>
                <a:effectLst/>
              </a:rPr>
              <a:t>Mind map</a:t>
            </a:r>
            <a:r>
              <a:rPr lang="ru-RU" sz="3200" dirty="0">
                <a:solidFill>
                  <a:schemeClr val="bg2">
                    <a:lumMod val="25000"/>
                  </a:schemeClr>
                </a:solidFill>
                <a:effectLst/>
              </a:rPr>
              <a:t> по теме </a:t>
            </a:r>
            <a:r>
              <a:rPr lang="ru-RU" sz="3200" dirty="0" smtClean="0">
                <a:solidFill>
                  <a:schemeClr val="bg2">
                    <a:lumMod val="25000"/>
                  </a:schemeClr>
                </a:solidFill>
                <a:effectLst/>
              </a:rPr>
              <a:t/>
            </a:r>
            <a:br>
              <a:rPr lang="ru-RU" sz="3200" dirty="0" smtClean="0">
                <a:solidFill>
                  <a:schemeClr val="bg2">
                    <a:lumMod val="25000"/>
                  </a:schemeClr>
                </a:solidFill>
                <a:effectLst/>
              </a:rPr>
            </a:br>
            <a:r>
              <a:rPr lang="ru-RU" sz="3200" dirty="0" smtClean="0">
                <a:solidFill>
                  <a:schemeClr val="bg2">
                    <a:lumMod val="25000"/>
                  </a:schemeClr>
                </a:solidFill>
                <a:effectLst/>
              </a:rPr>
              <a:t>«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  <a:effectLst/>
              </a:rPr>
              <a:t>Food</a:t>
            </a:r>
            <a:r>
              <a:rPr lang="ru-RU" sz="3200" dirty="0">
                <a:solidFill>
                  <a:schemeClr val="bg2">
                    <a:lumMod val="25000"/>
                  </a:schemeClr>
                </a:solidFill>
                <a:effectLst/>
              </a:rPr>
              <a:t>» (</a:t>
            </a:r>
            <a:r>
              <a:rPr lang="tt-RU" sz="3200" dirty="0">
                <a:solidFill>
                  <a:schemeClr val="bg2">
                    <a:lumMod val="25000"/>
                  </a:schemeClr>
                </a:solidFill>
                <a:effectLst/>
              </a:rPr>
              <a:t>Еда</a:t>
            </a:r>
            <a:r>
              <a:rPr lang="ru-RU" sz="3200" dirty="0">
                <a:solidFill>
                  <a:schemeClr val="bg2">
                    <a:lumMod val="25000"/>
                  </a:schemeClr>
                </a:solidFill>
                <a:effectLst/>
              </a:rPr>
              <a:t>)</a:t>
            </a:r>
            <a:br>
              <a:rPr lang="ru-RU" sz="3200" dirty="0">
                <a:solidFill>
                  <a:schemeClr val="bg2">
                    <a:lumMod val="25000"/>
                  </a:schemeClr>
                </a:solidFill>
                <a:effectLst/>
              </a:rPr>
            </a:br>
            <a:endParaRPr lang="ru-RU" sz="32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72817"/>
            <a:ext cx="6768752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5661248"/>
            <a:ext cx="7848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Мы выполнили наши </a:t>
            </a:r>
            <a:r>
              <a:rPr lang="en-US" dirty="0"/>
              <a:t>Mind map </a:t>
            </a:r>
            <a:r>
              <a:rPr lang="ru-RU" dirty="0"/>
              <a:t> карты, </a:t>
            </a:r>
            <a:r>
              <a:rPr lang="ru-RU" dirty="0" smtClean="0"/>
              <a:t>используя</a:t>
            </a:r>
          </a:p>
          <a:p>
            <a:pPr algn="ctr"/>
            <a:r>
              <a:rPr lang="ru-RU" dirty="0" smtClean="0"/>
              <a:t> </a:t>
            </a:r>
            <a:r>
              <a:rPr lang="ru-RU" dirty="0"/>
              <a:t>компьютерные программы </a:t>
            </a:r>
            <a:r>
              <a:rPr lang="en-US" dirty="0"/>
              <a:t>Microsoft Word </a:t>
            </a:r>
            <a:r>
              <a:rPr lang="tt-RU" dirty="0"/>
              <a:t>и </a:t>
            </a:r>
            <a:r>
              <a:rPr lang="en-US" dirty="0"/>
              <a:t>Paint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92853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05943" y="5085184"/>
            <a:ext cx="8352928" cy="1353304"/>
          </a:xfrm>
        </p:spPr>
        <p:txBody>
          <a:bodyPr>
            <a:normAutofit fontScale="85000" lnSpcReduction="10000"/>
          </a:bodyPr>
          <a:lstStyle/>
          <a:p>
            <a:pPr marL="45720" indent="0" algn="just">
              <a:buNone/>
            </a:pPr>
            <a:r>
              <a:rPr lang="ru-RU" dirty="0" smtClean="0"/>
              <a:t>	</a:t>
            </a:r>
            <a:r>
              <a:rPr lang="ru-RU" dirty="0"/>
              <a:t>Во время проведения данного исследования, я заметил, что мой словарный запас по английскому языку пополнился, я узнавал слова, которые живут не в учебнике английского, а в реальной </a:t>
            </a:r>
            <a:r>
              <a:rPr lang="ru-RU" dirty="0" smtClean="0"/>
              <a:t>жизни.</a:t>
            </a:r>
          </a:p>
          <a:p>
            <a:pPr marL="45720" indent="0" algn="just">
              <a:buNone/>
            </a:pPr>
            <a:r>
              <a:rPr lang="ru-RU" dirty="0" smtClean="0"/>
              <a:t>	</a:t>
            </a:r>
            <a:endParaRPr lang="ru-RU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307" y="1484784"/>
            <a:ext cx="5040560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71600" y="260648"/>
            <a:ext cx="74888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Английский язык – это не просто урок в школе, а необходимость продиктованная временем.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636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3284984"/>
            <a:ext cx="8352928" cy="3384376"/>
          </a:xfrm>
        </p:spPr>
        <p:txBody>
          <a:bodyPr>
            <a:normAutofit fontScale="85000" lnSpcReduction="10000"/>
          </a:bodyPr>
          <a:lstStyle/>
          <a:p>
            <a:pPr marL="45720" indent="0">
              <a:buNone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    </a:t>
            </a:r>
            <a:r>
              <a:rPr lang="ru-RU" b="1" u="sng" dirty="0" smtClean="0">
                <a:solidFill>
                  <a:schemeClr val="bg2">
                    <a:lumMod val="25000"/>
                  </a:schemeClr>
                </a:solidFill>
              </a:rPr>
              <a:t>Цель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 исследования: расширение словарного запаса английского языка через надписи на окружающих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предметах.</a:t>
            </a:r>
          </a:p>
          <a:p>
            <a:pPr marL="45720" indent="0">
              <a:buNone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   </a:t>
            </a:r>
            <a:r>
              <a:rPr lang="ru-RU" b="1" u="sng" dirty="0" smtClean="0">
                <a:solidFill>
                  <a:schemeClr val="bg2">
                    <a:lumMod val="25000"/>
                  </a:schemeClr>
                </a:solidFill>
              </a:rPr>
              <a:t>Задачи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:</a:t>
            </a:r>
          </a:p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изучить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научную литературу по данному вопросу;</a:t>
            </a:r>
          </a:p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собрать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и отсортировать исследуемый материал для создания 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Mind map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(Интеллект карта);</a:t>
            </a:r>
          </a:p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создать 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Mind map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 для быстрого запоминания изученных надписей.</a:t>
            </a:r>
          </a:p>
          <a:p>
            <a:pPr marL="45720" indent="0">
              <a:buNone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   </a:t>
            </a:r>
            <a:r>
              <a:rPr lang="ru-RU" b="1" u="sng" dirty="0" smtClean="0">
                <a:solidFill>
                  <a:schemeClr val="bg2">
                    <a:lumMod val="25000"/>
                  </a:schemeClr>
                </a:solidFill>
              </a:rPr>
              <a:t>Объект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 данного исследования: английский язык.</a:t>
            </a:r>
          </a:p>
          <a:p>
            <a:pPr marL="45720" indent="0">
              <a:buNone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   </a:t>
            </a:r>
            <a:r>
              <a:rPr lang="ru-RU" b="1" u="sng" dirty="0" smtClean="0">
                <a:solidFill>
                  <a:schemeClr val="bg2">
                    <a:lumMod val="25000"/>
                  </a:schemeClr>
                </a:solidFill>
              </a:rPr>
              <a:t>Предмет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: английские слова и фразы на окружающих предметах (на прилавках магазинов).</a:t>
            </a: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416" y="116632"/>
            <a:ext cx="4847151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79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08912" cy="2016224"/>
          </a:xfrm>
        </p:spPr>
        <p:txBody>
          <a:bodyPr/>
          <a:lstStyle/>
          <a:p>
            <a:pPr marL="0" indent="0" algn="l">
              <a:buNone/>
            </a:pP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Английский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язык – это язык, на котором говорят во многих странах мира. В современных российских школах он является одним из обязательных предметов. </a:t>
            </a:r>
            <a:br>
              <a:rPr lang="ru-RU" sz="2000" dirty="0">
                <a:solidFill>
                  <a:schemeClr val="bg2">
                    <a:lumMod val="2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56792"/>
            <a:ext cx="3528391" cy="2355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2811" y="3166895"/>
            <a:ext cx="4403980" cy="3302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8900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92088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accent1"/>
                </a:solidFill>
              </a:rPr>
              <a:t>Почему английский язык стал международным?</a:t>
            </a:r>
            <a:endParaRPr lang="ru-RU" sz="2800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07604" y="4869160"/>
            <a:ext cx="7776864" cy="1728193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ru-RU" sz="2000" dirty="0" smtClean="0"/>
              <a:t>	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началось в далеком XVII веке, когда Англия перестала быть страной, которую завоевывают, и стала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страной-завоевателем. Английский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флот был одним из самых сильных в мире. Все морские пути были подвластны англичанам.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604" y="1485422"/>
            <a:ext cx="7272808" cy="3239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0432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731521"/>
            <a:ext cx="8237846" cy="2265432"/>
          </a:xfrm>
        </p:spPr>
        <p:txBody>
          <a:bodyPr/>
          <a:lstStyle/>
          <a:p>
            <a:pPr marL="45720" indent="0" algn="just">
              <a:buNone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	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Покорение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Нового Света, Америки. Англичане были не единственными переселенцами.</a:t>
            </a:r>
          </a:p>
          <a:p>
            <a:pPr marL="45720" indent="0" algn="just">
              <a:buNone/>
            </a:pP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начале XX века остро встал вопрос о национальном единстве: что-то должно было объединять страну и людей, которые в ней живут. И английский язык в этом случае выступил связующим звеном.</a:t>
            </a: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887" y="3140968"/>
            <a:ext cx="6336704" cy="3444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0230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731520"/>
            <a:ext cx="8820472" cy="1689368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Английский определен </a:t>
            </a:r>
          </a:p>
          <a:p>
            <a:pPr marL="45720" indent="0" algn="ctr">
              <a:buNone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официальным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рабочим языком </a:t>
            </a:r>
            <a:endParaRPr lang="ru-RU" sz="240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ctr">
              <a:buNone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Объединенных Наций. 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750871"/>
            <a:ext cx="6641976" cy="3741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631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479612" y="5157192"/>
            <a:ext cx="6400800" cy="969288"/>
          </a:xfrm>
        </p:spPr>
        <p:txBody>
          <a:bodyPr/>
          <a:lstStyle/>
          <a:p>
            <a:pPr marL="45720" indent="0" algn="ctr">
              <a:buNone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Английский стал языком технического прогресса и информационных технологий.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48680"/>
            <a:ext cx="6840760" cy="4166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0267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60640" y="332656"/>
            <a:ext cx="65527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Английский стал языком молодежной культуры.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2591023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108" y="2780928"/>
            <a:ext cx="2837281" cy="1890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455243"/>
            <a:ext cx="2841301" cy="189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7389" y="1186999"/>
            <a:ext cx="2739811" cy="1824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455243"/>
            <a:ext cx="2651787" cy="1988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043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844824"/>
            <a:ext cx="7128792" cy="2232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2157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1087</TotalTime>
  <Words>254</Words>
  <Application>Microsoft Office PowerPoint</Application>
  <PresentationFormat>Экран (4:3)</PresentationFormat>
  <Paragraphs>49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Тема научно–исследовательской работы  Английские слова вокруг нас</vt:lpstr>
      <vt:lpstr>Презентация PowerPoint</vt:lpstr>
      <vt:lpstr> Английский язык – это язык, на котором говорят во многих странах мира. В современных российских школах он является одним из обязательных предметов.  </vt:lpstr>
      <vt:lpstr>Почему английский язык стал международным?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Mind map по теме  «Food» (Еда)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научно–исследовательской работы  Английские слова вокруг нас</dc:title>
  <dc:creator>Lenovo</dc:creator>
  <cp:lastModifiedBy>Lenovo</cp:lastModifiedBy>
  <cp:revision>22</cp:revision>
  <dcterms:created xsi:type="dcterms:W3CDTF">2021-01-23T15:26:16Z</dcterms:created>
  <dcterms:modified xsi:type="dcterms:W3CDTF">2021-09-05T12:57:25Z</dcterms:modified>
</cp:coreProperties>
</file>