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sldIdLst>
    <p:sldId id="257" r:id="rId3"/>
    <p:sldId id="280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2" r:id="rId12"/>
    <p:sldId id="281" r:id="rId13"/>
    <p:sldId id="283" r:id="rId14"/>
    <p:sldId id="266" r:id="rId15"/>
    <p:sldId id="284" r:id="rId16"/>
    <p:sldId id="267" r:id="rId17"/>
    <p:sldId id="269" r:id="rId18"/>
    <p:sldId id="277" r:id="rId19"/>
    <p:sldId id="276" r:id="rId20"/>
    <p:sldId id="278" r:id="rId21"/>
    <p:sldId id="279" r:id="rId22"/>
    <p:sldId id="271" r:id="rId23"/>
    <p:sldId id="275" r:id="rId24"/>
    <p:sldId id="273" r:id="rId25"/>
    <p:sldId id="285" r:id="rId26"/>
    <p:sldId id="27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B3CD6A-DE6D-41F6-9271-CA451D8C943A}" type="datetimeFigureOut">
              <a:rPr lang="ru-RU" smtClean="0"/>
              <a:pPr/>
              <a:t>02.10.2018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6F4DD5-104A-45CA-9397-2EA3695AEB3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file:///C:\Users\User\Desktop\&#1050;&#1088;&#1072;&#1089;&#1082;&#1080;%20-%20&#1054;&#1088;&#1072;&#1085;&#1078;&#1077;&#1074;&#1086;&#1077;%20&#1057;&#1086;&#1083;&#1085;&#1094;&#1077;%20-%20&#1050;&#1072;&#1082;%20&#1046;&#1077;%20&#1064;&#1082;&#1086;&#1083;&#1100;&#1085;&#1099;&#1077;%20&#1043;&#1086;&#1076;&#1099;%20&#1053;&#1072;&#1087;&#1086;&#1084;&#1080;&#1085;&#1072;&#1077;&#1090;%20%5b&#1089;%20&#1089;&#1072;&#1081;&#1090;&#1072;%20www.ololo.fm%5d.mp3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pPr algn="ctr">
              <a:buNone/>
            </a:pPr>
            <a:r>
              <a:rPr lang="ru-RU" sz="5400" i="1" dirty="0" smtClean="0"/>
              <a:t>Умеющие мыслить </a:t>
            </a:r>
            <a:endParaRPr lang="ru-RU" sz="5400" dirty="0" smtClean="0"/>
          </a:p>
          <a:p>
            <a:pPr algn="ctr">
              <a:buNone/>
            </a:pPr>
            <a:r>
              <a:rPr lang="ru-RU" sz="5400" i="1" dirty="0" smtClean="0"/>
              <a:t>умеют задавать вопросы.</a:t>
            </a:r>
            <a:endParaRPr lang="ru-RU" sz="5400" dirty="0" smtClean="0"/>
          </a:p>
          <a:p>
            <a:pPr algn="r">
              <a:buNone/>
            </a:pPr>
            <a:r>
              <a:rPr lang="ru-RU" sz="5400" i="1" dirty="0" smtClean="0"/>
              <a:t>А. Кинг</a:t>
            </a:r>
            <a:endParaRPr lang="ru-RU" sz="5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5400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Заполните таблицу "</a:t>
            </a:r>
            <a:r>
              <a:rPr lang="ru-RU" sz="5400" dirty="0" err="1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Инсерт</a:t>
            </a:r>
            <a:r>
              <a:rPr lang="ru-RU" sz="5400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".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857364"/>
          <a:ext cx="7500990" cy="3737001"/>
        </p:xfrm>
        <a:graphic>
          <a:graphicData uri="http://schemas.openxmlformats.org/drawingml/2006/table">
            <a:tbl>
              <a:tblPr/>
              <a:tblGrid>
                <a:gridCol w="1997528"/>
                <a:gridCol w="1830168"/>
                <a:gridCol w="2142215"/>
                <a:gridCol w="1531079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«V» – знаю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«+» – новое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«-» – думал иначе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«?» – вопросы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0359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229600" cy="990600"/>
          </a:xfrm>
        </p:spPr>
        <p:txBody>
          <a:bodyPr/>
          <a:lstStyle/>
          <a:p>
            <a:r>
              <a:rPr lang="ru-RU" sz="36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Таблица вопросов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5943600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Основой являются вопросы, начинающиеся с вопросительных слов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Прочитав текст, составьте в тетради таблицу вопросов по нему, так чтобы вопрос начинался с указанного слова.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ru-RU" sz="11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1643050"/>
          <a:ext cx="7500990" cy="485778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6626"/>
                <a:gridCol w="1176626"/>
                <a:gridCol w="1176626"/>
                <a:gridCol w="1176626"/>
                <a:gridCol w="1470782"/>
                <a:gridCol w="1323704"/>
              </a:tblGrid>
              <a:tr h="11735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Что?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Кто?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Когда?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Как?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Почему?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Зачем?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68427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1285860"/>
          <a:ext cx="7429553" cy="4900647"/>
        </p:xfrm>
        <a:graphic>
          <a:graphicData uri="http://schemas.openxmlformats.org/drawingml/2006/table">
            <a:tbl>
              <a:tblPr/>
              <a:tblGrid>
                <a:gridCol w="1555023"/>
                <a:gridCol w="1726756"/>
                <a:gridCol w="4147774"/>
              </a:tblGrid>
              <a:tr h="9715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Рисунок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Понятие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Используемые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ключевые понятия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7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 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Окружность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геометрическая фигура, точки плоскости, одинаковое расстояние, точка - центр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 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Радиус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Точки окружности, центр окружности, отрезок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 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Хорда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Отрезок, точки окружности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 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Диаметр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Хорда окружности, центр окружности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8132" name="Рисунок 3" descr="https://open-lesson.net/uploads/files/2014-11/2._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500306"/>
            <a:ext cx="590550" cy="638175"/>
          </a:xfrm>
          <a:prstGeom prst="rect">
            <a:avLst/>
          </a:prstGeom>
          <a:noFill/>
        </p:spPr>
      </p:pic>
      <p:pic>
        <p:nvPicPr>
          <p:cNvPr id="48131" name="Рисунок 4" descr="https://open-lesson.net/uploads/files/2014-11/3._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429000"/>
            <a:ext cx="619125" cy="638175"/>
          </a:xfrm>
          <a:prstGeom prst="rect">
            <a:avLst/>
          </a:prstGeom>
          <a:noFill/>
        </p:spPr>
      </p:pic>
      <p:pic>
        <p:nvPicPr>
          <p:cNvPr id="48130" name="Рисунок 5" descr="https://open-lesson.net/uploads/files/2014-11/4._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4357694"/>
            <a:ext cx="642942" cy="665112"/>
          </a:xfrm>
          <a:prstGeom prst="rect">
            <a:avLst/>
          </a:prstGeom>
          <a:noFill/>
        </p:spPr>
      </p:pic>
      <p:pic>
        <p:nvPicPr>
          <p:cNvPr id="48129" name="Рисунок 6" descr="https://open-lesson.net/uploads/files/2014-11/5._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5357826"/>
            <a:ext cx="752121" cy="642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400" b="1" i="1" dirty="0" smtClean="0"/>
              <a:t>«Скажи мне – и я    забуду. </a:t>
            </a:r>
            <a:endParaRPr lang="ru-RU" sz="4400" b="1" dirty="0" smtClean="0"/>
          </a:p>
          <a:p>
            <a:pPr>
              <a:buNone/>
            </a:pPr>
            <a:r>
              <a:rPr lang="ru-RU" sz="4400" b="1" i="1" dirty="0" smtClean="0"/>
              <a:t>Покажи мне – и я запомню, </a:t>
            </a:r>
            <a:endParaRPr lang="ru-RU" sz="4400" b="1" dirty="0" smtClean="0"/>
          </a:p>
          <a:p>
            <a:pPr>
              <a:buNone/>
            </a:pPr>
            <a:r>
              <a:rPr lang="ru-RU" sz="4400" b="1" i="1" dirty="0" smtClean="0"/>
              <a:t>Вовлеки меня – и я научусь.» </a:t>
            </a:r>
            <a:endParaRPr lang="ru-RU" sz="4400" b="1" dirty="0" smtClean="0"/>
          </a:p>
          <a:p>
            <a:pPr algn="r">
              <a:buNone/>
            </a:pPr>
            <a:r>
              <a:rPr lang="ru-RU" sz="4000" i="1" dirty="0" smtClean="0"/>
              <a:t>(Конфуций)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071678"/>
            <a:ext cx="8229600" cy="1143000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31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Практическая работа №1. </a:t>
            </a:r>
            <a:r>
              <a:rPr lang="ru-RU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(Заполнение таблицы).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928802"/>
          <a:ext cx="8143932" cy="3293854"/>
        </p:xfrm>
        <a:graphic>
          <a:graphicData uri="http://schemas.openxmlformats.org/drawingml/2006/table">
            <a:tbl>
              <a:tblPr/>
              <a:tblGrid>
                <a:gridCol w="2500330"/>
                <a:gridCol w="2071702"/>
                <a:gridCol w="2357454"/>
                <a:gridCol w="1214446"/>
              </a:tblGrid>
              <a:tr h="1574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Длина окружности (С)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Длина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диаметра (</a:t>
                      </a:r>
                      <a:r>
                        <a:rPr lang="ru-RU" sz="2800" b="1" dirty="0" err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С/d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Стакан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Компакт-диск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Блюдце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2041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2 этап урока -</a:t>
            </a:r>
            <a:br>
              <a:rPr lang="ru-RU" b="1" dirty="0" smtClean="0"/>
            </a:br>
            <a:r>
              <a:rPr lang="ru-RU" b="1" dirty="0" smtClean="0"/>
              <a:t>«Стадия осмысления»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Цель:</a:t>
            </a:r>
            <a:endParaRPr lang="ru-RU" dirty="0" smtClean="0"/>
          </a:p>
          <a:p>
            <a:r>
              <a:rPr lang="ru-RU" dirty="0" smtClean="0"/>
              <a:t>- получение новой информации</a:t>
            </a:r>
          </a:p>
          <a:p>
            <a:r>
              <a:rPr lang="ru-RU" dirty="0" smtClean="0"/>
              <a:t>- корректировка учеником поставленных целей обучения</a:t>
            </a:r>
          </a:p>
          <a:p>
            <a:pPr>
              <a:buNone/>
            </a:pPr>
            <a:r>
              <a:rPr lang="ru-RU" b="1" dirty="0" smtClean="0"/>
              <a:t>     Функция:</a:t>
            </a:r>
            <a:endParaRPr lang="ru-RU" dirty="0" smtClean="0"/>
          </a:p>
          <a:p>
            <a:r>
              <a:rPr lang="ru-RU" b="1" dirty="0" smtClean="0"/>
              <a:t>Информационная </a:t>
            </a:r>
            <a:r>
              <a:rPr lang="ru-RU" dirty="0" smtClean="0"/>
              <a:t>(получение новой информации по теме) </a:t>
            </a:r>
          </a:p>
          <a:p>
            <a:r>
              <a:rPr lang="ru-RU" dirty="0" smtClean="0"/>
              <a:t>  </a:t>
            </a:r>
            <a:r>
              <a:rPr lang="ru-RU" b="1" dirty="0" err="1" smtClean="0"/>
              <a:t>Систематизационная</a:t>
            </a:r>
            <a:r>
              <a:rPr lang="ru-RU" b="1" dirty="0" smtClean="0"/>
              <a:t> </a:t>
            </a:r>
            <a:r>
              <a:rPr lang="ru-RU" dirty="0" smtClean="0"/>
              <a:t>(классификация полученной информации по категориям знания)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3 этап урока – </a:t>
            </a:r>
            <a:br>
              <a:rPr lang="ru-RU" b="1" dirty="0" smtClean="0"/>
            </a:br>
            <a:r>
              <a:rPr lang="ru-RU" b="1" dirty="0" smtClean="0"/>
              <a:t>«Стадия рефлексии»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 «Вопрос – ответ»</a:t>
            </a:r>
          </a:p>
          <a:p>
            <a:r>
              <a:rPr lang="ru-RU" dirty="0" smtClean="0"/>
              <a:t>Достигли ли вы своей цели на уроке?</a:t>
            </a:r>
          </a:p>
          <a:p>
            <a:r>
              <a:rPr lang="ru-RU" dirty="0" smtClean="0"/>
              <a:t>Что делали?</a:t>
            </a:r>
          </a:p>
          <a:p>
            <a:r>
              <a:rPr lang="ru-RU" dirty="0" smtClean="0"/>
              <a:t>Зачем делали?</a:t>
            </a:r>
          </a:p>
          <a:p>
            <a:r>
              <a:rPr lang="ru-RU" dirty="0" smtClean="0"/>
              <a:t>Как делали?</a:t>
            </a:r>
          </a:p>
          <a:p>
            <a:r>
              <a:rPr lang="ru-RU" dirty="0" smtClean="0"/>
              <a:t>Для чего делали?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«Закончи предложение»</a:t>
            </a:r>
          </a:p>
          <a:p>
            <a:r>
              <a:rPr lang="ru-RU" b="1" dirty="0" smtClean="0"/>
              <a:t>Сегодня я узнал…</a:t>
            </a:r>
            <a:endParaRPr lang="ru-RU" dirty="0" smtClean="0"/>
          </a:p>
          <a:p>
            <a:r>
              <a:rPr lang="ru-RU" dirty="0" smtClean="0"/>
              <a:t>Было интересно…</a:t>
            </a:r>
          </a:p>
          <a:p>
            <a:r>
              <a:rPr lang="ru-RU" dirty="0" smtClean="0"/>
              <a:t>Я понял, что…</a:t>
            </a:r>
          </a:p>
          <a:p>
            <a:r>
              <a:rPr lang="ru-RU" dirty="0" smtClean="0"/>
              <a:t>Теперь я могу…</a:t>
            </a:r>
          </a:p>
          <a:p>
            <a:r>
              <a:rPr lang="ru-RU" dirty="0" smtClean="0"/>
              <a:t>Я научился…</a:t>
            </a:r>
          </a:p>
          <a:p>
            <a:r>
              <a:rPr lang="ru-RU" dirty="0" smtClean="0"/>
              <a:t>У меня получилось…</a:t>
            </a:r>
          </a:p>
          <a:p>
            <a:r>
              <a:rPr lang="ru-RU" dirty="0" smtClean="0"/>
              <a:t>Я попробую….</a:t>
            </a:r>
          </a:p>
          <a:p>
            <a:r>
              <a:rPr lang="ru-RU" dirty="0" smtClean="0"/>
              <a:t>Меня удивило…</a:t>
            </a:r>
          </a:p>
          <a:p>
            <a:r>
              <a:rPr lang="ru-RU" dirty="0" smtClean="0"/>
              <a:t>Мне захотелось…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78592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"</a:t>
            </a:r>
            <a:r>
              <a:rPr lang="ru-RU" dirty="0" err="1" smtClean="0"/>
              <a:t>ПОПС-формула</a:t>
            </a:r>
            <a:r>
              <a:rPr lang="ru-RU" dirty="0" smtClean="0"/>
              <a:t>"  </a:t>
            </a:r>
            <a:br>
              <a:rPr lang="ru-RU" dirty="0" smtClean="0"/>
            </a:br>
            <a:r>
              <a:rPr lang="ru-RU" sz="2700" dirty="0" smtClean="0"/>
              <a:t>(</a:t>
            </a:r>
            <a:r>
              <a:rPr lang="en-US" sz="2700" dirty="0" smtClean="0"/>
              <a:t>PRES-formula (Position-Reason-Explanation or Example-Summary)</a:t>
            </a:r>
            <a:r>
              <a:rPr lang="ru-RU" sz="2700" dirty="0" smtClean="0"/>
              <a:t>)</a:t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 – позиция</a:t>
            </a:r>
          </a:p>
          <a:p>
            <a:r>
              <a:rPr lang="ru-RU" dirty="0" smtClean="0"/>
              <a:t>О – объяснение (или обоснование)</a:t>
            </a:r>
          </a:p>
          <a:p>
            <a:r>
              <a:rPr lang="ru-RU" dirty="0" smtClean="0"/>
              <a:t>П – пример</a:t>
            </a:r>
          </a:p>
          <a:p>
            <a:endParaRPr lang="ru-RU" dirty="0" smtClean="0"/>
          </a:p>
          <a:p>
            <a:r>
              <a:rPr lang="ru-RU" dirty="0" smtClean="0"/>
              <a:t>С – следствие (или суждение)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"Я считаю, что…"</a:t>
            </a:r>
          </a:p>
          <a:p>
            <a:r>
              <a:rPr lang="ru-RU" dirty="0" smtClean="0"/>
              <a:t>"Потому что …". </a:t>
            </a:r>
          </a:p>
          <a:p>
            <a:endParaRPr lang="ru-RU" dirty="0" smtClean="0"/>
          </a:p>
          <a:p>
            <a:r>
              <a:rPr lang="ru-RU" dirty="0" smtClean="0"/>
              <a:t>"Я могу это доказать на примере …". </a:t>
            </a:r>
          </a:p>
          <a:p>
            <a:r>
              <a:rPr lang="ru-RU" dirty="0" smtClean="0"/>
              <a:t>«Исходя из этого, я делаю вывод о том, что…».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Ромашка </a:t>
            </a:r>
            <a:r>
              <a:rPr lang="ru-RU" dirty="0" err="1" smtClean="0"/>
              <a:t>Блума</a:t>
            </a:r>
            <a:r>
              <a:rPr lang="ru-RU" dirty="0" smtClean="0"/>
              <a:t> или </a:t>
            </a:r>
            <a:br>
              <a:rPr lang="ru-RU" dirty="0" smtClean="0"/>
            </a:br>
            <a:r>
              <a:rPr lang="ru-RU" dirty="0" smtClean="0"/>
              <a:t>Ромашка вопросов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1500174"/>
            <a:ext cx="4786346" cy="485778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Шесть лепестков — шесть типов вопросов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Простые вопросы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Вопросы, ответами на которые будут какие-либо факты.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Уточняющие вопросы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Обычно начинаются со слов: «То есть ты говоришь, что…?», «Если я правильно понял, то …?».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Интерпретационные (объясняющие) вопросы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Обычно начинаются со слова «Почему?». «Почему 2+3=3+2?». Если ответ на этот вопрос известен, он из интерпретационного «превращается» в простой.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Творческие вопросы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Обычно с частицей «бы». Как изменился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мир, если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не умели считать?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Оценочные вопросы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Нужны для выяснения оценочных критериев каких-либо событий. Почему умным быть лучше? Почему знание математики ценится высоко?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Практические вопросы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Если речь идет о связи теории и практики. Как рассчитать путь от Яр Сале до Нового Порта по карте, зная масштаб карты? Как работает пылесос?</a:t>
            </a:r>
          </a:p>
          <a:p>
            <a:endParaRPr lang="ru-RU" dirty="0"/>
          </a:p>
        </p:txBody>
      </p:sp>
      <p:pic>
        <p:nvPicPr>
          <p:cNvPr id="1026" name="Picture 2" descr="C:\Users\Windows7\Desktop\248025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3890188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/>
                <a:ea typeface="Times New Roman"/>
              </a:rPr>
              <a:t>«Хороший вопрос» — это тот, который допускает достаточно большое пространство возможных альтернатив», — приходит к выводу русский психолог В.М. Снетков.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571612"/>
            <a:ext cx="7829576" cy="443484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С помощью вопроса можно получить новую информацию.</a:t>
            </a:r>
          </a:p>
          <a:p>
            <a:pPr algn="just"/>
            <a:r>
              <a:rPr lang="ru-RU" dirty="0" smtClean="0"/>
              <a:t>Правильно задав вопрос, можно уточнить уже имеющуюся информацию.</a:t>
            </a:r>
          </a:p>
          <a:p>
            <a:pPr algn="just"/>
            <a:r>
              <a:rPr lang="ru-RU" dirty="0" smtClean="0"/>
              <a:t>Можно использовать вопрос для перевода разговора в другое русло.</a:t>
            </a:r>
          </a:p>
          <a:p>
            <a:pPr algn="just"/>
            <a:r>
              <a:rPr lang="ru-RU" dirty="0" smtClean="0"/>
              <a:t>Задавая вопрос, можно продемонстрировать свое мнение, обозначить свою позицию.</a:t>
            </a:r>
          </a:p>
          <a:p>
            <a:pPr algn="just"/>
            <a:r>
              <a:rPr lang="ru-RU" dirty="0" smtClean="0"/>
              <a:t>Правильно заданный вопрос может подсказать ответ.</a:t>
            </a:r>
          </a:p>
          <a:p>
            <a:pPr algn="just"/>
            <a:r>
              <a:rPr lang="ru-RU" dirty="0" smtClean="0"/>
              <a:t>С помощью вопросов можно настроить собеседника на нужный вам темп, лад речи.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642918"/>
            <a:ext cx="7851648" cy="298611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Мастер – класс </a:t>
            </a:r>
            <a:r>
              <a:rPr lang="ru-RU" dirty="0" smtClean="0"/>
              <a:t>«Применение технологии критического мышления на уроках математики»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4000504"/>
            <a:ext cx="4925738" cy="2286016"/>
          </a:xfrm>
        </p:spPr>
        <p:txBody>
          <a:bodyPr>
            <a:normAutofit/>
          </a:bodyPr>
          <a:lstStyle/>
          <a:p>
            <a:r>
              <a:rPr lang="ru-RU" dirty="0" smtClean="0"/>
              <a:t>Учитель математики </a:t>
            </a:r>
          </a:p>
          <a:p>
            <a:r>
              <a:rPr lang="ru-RU" dirty="0" smtClean="0"/>
              <a:t>Козина Наталья Александровна ЯНАО, </a:t>
            </a:r>
            <a:r>
              <a:rPr lang="ru-RU" dirty="0" err="1" smtClean="0"/>
              <a:t>Ямальский</a:t>
            </a:r>
            <a:r>
              <a:rPr lang="ru-RU" dirty="0" smtClean="0"/>
              <a:t> район, с. Новый Порт</a:t>
            </a:r>
          </a:p>
          <a:p>
            <a:pPr algn="l"/>
            <a:r>
              <a:rPr lang="ru-RU" dirty="0" smtClean="0"/>
              <a:t>2018 </a:t>
            </a:r>
            <a:r>
              <a:rPr lang="ru-RU" dirty="0" smtClean="0"/>
              <a:t>год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Необходимые условия для обучения постановке правильных вопросов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8043890" cy="443484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Не делайте трагедии, если ученик не может ответить на поставленный вопрос. Это нормальная ситуация — он же ученик, он учится. Учитель рядом, чтобы помочь.</a:t>
            </a:r>
          </a:p>
          <a:p>
            <a:pPr algn="just"/>
            <a:r>
              <a:rPr lang="ru-RU" dirty="0" smtClean="0"/>
              <a:t>Задавайте больше творческих вопросов, на которые можно дать несколько правильных ответов и которые могут продлить диалог.</a:t>
            </a:r>
          </a:p>
          <a:p>
            <a:pPr algn="just"/>
            <a:r>
              <a:rPr lang="ru-RU" dirty="0" smtClean="0"/>
              <a:t>Рекомендуется начинать вопросы со слов: «Кстати, интересно…», которые обращены как бы ни к кому.</a:t>
            </a:r>
          </a:p>
          <a:p>
            <a:pPr algn="just"/>
            <a:r>
              <a:rPr lang="ru-RU" dirty="0" smtClean="0"/>
              <a:t>Вы можете поделиться своими проблемами у учащихся, но только настоящими, не выдуманными.</a:t>
            </a:r>
          </a:p>
          <a:p>
            <a:pPr algn="just"/>
            <a:r>
              <a:rPr lang="ru-RU" dirty="0" smtClean="0"/>
              <a:t>Вопросы, которые начинаются со слова «Почему», да еще при соответствующей интонации, вызывают у ученика желание обороняться.</a:t>
            </a:r>
          </a:p>
          <a:p>
            <a:pPr algn="just"/>
            <a:r>
              <a:rPr lang="ru-RU" dirty="0" smtClean="0"/>
              <a:t>Дайте учащимся составить банк вопросов, направленный на изучение материала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3 этап урока – </a:t>
            </a:r>
            <a:br>
              <a:rPr lang="ru-RU" b="1" dirty="0" smtClean="0"/>
            </a:br>
            <a:r>
              <a:rPr lang="ru-RU" b="1" dirty="0" smtClean="0"/>
              <a:t>«Стадия рефлексии»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61011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 Цель:</a:t>
            </a:r>
            <a:endParaRPr lang="ru-RU" dirty="0" smtClean="0"/>
          </a:p>
          <a:p>
            <a:r>
              <a:rPr lang="ru-RU" dirty="0" smtClean="0"/>
              <a:t>- размышление, рождение нового знания</a:t>
            </a:r>
          </a:p>
          <a:p>
            <a:r>
              <a:rPr lang="ru-RU" dirty="0" smtClean="0"/>
              <a:t>- постановка учеником новых целей</a:t>
            </a:r>
          </a:p>
          <a:p>
            <a:pPr>
              <a:buNone/>
            </a:pPr>
            <a:r>
              <a:rPr lang="ru-RU" b="1" dirty="0" smtClean="0"/>
              <a:t>      Функция: </a:t>
            </a:r>
            <a:endParaRPr lang="ru-RU" dirty="0" smtClean="0"/>
          </a:p>
          <a:p>
            <a:r>
              <a:rPr lang="ru-RU" b="1" dirty="0" smtClean="0"/>
              <a:t>  Коммуникационная</a:t>
            </a:r>
            <a:r>
              <a:rPr lang="ru-RU" dirty="0" smtClean="0"/>
              <a:t> (обмен мнениями о новой информации) </a:t>
            </a:r>
          </a:p>
          <a:p>
            <a:r>
              <a:rPr lang="ru-RU" dirty="0" smtClean="0"/>
              <a:t>  </a:t>
            </a:r>
            <a:r>
              <a:rPr lang="ru-RU" b="1" dirty="0" smtClean="0"/>
              <a:t>Информационная</a:t>
            </a:r>
            <a:r>
              <a:rPr lang="ru-RU" dirty="0" smtClean="0"/>
              <a:t> (приобретение нового знания) </a:t>
            </a:r>
          </a:p>
          <a:p>
            <a:r>
              <a:rPr lang="ru-RU" dirty="0" smtClean="0"/>
              <a:t>  </a:t>
            </a:r>
            <a:r>
              <a:rPr lang="ru-RU" b="1" dirty="0" smtClean="0"/>
              <a:t>Мотивационная</a:t>
            </a:r>
            <a:r>
              <a:rPr lang="ru-RU" dirty="0" smtClean="0"/>
              <a:t> (побуждение к дальнейшему расширению информационного поля) </a:t>
            </a:r>
          </a:p>
          <a:p>
            <a:r>
              <a:rPr lang="ru-RU" dirty="0" smtClean="0"/>
              <a:t>  </a:t>
            </a:r>
            <a:r>
              <a:rPr lang="ru-RU" b="1" dirty="0" smtClean="0"/>
              <a:t>Оценочная</a:t>
            </a:r>
            <a:r>
              <a:rPr lang="ru-RU" dirty="0" smtClean="0"/>
              <a:t> (соотнесение новой информации и имеющихся знаний, выработка собственной позиции,  </a:t>
            </a:r>
            <a:br>
              <a:rPr lang="ru-RU" dirty="0" smtClean="0"/>
            </a:br>
            <a:r>
              <a:rPr lang="ru-RU" dirty="0" smtClean="0"/>
              <a:t>оценка процесса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</a:rPr>
              <a:t>Развитие </a:t>
            </a: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критического мышления в ходе обучения </a:t>
            </a: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</a:rPr>
              <a:t>подразумевает </a:t>
            </a:r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</a:rPr>
              <a:t>определенную структуру учебных занятий. В технологии РКМЧП она представлена в виде:</a:t>
            </a:r>
            <a:endParaRPr lang="ru-RU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09600" y="1219200"/>
          <a:ext cx="8229600" cy="494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7200"/>
                <a:gridCol w="2895600"/>
                <a:gridCol w="2438400"/>
                <a:gridCol w="2438400"/>
              </a:tblGrid>
              <a:tr h="37084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SimSun"/>
                        </a:rPr>
                        <a:t>Вызов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SimSun"/>
                        </a:rPr>
                        <a:t>Осмысление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SimSun"/>
                        </a:rPr>
                        <a:t>Рефлексия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Цели</a:t>
                      </a: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Актуализация опыта предыдущих знаний;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Активизация деятельности учащихся;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Формирование мотивации; 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Постановка учащимися индивидуальных целей.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Освоение новых знаний;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Формирование понимания и систематизация знаний, соотнесение известного с неизвестным;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Освоение способа работы с информацией;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Поддержка целей учащихся.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Присвоение нового знания;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Создание целостного представления (образа) о предмете изучения;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Расширение проблемного поля, постановка новых целей в учебной деятельности;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Работа по оценке и самооценке развития учащихся.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Приемы</a:t>
                      </a: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Разбивка на кластеры;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Чтение с остановками;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Свободное письменное задание;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Ключевые термины;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«Верные или неверные утверждения» или «Верите ли вы…?»;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«Дерево предсказаний»;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«Таблицы» (графическое представление материала);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Дискуссии;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>
                          <a:latin typeface="Times New Roman"/>
                          <a:ea typeface="SimSun"/>
                        </a:rPr>
                        <a:t>Игры.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 err="1">
                          <a:latin typeface="Times New Roman"/>
                          <a:ea typeface="SimSun"/>
                        </a:rPr>
                        <a:t>Инсерт</a:t>
                      </a:r>
                      <a:r>
                        <a:rPr lang="ru-RU" sz="1200" dirty="0">
                          <a:latin typeface="Times New Roman"/>
                          <a:ea typeface="SimSun"/>
                        </a:rPr>
                        <a:t>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«Круглый стол»;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«Зигзаг»;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«Уголки»;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«Верные или неверные утверждения» или «Верите ли вы…?»;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«Таблицы»;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Стратегия «РАФТ»;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Дискуссии;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Игры.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«</a:t>
                      </a:r>
                      <a:r>
                        <a:rPr lang="ru-RU" sz="1200" dirty="0" err="1">
                          <a:latin typeface="Times New Roman"/>
                          <a:ea typeface="SimSun"/>
                        </a:rPr>
                        <a:t>Синквейн</a:t>
                      </a:r>
                      <a:r>
                        <a:rPr lang="ru-RU" sz="1200" dirty="0">
                          <a:latin typeface="Times New Roman"/>
                          <a:ea typeface="SimSun"/>
                        </a:rPr>
                        <a:t>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Свободное письменное задание;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 «Верные или неверные утверждения» или «Верите ли вы…?»;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«Дерево предсказаний»;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«Таблицы»;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Дискуссии;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Vladimir Script"/>
                        <a:buChar char="-"/>
                        <a:tabLst>
                          <a:tab pos="208915" algn="l"/>
                          <a:tab pos="4572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Игры.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Результаты</a:t>
                      </a: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Актуализированный опыт;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Активизированное знание;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Сформированный мотив;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Персональный отклик на информацию.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Систематизированное знание;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Укрепление целей, заявленных на стадии на Вызов;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Персональная интерпретация новых сведений.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Присвоенное знание;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Сформированное целостное представление о предмете;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-"/>
                        <a:tabLst>
                          <a:tab pos="2286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SimSun"/>
                        </a:rPr>
                        <a:t>Поставленные проблемы на дальнейшее продвижение.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Виды Универсальных Учебных действий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Личностные УУД</a:t>
            </a:r>
            <a:r>
              <a:rPr lang="ru-RU" sz="3200" dirty="0" smtClean="0"/>
              <a:t> </a:t>
            </a:r>
          </a:p>
          <a:p>
            <a:pPr>
              <a:buNone/>
            </a:pPr>
            <a:endParaRPr lang="ru-RU" sz="3200" dirty="0" smtClean="0"/>
          </a:p>
          <a:p>
            <a:r>
              <a:rPr lang="ru-RU" sz="3200" b="1" dirty="0" smtClean="0"/>
              <a:t>Регулятивные УУД</a:t>
            </a:r>
            <a:r>
              <a:rPr lang="ru-RU" sz="3200" dirty="0" smtClean="0"/>
              <a:t> </a:t>
            </a:r>
          </a:p>
          <a:p>
            <a:pPr>
              <a:buNone/>
            </a:pPr>
            <a:endParaRPr lang="ru-RU" sz="3200" dirty="0" smtClean="0"/>
          </a:p>
          <a:p>
            <a:r>
              <a:rPr lang="ru-RU" sz="3200" b="1" dirty="0" smtClean="0"/>
              <a:t>Познавательные УУД</a:t>
            </a:r>
            <a:r>
              <a:rPr lang="ru-RU" sz="3200" dirty="0" smtClean="0"/>
              <a:t> </a:t>
            </a:r>
          </a:p>
          <a:p>
            <a:pPr>
              <a:buNone/>
            </a:pPr>
            <a:endParaRPr lang="ru-RU" sz="3200" dirty="0" smtClean="0"/>
          </a:p>
          <a:p>
            <a:r>
              <a:rPr lang="ru-RU" sz="3200" b="1" dirty="0" smtClean="0"/>
              <a:t>Коммуникативные УУД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Все дело в шляпе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Картинки по запросу шляпа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000240"/>
            <a:ext cx="4572032" cy="3596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9600" b="1" i="1" dirty="0" smtClean="0"/>
              <a:t>Творческих успехов!</a:t>
            </a:r>
            <a:endParaRPr lang="ru-RU" sz="9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Технология критического мышления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 </a:t>
            </a:r>
            <a:r>
              <a:rPr lang="ru-RU" sz="4000" b="1" i="1" dirty="0" smtClean="0"/>
              <a:t>отвечает всем требованиям ФГОС;</a:t>
            </a:r>
          </a:p>
          <a:p>
            <a:r>
              <a:rPr lang="ru-RU" sz="4000" b="1" i="1" dirty="0" smtClean="0"/>
              <a:t> способствует формированию Универсальных Учебных Действий. 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Цель технологии критического мышления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i="1" dirty="0" smtClean="0"/>
              <a:t>   Развитие критического мышления посредством интерактивного включения учащихся в образовательный процесс. </a:t>
            </a:r>
          </a:p>
          <a:p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Определение темы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3050" indent="-3175">
              <a:buNone/>
            </a:pPr>
            <a:r>
              <a:rPr lang="ru-RU" sz="2800" b="1" i="1" dirty="0" smtClean="0"/>
              <a:t>1)Если видишь солнце в небе, или чашку с молоком,</a:t>
            </a:r>
          </a:p>
          <a:p>
            <a:pPr marL="273050" indent="-3175">
              <a:buNone/>
            </a:pPr>
            <a:r>
              <a:rPr lang="ru-RU" sz="2800" b="1" i="1" dirty="0" smtClean="0"/>
              <a:t>Видишь бублик или обруч, слышишь сказку с колобком,</a:t>
            </a:r>
          </a:p>
          <a:p>
            <a:pPr marL="273050" indent="-3175">
              <a:buNone/>
            </a:pPr>
            <a:r>
              <a:rPr lang="ru-RU" sz="2800" b="1" i="1" dirty="0" smtClean="0"/>
              <a:t>В круглом зеркале увидел ты сейчас свою наружность.</a:t>
            </a:r>
          </a:p>
          <a:p>
            <a:pPr marL="273050" indent="-3175">
              <a:buNone/>
            </a:pPr>
            <a:r>
              <a:rPr lang="ru-RU" sz="2800" b="1" i="1" dirty="0" smtClean="0"/>
              <a:t>И вдруг понял, что фигура называется ……</a:t>
            </a:r>
          </a:p>
          <a:p>
            <a:pPr marL="273050" indent="-3175">
              <a:buNone/>
            </a:pPr>
            <a:r>
              <a:rPr lang="ru-RU" sz="2800" b="1" i="1" dirty="0" smtClean="0"/>
              <a:t>2) 22/7;     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Постановка целей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100" b="1" dirty="0" smtClean="0"/>
              <a:t>                 Игра «верю и не верю»</a:t>
            </a:r>
            <a:endParaRPr lang="ru-RU" sz="3100" dirty="0" smtClean="0"/>
          </a:p>
          <a:p>
            <a:r>
              <a:rPr lang="ru-RU" dirty="0" smtClean="0"/>
              <a:t>1</a:t>
            </a:r>
            <a:r>
              <a:rPr lang="ru-RU" sz="2900" dirty="0" smtClean="0"/>
              <a:t>. Верите ли вы, что самая простая из кривых линий – окружность?</a:t>
            </a:r>
          </a:p>
          <a:p>
            <a:r>
              <a:rPr lang="ru-RU" sz="2900" dirty="0" smtClean="0"/>
              <a:t>2. Верите ли вы, что древние индийцы считали самым важным элементом окружности радиус, хотя не знали такого слова?</a:t>
            </a:r>
          </a:p>
          <a:p>
            <a:r>
              <a:rPr lang="ru-RU" sz="2900" dirty="0" smtClean="0"/>
              <a:t>3. Верите ли вы, что впервые термин «радиус» встречается лишь в 16 веке?</a:t>
            </a:r>
          </a:p>
          <a:p>
            <a:r>
              <a:rPr lang="ru-RU" sz="2900" dirty="0" smtClean="0"/>
              <a:t>4.  Верите ли вы, что в переводе с латинского радиус означает «луч»?</a:t>
            </a:r>
          </a:p>
          <a:p>
            <a:r>
              <a:rPr lang="ru-RU" sz="2900" dirty="0" smtClean="0"/>
              <a:t>5.  Верите ли вы, что выражение «ходить по кругу» когда-то означало «прогресс»?</a:t>
            </a:r>
          </a:p>
          <a:p>
            <a:r>
              <a:rPr lang="ru-RU" sz="2900" dirty="0" smtClean="0"/>
              <a:t>6. Верите ли вы, что хорда в переводе с греческого означает «струна»?</a:t>
            </a:r>
          </a:p>
          <a:p>
            <a:r>
              <a:rPr lang="ru-RU" sz="2900" dirty="0" smtClean="0"/>
              <a:t>7.Верите ли вы, что длина окружности и радиус окружности взаимосвязаны?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1 этап урока – «Стадия вызова»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3867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     Цель:</a:t>
            </a:r>
            <a:endParaRPr lang="ru-RU" dirty="0" smtClean="0"/>
          </a:p>
          <a:p>
            <a:r>
              <a:rPr lang="ru-RU" dirty="0" smtClean="0"/>
              <a:t>- актуализация имеющихся знаний</a:t>
            </a:r>
          </a:p>
          <a:p>
            <a:r>
              <a:rPr lang="ru-RU" dirty="0" smtClean="0"/>
              <a:t>- пробуждение интереса к получению новой информации</a:t>
            </a:r>
          </a:p>
          <a:p>
            <a:r>
              <a:rPr lang="ru-RU" dirty="0" smtClean="0"/>
              <a:t>- постановка учеником собственных целей обучения</a:t>
            </a:r>
          </a:p>
          <a:p>
            <a:pPr>
              <a:buNone/>
            </a:pPr>
            <a:r>
              <a:rPr lang="ru-RU" b="1" dirty="0" smtClean="0"/>
              <a:t>    Функция : </a:t>
            </a:r>
            <a:endParaRPr lang="ru-RU" dirty="0" smtClean="0"/>
          </a:p>
          <a:p>
            <a:pPr algn="just"/>
            <a:r>
              <a:rPr lang="ru-RU" b="1" dirty="0" smtClean="0"/>
              <a:t>  Мотивационная</a:t>
            </a:r>
            <a:r>
              <a:rPr lang="ru-RU" dirty="0" smtClean="0"/>
              <a:t>      (побуждение к работе с новой информацией, пробуждение интереса к теме) </a:t>
            </a:r>
          </a:p>
          <a:p>
            <a:pPr algn="just"/>
            <a:r>
              <a:rPr lang="ru-RU" b="1" dirty="0" smtClean="0"/>
              <a:t>  Информационная </a:t>
            </a:r>
            <a:r>
              <a:rPr lang="ru-RU" dirty="0" smtClean="0"/>
              <a:t>(вызов «на поверхность» имеющихся знании по теме) </a:t>
            </a:r>
          </a:p>
          <a:p>
            <a:r>
              <a:rPr lang="ru-RU" b="1" dirty="0" smtClean="0"/>
              <a:t>  Коммуникационная</a:t>
            </a:r>
            <a:br>
              <a:rPr lang="ru-RU" b="1" dirty="0" smtClean="0"/>
            </a:br>
            <a:r>
              <a:rPr lang="ru-RU" dirty="0" smtClean="0"/>
              <a:t>(бесконфликтный обмен мнениями)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2 этап урока -</a:t>
            </a:r>
            <a:br>
              <a:rPr lang="ru-RU" b="1" dirty="0" smtClean="0"/>
            </a:br>
            <a:r>
              <a:rPr lang="ru-RU" b="1" dirty="0" smtClean="0"/>
              <a:t>«Стадия осмысления»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 </a:t>
            </a:r>
            <a:r>
              <a:rPr lang="ru-RU" sz="2800" b="1" i="1" dirty="0" smtClean="0"/>
              <a:t>ИНСЕРТ </a:t>
            </a:r>
            <a:r>
              <a:rPr lang="ru-RU" sz="2800" i="1" dirty="0" smtClean="0"/>
              <a:t>–  маркировка текста, т.е. чтение текста с пометками. </a:t>
            </a:r>
          </a:p>
          <a:p>
            <a:r>
              <a:rPr lang="ru-RU" sz="2800" b="1" i="1" dirty="0" smtClean="0"/>
              <a:t>V</a:t>
            </a:r>
            <a:r>
              <a:rPr lang="ru-RU" sz="2800" i="1" dirty="0" smtClean="0"/>
              <a:t> - если это уже знали;</a:t>
            </a:r>
          </a:p>
          <a:p>
            <a:r>
              <a:rPr lang="ru-RU" sz="2800" b="1" i="1" dirty="0" smtClean="0"/>
              <a:t>+ </a:t>
            </a:r>
            <a:r>
              <a:rPr lang="ru-RU" sz="2800" i="1" dirty="0" smtClean="0"/>
              <a:t>- если информация новая;</a:t>
            </a:r>
          </a:p>
          <a:p>
            <a:r>
              <a:rPr lang="ru-RU" sz="2800" b="1" i="1" dirty="0" smtClean="0"/>
              <a:t>-</a:t>
            </a:r>
            <a:r>
              <a:rPr lang="ru-RU" sz="2800" i="1" dirty="0" smtClean="0"/>
              <a:t> - если думали иначе и не согласны;</a:t>
            </a:r>
          </a:p>
          <a:p>
            <a:r>
              <a:rPr lang="ru-RU" sz="2800" b="1" i="1" dirty="0" smtClean="0"/>
              <a:t>? </a:t>
            </a:r>
            <a:r>
              <a:rPr lang="ru-RU" sz="2800" i="1" dirty="0" smtClean="0"/>
              <a:t>– если что-то непонятно, у вас самих возникли вопросы.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Задания приема «</a:t>
            </a:r>
            <a:r>
              <a:rPr lang="ru-RU" b="1" dirty="0" err="1" smtClean="0"/>
              <a:t>Инсерт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/>
              <a:t>Задание 1. </a:t>
            </a:r>
            <a:r>
              <a:rPr lang="ru-RU" sz="2800" i="1" dirty="0" smtClean="0"/>
              <a:t>Познакомьтесь с информацией.</a:t>
            </a:r>
          </a:p>
          <a:p>
            <a:pPr>
              <a:buNone/>
            </a:pPr>
            <a:endParaRPr lang="ru-RU" sz="2800" i="1" dirty="0" smtClean="0"/>
          </a:p>
          <a:p>
            <a:r>
              <a:rPr lang="ru-RU" sz="2800" b="1" i="1" dirty="0" smtClean="0"/>
              <a:t>Задание 2. </a:t>
            </a:r>
            <a:r>
              <a:rPr lang="ru-RU" sz="2800" i="1" dirty="0" smtClean="0"/>
              <a:t>Заполните таблицу «</a:t>
            </a:r>
            <a:r>
              <a:rPr lang="ru-RU" sz="2800" i="1" dirty="0" err="1" smtClean="0"/>
              <a:t>Инсерт</a:t>
            </a:r>
            <a:r>
              <a:rPr lang="ru-RU" sz="2800" i="1" dirty="0" smtClean="0"/>
              <a:t>»</a:t>
            </a:r>
          </a:p>
          <a:p>
            <a:endParaRPr lang="ru-RU" sz="2800" i="1" dirty="0" smtClean="0"/>
          </a:p>
          <a:p>
            <a:r>
              <a:rPr lang="ru-RU" sz="2800" b="1" i="1" dirty="0" smtClean="0"/>
              <a:t>Задание 3. </a:t>
            </a:r>
            <a:r>
              <a:rPr lang="ru-RU" sz="2800" i="1" dirty="0" smtClean="0"/>
              <a:t>Изучив таблицу, сформулируйте геометрические определения понятий, используя ключевые слова.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653</TotalTime>
  <Words>1179</Words>
  <Application>Microsoft Office PowerPoint</Application>
  <PresentationFormat>Экран (4:3)</PresentationFormat>
  <Paragraphs>242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Поток</vt:lpstr>
      <vt:lpstr>1_Поток</vt:lpstr>
      <vt:lpstr>Слайд 1</vt:lpstr>
      <vt:lpstr> Мастер – класс «Применение технологии критического мышления на уроках математики»</vt:lpstr>
      <vt:lpstr>Технология критического мышления</vt:lpstr>
      <vt:lpstr>Цель технологии критического мышления</vt:lpstr>
      <vt:lpstr>Определение темы урока</vt:lpstr>
      <vt:lpstr>Постановка целей урока</vt:lpstr>
      <vt:lpstr>1 этап урока – «Стадия вызова»</vt:lpstr>
      <vt:lpstr>2 этап урока - «Стадия осмысления» </vt:lpstr>
      <vt:lpstr>Задания приема «Инсерт»</vt:lpstr>
      <vt:lpstr>Заполните таблицу "Инсерт". </vt:lpstr>
      <vt:lpstr>Таблица вопросов</vt:lpstr>
      <vt:lpstr>Слайд 12</vt:lpstr>
      <vt:lpstr>Слайд 13</vt:lpstr>
      <vt:lpstr>Практическая работа №1.  (Заполнение таблицы).   </vt:lpstr>
      <vt:lpstr>2 этап урока - «Стадия осмысления» </vt:lpstr>
      <vt:lpstr>3 этап урока –  «Стадия рефлексии»</vt:lpstr>
      <vt:lpstr>"ПОПС-формула"   (PRES-formula (Position-Reason-Explanation or Example-Summary))  </vt:lpstr>
      <vt:lpstr>Ромашка Блума или  Ромашка вопросов</vt:lpstr>
      <vt:lpstr>«Хороший вопрос» — это тот, который допускает достаточно большое пространство возможных альтернатив», — приходит к выводу русский психолог В.М. Снетков.</vt:lpstr>
      <vt:lpstr>Необходимые условия для обучения постановке правильных вопросов </vt:lpstr>
      <vt:lpstr>3 этап урока –  «Стадия рефлексии»</vt:lpstr>
      <vt:lpstr>Развитие критического мышления в ходе обучения подразумевает определенную структуру учебных занятий. В технологии РКМЧП она представлена в виде:</vt:lpstr>
      <vt:lpstr>Виды Универсальных Учебных действий</vt:lpstr>
      <vt:lpstr>Все дело в шляпе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Windows7</cp:lastModifiedBy>
  <cp:revision>47</cp:revision>
  <dcterms:created xsi:type="dcterms:W3CDTF">2016-04-22T11:31:01Z</dcterms:created>
  <dcterms:modified xsi:type="dcterms:W3CDTF">2018-10-02T13:47:11Z</dcterms:modified>
</cp:coreProperties>
</file>