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76" r:id="rId3"/>
    <p:sldId id="277" r:id="rId4"/>
    <p:sldId id="278" r:id="rId5"/>
    <p:sldId id="287" r:id="rId6"/>
    <p:sldId id="272" r:id="rId7"/>
    <p:sldId id="288" r:id="rId8"/>
    <p:sldId id="292" r:id="rId9"/>
    <p:sldId id="290" r:id="rId10"/>
    <p:sldId id="291" r:id="rId11"/>
    <p:sldId id="294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97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Лист1!$D$4:$D$6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затруднились ответить</c:v>
                </c:pt>
              </c:strCache>
            </c:strRef>
          </c:cat>
          <c:val>
            <c:numRef>
              <c:f>Лист1!$E$4:$E$6</c:f>
              <c:numCache>
                <c:formatCode>General</c:formatCode>
                <c:ptCount val="3"/>
                <c:pt idx="0">
                  <c:v>96</c:v>
                </c:pt>
                <c:pt idx="1">
                  <c:v>0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5555008"/>
        <c:axId val="1895559904"/>
      </c:barChart>
      <c:catAx>
        <c:axId val="189555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5559904"/>
        <c:crosses val="autoZero"/>
        <c:auto val="1"/>
        <c:lblAlgn val="ctr"/>
        <c:lblOffset val="100"/>
        <c:noMultiLvlLbl val="0"/>
      </c:catAx>
      <c:valAx>
        <c:axId val="189555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555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Лист1!$D$18:$D$21</c:f>
              <c:strCache>
                <c:ptCount val="4"/>
                <c:pt idx="0">
                  <c:v>почаще организовывать</c:v>
                </c:pt>
                <c:pt idx="1">
                  <c:v>придумать новые проекты</c:v>
                </c:pt>
                <c:pt idx="2">
                  <c:v>понравилось</c:v>
                </c:pt>
                <c:pt idx="3">
                  <c:v>хочу продолжить работу над темой</c:v>
                </c:pt>
              </c:strCache>
            </c:strRef>
          </c:cat>
          <c:val>
            <c:numRef>
              <c:f>Лист1!$E$18:$E$21</c:f>
              <c:numCache>
                <c:formatCode>General</c:formatCode>
                <c:ptCount val="4"/>
                <c:pt idx="0">
                  <c:v>44</c:v>
                </c:pt>
                <c:pt idx="1">
                  <c:v>44</c:v>
                </c:pt>
                <c:pt idx="2">
                  <c:v>60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5569696"/>
        <c:axId val="1895556640"/>
      </c:barChart>
      <c:catAx>
        <c:axId val="189556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5556640"/>
        <c:crosses val="autoZero"/>
        <c:auto val="1"/>
        <c:lblAlgn val="ctr"/>
        <c:lblOffset val="100"/>
        <c:noMultiLvlLbl val="0"/>
      </c:catAx>
      <c:valAx>
        <c:axId val="1895556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9556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DBB67-CABB-454E-96EC-520C0AF383F9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CDD68-90CB-4ABB-834C-6EACB6A0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503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03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687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60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9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2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58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059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86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10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3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A82AC-A42E-4DD1-8D7E-BAAF8BA29B4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BCCE0-400B-4F9C-BEB1-8A0816A48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7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653136"/>
            <a:ext cx="6048672" cy="28803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	</a:t>
            </a:r>
            <a:r>
              <a:rPr lang="ru-RU" sz="3600" dirty="0" smtClean="0">
                <a:solidFill>
                  <a:srgbClr val="002060"/>
                </a:solidFill>
              </a:rPr>
              <a:t>Образовательное       событие  «</a:t>
            </a:r>
            <a:r>
              <a:rPr lang="ru-RU" sz="3600" dirty="0">
                <a:solidFill>
                  <a:srgbClr val="002060"/>
                </a:solidFill>
              </a:rPr>
              <a:t>День семьи</a:t>
            </a:r>
            <a:r>
              <a:rPr lang="ru-RU" sz="3600" dirty="0" smtClean="0">
                <a:solidFill>
                  <a:srgbClr val="002060"/>
                </a:solidFill>
              </a:rPr>
              <a:t>»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Грищенко </a:t>
            </a:r>
            <a:r>
              <a:rPr lang="ru-RU" sz="2000" dirty="0">
                <a:solidFill>
                  <a:srgbClr val="002060"/>
                </a:solidFill>
              </a:rPr>
              <a:t>Л.Н., учитель иностранного </a:t>
            </a:r>
            <a:r>
              <a:rPr lang="ru-RU" sz="2000" dirty="0" smtClean="0">
                <a:solidFill>
                  <a:srgbClr val="002060"/>
                </a:solidFill>
              </a:rPr>
              <a:t>языка, классный руководитель 5В класса,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err="1" smtClean="0">
                <a:solidFill>
                  <a:srgbClr val="002060"/>
                </a:solidFill>
              </a:rPr>
              <a:t>Дьячкова</a:t>
            </a:r>
            <a:r>
              <a:rPr lang="ru-RU" sz="2000" dirty="0" smtClean="0">
                <a:solidFill>
                  <a:srgbClr val="002060"/>
                </a:solidFill>
              </a:rPr>
              <a:t> Е.В., педагог-психолог,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Солодовник А.А., педагог-психолог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33630"/>
            <a:ext cx="6400800" cy="8416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МБОУ «Гимназия №1», г. Ангарск, Иркутская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26" t="2206" b="31628"/>
          <a:stretch/>
        </p:blipFill>
        <p:spPr>
          <a:xfrm>
            <a:off x="1043608" y="1268760"/>
            <a:ext cx="6147957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32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5038" t="28991" r="17713" b="6984"/>
          <a:stretch/>
        </p:blipFill>
        <p:spPr>
          <a:xfrm>
            <a:off x="457201" y="267395"/>
            <a:ext cx="3888646" cy="33056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3463" t="27590" r="16925" b="6579"/>
          <a:stretch/>
        </p:blipFill>
        <p:spPr>
          <a:xfrm>
            <a:off x="4836672" y="3666209"/>
            <a:ext cx="3991902" cy="3081758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833" y="297992"/>
            <a:ext cx="3083583" cy="3133204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3755578"/>
            <a:ext cx="3920149" cy="299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4250" t="27590" r="19288" b="7979"/>
          <a:stretch/>
        </p:blipFill>
        <p:spPr>
          <a:xfrm>
            <a:off x="947096" y="188640"/>
            <a:ext cx="3076009" cy="33003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38188" t="35993" r="16137" b="5179"/>
          <a:stretch/>
        </p:blipFill>
        <p:spPr>
          <a:xfrm>
            <a:off x="4499992" y="2420888"/>
            <a:ext cx="3888432" cy="330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78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</a:rPr>
              <a:t>Рефлексия учащихся 5-й параллели (%)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Считаете ли Вы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полезным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совместный семейный проект?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1310" y="1628800"/>
            <a:ext cx="3731170" cy="475252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«Больше узнаёшь о своей семье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«Познаешь историю семьи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«Это очень интересно»; «Хорошо вместе время проводить-обсуждать, смеяться.» «Услышать много интересного о других»;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укрепил дружбу с родителями»;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сплачивает семью и объединяет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«Для саморазвития»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9224770"/>
              </p:ext>
            </p:extLst>
          </p:nvPr>
        </p:nvGraphicFramePr>
        <p:xfrm>
          <a:off x="179513" y="2780928"/>
          <a:ext cx="482453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57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649" y="692696"/>
            <a:ext cx="8229600" cy="50405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Рефлексия учащихся 5-й параллели (%) 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713387"/>
          </a:xfrm>
        </p:spPr>
        <p:txBody>
          <a:bodyPr>
            <a:normAutofit fontScale="925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совместной работы над проектом: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узнали новую информацию о своей семье 48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укрепили взаимоотношения с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испытали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гордость за свою семью 24%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другое: «Узнал больше о других семьях»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49" y="4797152"/>
            <a:ext cx="8229599" cy="154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89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9833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</a:rPr>
              <a:t>Рефлексия учащихся 5-й параллели (%)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пожелания организаторам образовательного события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Моя семья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9255"/>
              </p:ext>
            </p:extLst>
          </p:nvPr>
        </p:nvGraphicFramePr>
        <p:xfrm>
          <a:off x="457200" y="1600200"/>
          <a:ext cx="8363272" cy="4277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5877271"/>
            <a:ext cx="9036496" cy="95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2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125" y="792266"/>
            <a:ext cx="8229600" cy="81156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700" b="1" dirty="0">
                <a:solidFill>
                  <a:srgbClr val="002060"/>
                </a:solidFill>
              </a:rPr>
              <a:t>Рефлексия </a:t>
            </a:r>
            <a:r>
              <a:rPr lang="ru-RU" sz="2700" b="1" dirty="0" smtClean="0">
                <a:solidFill>
                  <a:srgbClr val="002060"/>
                </a:solidFill>
              </a:rPr>
              <a:t>родителей </a:t>
            </a:r>
            <a:r>
              <a:rPr lang="ru-RU" sz="2700" b="1" dirty="0">
                <a:solidFill>
                  <a:srgbClr val="002060"/>
                </a:solidFill>
              </a:rPr>
              <a:t>5-й параллели (%)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Считаете ли Вы </a:t>
            </a: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полезным </a:t>
            </a: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совместный семейный проект?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3826"/>
            <a:ext cx="8424936" cy="446449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   100</a:t>
            </a:r>
            <a:r>
              <a:rPr lang="ru-RU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%:</a:t>
            </a:r>
            <a:endParaRPr lang="ru-RU" sz="2800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«Сближает»; «Объединяет»;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Удовольствие от совместной деятельности»;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«Способствует сплочению семьи»; «Дополнительное общение»;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«Развивает фантазию, поддерживает ценность семьи»;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«Укрепляет взаимоотношения родителей и детей»;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«Укрепляет семью, воспитывает чувство собственного достоинства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«Семейные ценности и реликвии-ключ к высокой внутренней культуре народа </a:t>
            </a:r>
            <a:r>
              <a:rPr lang="ru-RU" sz="2800" b="1" u="sng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целом!»</a:t>
            </a:r>
            <a:endParaRPr lang="ru-RU" sz="2800" b="1" u="sng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28 % «Узнаем больше не только о своей семье, но и о других семьях»;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«Узнаем много нового о традициях своей семьи»; «Возможность передать свои знания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навыки ребёнку»;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" t="15724" r="8520" b="7715"/>
          <a:stretch/>
        </p:blipFill>
        <p:spPr bwMode="auto">
          <a:xfrm>
            <a:off x="5580112" y="5438251"/>
            <a:ext cx="3261049" cy="126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54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6" y="478697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</a:rPr>
              <a:t>Рефлексия родителей 5-й параллели (%)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совместной работы над проектом: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лучше узнали своего ребенка, открыли в нём новые личностные качества 33%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удовольствие от совместной деятельности 62%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укрепили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семейные традиции 29%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испытали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гордость за свою семью 52%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«Ребенок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научился презентовать себя»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296" y="4365104"/>
            <a:ext cx="1658256" cy="225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79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24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900" b="1" dirty="0">
                <a:solidFill>
                  <a:srgbClr val="002060"/>
                </a:solidFill>
              </a:rPr>
              <a:t>Рефлексия родителей 5-й параллели (%) </a:t>
            </a:r>
            <a:br>
              <a:rPr lang="ru-RU" sz="2900" b="1" dirty="0">
                <a:solidFill>
                  <a:srgbClr val="002060"/>
                </a:solidFill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Ваши предложения и пожелания организаторам образовательного события «Моя семья»: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27135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Интересно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42%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«Спасибо за то, что помогаете нам больше узнавать друг друга,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проводить времени вместе, благодаря совместной деятельности»;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Проводить такие мероприятия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регулярно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71%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5013176"/>
            <a:ext cx="224259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7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24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итогам голосования право представить проекты на муниципальном конкурсе предоставляется: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Спортивная семья» -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Скугарев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Е. (5А)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«Традиция поколений» - Родионов И. (5А)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«Герои нашей семьи» - Московских А. (5А)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«Красота своими руками. Семейное хобби» - Коноплева К. (5А)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«Красота своими руками» - Полищук С. (5А)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«Интернациональные семьи» - Симонова А. (5В)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«Мой дедушка – Герой!» -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Рзаева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   (5В)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«Семейные реликвии» -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Дулова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С. (5Б)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566" y="4653136"/>
            <a:ext cx="2289922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Результаты выступления гимназистов на муниципальном конкурсе «Семейная реликвия». Городской музей «Победы»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4130" y="1700809"/>
            <a:ext cx="3011800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6800" b="10023"/>
          <a:stretch/>
        </p:blipFill>
        <p:spPr>
          <a:xfrm>
            <a:off x="899592" y="1844824"/>
            <a:ext cx="2889538" cy="22887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4365104"/>
            <a:ext cx="3394720" cy="209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57153"/>
            <a:ext cx="8229600" cy="4525963"/>
          </a:xfrm>
        </p:spPr>
        <p:txBody>
          <a:bodyPr/>
          <a:lstStyle/>
          <a:p>
            <a:r>
              <a:rPr lang="ru-RU" i="1" dirty="0" smtClean="0">
                <a:solidFill>
                  <a:srgbClr val="0070C0"/>
                </a:solidFill>
              </a:rPr>
              <a:t>«Работа, направленная на развитие личности ученика, </a:t>
            </a:r>
            <a:r>
              <a:rPr lang="ru-RU" i="1" dirty="0" smtClean="0"/>
              <a:t>его успешной социализации </a:t>
            </a:r>
            <a:r>
              <a:rPr lang="ru-RU" i="1" dirty="0" smtClean="0">
                <a:solidFill>
                  <a:srgbClr val="0070C0"/>
                </a:solidFill>
              </a:rPr>
              <a:t>становится действенной </a:t>
            </a:r>
            <a:r>
              <a:rPr lang="ru-RU" i="1" dirty="0" smtClean="0"/>
              <a:t>и эффективной только в том случае, </a:t>
            </a:r>
            <a:r>
              <a:rPr lang="ru-RU" i="1" dirty="0" smtClean="0">
                <a:solidFill>
                  <a:srgbClr val="0070C0"/>
                </a:solidFill>
              </a:rPr>
              <a:t>если</a:t>
            </a:r>
            <a:r>
              <a:rPr lang="ru-RU" i="1" dirty="0" smtClean="0"/>
              <a:t> в процесс обучения и воспитания </a:t>
            </a:r>
            <a:r>
              <a:rPr lang="ru-RU" i="1" dirty="0" smtClean="0">
                <a:solidFill>
                  <a:srgbClr val="0070C0"/>
                </a:solidFill>
              </a:rPr>
              <a:t>вовлечены родители учащихся». </a:t>
            </a:r>
          </a:p>
          <a:p>
            <a:pPr marL="0" indent="0" algn="r">
              <a:buNone/>
            </a:pPr>
            <a:r>
              <a:rPr lang="ru-RU" dirty="0" smtClean="0"/>
              <a:t>М. </a:t>
            </a:r>
            <a:r>
              <a:rPr lang="ru-RU" dirty="0" err="1" smtClean="0"/>
              <a:t>Битянова</a:t>
            </a:r>
            <a:r>
              <a:rPr lang="ru-RU" dirty="0" smtClean="0"/>
              <a:t> </a:t>
            </a:r>
            <a:r>
              <a:rPr lang="ru-RU" dirty="0" err="1" smtClean="0"/>
              <a:t>к.п.н</a:t>
            </a:r>
            <a:r>
              <a:rPr lang="ru-RU" dirty="0" smtClean="0"/>
              <a:t>., МГПУ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78" y="4221088"/>
            <a:ext cx="3528393" cy="2262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04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1340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Благодарим за внимание!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Желаем творческого взаимодействия!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3284984"/>
            <a:ext cx="864096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Образовательное событие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Это одна из технологий открытого пространства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34"/>
          <a:stretch/>
        </p:blipFill>
        <p:spPr bwMode="auto">
          <a:xfrm>
            <a:off x="319804" y="2780928"/>
            <a:ext cx="8352928" cy="352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04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Образовательное событие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«День Семьи»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выстраивания пространства совместной деятельности (ученика-педагога-родителя) в рамках неформального образования, обеспечивающего достижения личностных результатов.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Укреплять партнерские взаимоотношения между родителями и детьми.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духовно-нравственные ценности и развивать современные практические умения общекультурного плана.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Стимулировать продуктивную деятельность учащихся, педагогов, родителей, ориентированную на личностную и творческую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самореализацию.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88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10"/>
            <a:ext cx="8229600" cy="87553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План реализации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027" y="1124744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этап образовательного события.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Подготовительный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Проведение родительского собрания.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Проведение тематических уроков на пятой параллели.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Классный час «Моя семья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5085184"/>
            <a:ext cx="3878110" cy="175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5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3888432" cy="547260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Информационные проекты</a:t>
            </a:r>
          </a:p>
          <a:p>
            <a:pPr marL="0" indent="0"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Моя семья-мое богатство!</a:t>
            </a:r>
          </a:p>
          <a:p>
            <a:r>
              <a:rPr lang="ru-RU" dirty="0" smtClean="0"/>
              <a:t>Генеалогическое  древо моей семьи.</a:t>
            </a:r>
          </a:p>
          <a:p>
            <a:r>
              <a:rPr lang="ru-RU" dirty="0" smtClean="0"/>
              <a:t>Мой дедушка-герой!</a:t>
            </a:r>
          </a:p>
          <a:p>
            <a:r>
              <a:rPr lang="ru-RU" dirty="0" smtClean="0"/>
              <a:t>Профессиональная династия моей семьи.</a:t>
            </a:r>
          </a:p>
          <a:p>
            <a:r>
              <a:rPr lang="ru-RU" dirty="0" smtClean="0"/>
              <a:t>Секреты взаимопонимания.</a:t>
            </a:r>
          </a:p>
          <a:p>
            <a:r>
              <a:rPr lang="ru-RU" dirty="0" smtClean="0"/>
              <a:t>Спортивная семья.</a:t>
            </a:r>
          </a:p>
          <a:p>
            <a:r>
              <a:rPr lang="ru-RU" dirty="0" smtClean="0"/>
              <a:t>Игры, в которые играем всей семьей.</a:t>
            </a:r>
          </a:p>
          <a:p>
            <a:r>
              <a:rPr lang="ru-RU" dirty="0" smtClean="0"/>
              <a:t>Любимые книги моей семьи.</a:t>
            </a:r>
          </a:p>
          <a:p>
            <a:r>
              <a:rPr lang="ru-RU" dirty="0" smtClean="0"/>
              <a:t>Семейные ценности.</a:t>
            </a:r>
          </a:p>
          <a:p>
            <a:r>
              <a:rPr lang="ru-RU" dirty="0" smtClean="0"/>
              <a:t>Красота своими руками (семейное хобби).</a:t>
            </a:r>
          </a:p>
          <a:p>
            <a:r>
              <a:rPr lang="ru-RU" dirty="0" smtClean="0"/>
              <a:t>Выходной день в моей семье.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99992" y="188640"/>
            <a:ext cx="3826768" cy="6336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Исследовательские проекты</a:t>
            </a:r>
          </a:p>
          <a:p>
            <a:r>
              <a:rPr lang="ru-RU" dirty="0" smtClean="0"/>
              <a:t>Школа и моя семья-настоящие друзья?</a:t>
            </a:r>
          </a:p>
          <a:p>
            <a:r>
              <a:rPr lang="ru-RU" dirty="0" smtClean="0"/>
              <a:t>Современная семья глазами подростка.</a:t>
            </a:r>
          </a:p>
          <a:p>
            <a:r>
              <a:rPr lang="ru-RU" dirty="0" smtClean="0"/>
              <a:t>Что такое семья?</a:t>
            </a:r>
          </a:p>
          <a:p>
            <a:r>
              <a:rPr lang="ru-RU" dirty="0" smtClean="0"/>
              <a:t>Секреты семейного взаимопонимания.</a:t>
            </a:r>
          </a:p>
          <a:p>
            <a:r>
              <a:rPr lang="ru-RU" dirty="0" smtClean="0"/>
              <a:t>Зачем люди создают семьи?</a:t>
            </a:r>
          </a:p>
          <a:p>
            <a:r>
              <a:rPr lang="ru-RU" dirty="0" smtClean="0"/>
              <a:t>Необходимо ли беречь семейные традиции?</a:t>
            </a:r>
          </a:p>
          <a:p>
            <a:r>
              <a:rPr lang="ru-RU" dirty="0" smtClean="0"/>
              <a:t>Моя семья сейчас и моя семья в будущем.</a:t>
            </a:r>
          </a:p>
          <a:p>
            <a:r>
              <a:rPr lang="ru-RU" dirty="0" smtClean="0"/>
              <a:t>Подростки и родители-партнеры и друзья?</a:t>
            </a:r>
          </a:p>
          <a:p>
            <a:r>
              <a:rPr lang="ru-RU" dirty="0" smtClean="0"/>
              <a:t>Школа-хорошая семья, семья-хорошая школа.</a:t>
            </a:r>
          </a:p>
          <a:p>
            <a:r>
              <a:rPr lang="ru-RU" dirty="0" smtClean="0"/>
              <a:t>Что дает человеку семья?</a:t>
            </a:r>
          </a:p>
          <a:p>
            <a:r>
              <a:rPr lang="ru-RU" dirty="0" smtClean="0"/>
              <a:t>Влияние семьи на становление личности.</a:t>
            </a:r>
          </a:p>
          <a:p>
            <a:r>
              <a:rPr lang="ru-RU" dirty="0" smtClean="0"/>
              <a:t>Хобби разных поколений моей семьи.</a:t>
            </a:r>
          </a:p>
          <a:p>
            <a:r>
              <a:rPr lang="ru-RU" dirty="0" smtClean="0"/>
              <a:t>«Счастлив то, кто счастлив дома» Л.Н. Толстой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101" y="5373216"/>
            <a:ext cx="1725318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0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4437112"/>
            <a:ext cx="4139952" cy="24208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План реализации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363272" cy="4708525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этап. Содержательная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Консультирование учащихся, родителей по выбранным темам.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2)Анализ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выбранных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этап. Основной этап образовательного события  </a:t>
            </a:r>
            <a:endParaRPr lang="ru-RU" sz="4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творческой группы по созданию сценария образовательного события «День семьи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2)Сопровождение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проведения образовательного события на параллели 5-х классов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«День семьи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предполагается работа тематических секций.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этап. Рефлексивный</a:t>
            </a:r>
            <a:endParaRPr lang="ru-RU" sz="3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1)Рефлексивная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2)Подведение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итогов (награждение).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96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Защита проектов</a:t>
            </a:r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80" t="41365" r="23632" b="1"/>
          <a:stretch/>
        </p:blipFill>
        <p:spPr>
          <a:xfrm>
            <a:off x="3563888" y="1757825"/>
            <a:ext cx="5421239" cy="3275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0601" r="2401" b="10101"/>
          <a:stretch/>
        </p:blipFill>
        <p:spPr>
          <a:xfrm>
            <a:off x="179512" y="2996952"/>
            <a:ext cx="3080389" cy="3309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578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«Мой дедушка-ГЕРОЙ!»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4013" t="30390" r="9050" b="5179"/>
          <a:stretch/>
        </p:blipFill>
        <p:spPr>
          <a:xfrm>
            <a:off x="509972" y="1446008"/>
            <a:ext cx="5410944" cy="46123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7308" t="28990" r="42593" b="5179"/>
          <a:stretch/>
        </p:blipFill>
        <p:spPr>
          <a:xfrm>
            <a:off x="6166520" y="1772816"/>
            <a:ext cx="2520280" cy="329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8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787</Words>
  <Application>Microsoft Office PowerPoint</Application>
  <PresentationFormat>Экран (4:3)</PresentationFormat>
  <Paragraphs>109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  Образовательное       событие  «День семьи» Грищенко Л.Н., учитель иностранного языка, классный руководитель 5В класса, Дьячкова Е.В., педагог-психолог, Солодовник А.А., педагог-психолог </vt:lpstr>
      <vt:lpstr>Презентация PowerPoint</vt:lpstr>
      <vt:lpstr>Образовательное событие</vt:lpstr>
      <vt:lpstr>Образовательное событие  «День Семьи»</vt:lpstr>
      <vt:lpstr>План реализации</vt:lpstr>
      <vt:lpstr>Презентация PowerPoint</vt:lpstr>
      <vt:lpstr>План реализации</vt:lpstr>
      <vt:lpstr>Защита проектов</vt:lpstr>
      <vt:lpstr>«Мой дедушка-ГЕРОЙ!»</vt:lpstr>
      <vt:lpstr>м</vt:lpstr>
      <vt:lpstr>Презентация PowerPoint</vt:lpstr>
      <vt:lpstr>Рефлексия учащихся 5-й параллели (%)  Считаете ли Вы полезным совместный семейный проект? </vt:lpstr>
      <vt:lpstr>Рефлексия учащихся 5-й параллели (%)  </vt:lpstr>
      <vt:lpstr>Рефлексия учащихся 5-й параллели (%)   предложения и пожелания организаторам образовательного события  «Моя семья» </vt:lpstr>
      <vt:lpstr>Рефлексия родителей 5-й параллели (%)   Считаете ли Вы полезным совместный семейный проект? </vt:lpstr>
      <vt:lpstr>Рефлексия родителей 5-й параллели (%)  В результате совместной работы над проектом: </vt:lpstr>
      <vt:lpstr>Рефлексия родителей 5-й параллели (%)  Ваши предложения и пожелания организаторам образовательного события «Моя семья»: </vt:lpstr>
      <vt:lpstr>По итогам голосования право представить проекты на муниципальном конкурсе предоставляется: </vt:lpstr>
      <vt:lpstr>Результаты выступления гимназистов на муниципальном конкурсе «Семейная реликвия». Городской музей «Победы»</vt:lpstr>
      <vt:lpstr>Благодарим за внимание! Желаем творческого взаимодействия!</vt:lpstr>
    </vt:vector>
  </TitlesOfParts>
  <Company>Гимназия 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психологической поддержки, взаимодействия гимназии, семьи и социума для успешной социализации учащихся</dc:title>
  <dc:creator>Психологи</dc:creator>
  <cp:lastModifiedBy>psy</cp:lastModifiedBy>
  <cp:revision>48</cp:revision>
  <cp:lastPrinted>2018-06-01T00:16:13Z</cp:lastPrinted>
  <dcterms:created xsi:type="dcterms:W3CDTF">2018-05-31T22:46:50Z</dcterms:created>
  <dcterms:modified xsi:type="dcterms:W3CDTF">2021-09-01T04:05:25Z</dcterms:modified>
</cp:coreProperties>
</file>