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86" r:id="rId2"/>
  </p:sldMasterIdLst>
  <p:notesMasterIdLst>
    <p:notesMasterId r:id="rId25"/>
  </p:notesMasterIdLst>
  <p:handoutMasterIdLst>
    <p:handoutMasterId r:id="rId26"/>
  </p:handoutMasterIdLst>
  <p:sldIdLst>
    <p:sldId id="256" r:id="rId3"/>
    <p:sldId id="304" r:id="rId4"/>
    <p:sldId id="305" r:id="rId5"/>
    <p:sldId id="282" r:id="rId6"/>
    <p:sldId id="287" r:id="rId7"/>
    <p:sldId id="260" r:id="rId8"/>
    <p:sldId id="289" r:id="rId9"/>
    <p:sldId id="286" r:id="rId10"/>
    <p:sldId id="290" r:id="rId11"/>
    <p:sldId id="288" r:id="rId12"/>
    <p:sldId id="300" r:id="rId13"/>
    <p:sldId id="277" r:id="rId14"/>
    <p:sldId id="291" r:id="rId15"/>
    <p:sldId id="294" r:id="rId16"/>
    <p:sldId id="303" r:id="rId17"/>
    <p:sldId id="296" r:id="rId18"/>
    <p:sldId id="297" r:id="rId19"/>
    <p:sldId id="278" r:id="rId20"/>
    <p:sldId id="295" r:id="rId21"/>
    <p:sldId id="292" r:id="rId22"/>
    <p:sldId id="298" r:id="rId23"/>
    <p:sldId id="279" r:id="rId2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FF00"/>
    <a:srgbClr val="5966A7"/>
    <a:srgbClr val="3333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69012ECD-51FC-41F1-AA8D-1B2483CD663E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96" autoAdjust="0"/>
    <p:restoredTop sz="95407" autoAdjust="0"/>
  </p:normalViewPr>
  <p:slideViewPr>
    <p:cSldViewPr snapToGrid="0">
      <p:cViewPr>
        <p:scale>
          <a:sx n="77" d="100"/>
          <a:sy n="77" d="100"/>
        </p:scale>
        <p:origin x="-414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39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89-4116-BE49-3E1B5920BDBF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89-4116-BE49-3E1B5920BDBF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89-4116-BE49-3E1B5920BDBF}"/>
              </c:ext>
            </c:extLst>
          </c:dPt>
          <c:dPt>
            <c:idx val="3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89-4116-BE49-3E1B5920BDBF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Продажи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Часть 1</c:v>
                      </c:pt>
                      <c:pt idx="1">
                        <c:v>Часть 2</c:v>
                      </c:pt>
                      <c:pt idx="2">
                        <c:v>Часть 3</c:v>
                      </c:pt>
                      <c:pt idx="3">
                        <c:v>Часть 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7389-4116-BE49-3E1B5920BDBF}"/>
            </c:ext>
          </c:extLst>
        </c:ser>
        <c:dLbls/>
        <c:firstSliceAng val="31"/>
        <c:holeSize val="11"/>
      </c:doughnut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0.44526</cdr:x>
      <cdr:y>0.6196</cdr:y>
    </cdr:from>
    <cdr:to>
      <cdr:x>0.7564</cdr:x>
      <cdr:y>0.78898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A9AAA2E6-C0BD-4134-8B7A-A5872BA0A5A5}"/>
            </a:ext>
          </a:extLst>
        </cdr:cNvPr>
        <cdr:cNvSpPr txBox="1"/>
      </cdr:nvSpPr>
      <cdr:spPr>
        <a:xfrm xmlns:a="http://schemas.openxmlformats.org/drawingml/2006/main">
          <a:off x="2647917" y="3305455"/>
          <a:ext cx="1850316" cy="90364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lIns="0" tIns="0" rIns="0" bIns="0" rtlCol="0">
          <a:noAutofit/>
        </a:bodyPr>
        <a:lstStyle xmlns:a="http://schemas.openxmlformats.org/drawingml/2006/main"/>
        <a:p xmlns:a="http://schemas.openxmlformats.org/drawingml/2006/main">
          <a:pPr algn="l"/>
          <a:r>
            <a:rPr lang="ru-RU" sz="6000" dirty="0">
              <a:solidFill>
                <a:srgbClr val="FF0000"/>
              </a:solidFill>
              <a:latin typeface="+mj-lt"/>
            </a:rPr>
            <a:t>50%</a:t>
          </a:r>
        </a:p>
      </cdr:txBody>
    </cdr:sp>
  </cdr:relSizeAnchor>
  <cdr:relSizeAnchor xmlns:cdr="http://schemas.openxmlformats.org/drawingml/2006/chartDrawing">
    <cdr:from>
      <cdr:x>0.1902</cdr:x>
      <cdr:y>0.36137</cdr:y>
    </cdr:from>
    <cdr:to>
      <cdr:x>0.32949</cdr:x>
      <cdr:y>0.52269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xmlns="" id="{629F7352-083C-49E2-B8B2-EED53AC35A5A}"/>
            </a:ext>
          </a:extLst>
        </cdr:cNvPr>
        <cdr:cNvSpPr txBox="1"/>
      </cdr:nvSpPr>
      <cdr:spPr>
        <a:xfrm xmlns:a="http://schemas.openxmlformats.org/drawingml/2006/main">
          <a:off x="1131088" y="1927838"/>
          <a:ext cx="828339" cy="86061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lIns="0" tIns="0" rIns="0" bIns="0" rtlCol="0">
          <a:noAutofit/>
        </a:bodyPr>
        <a:lstStyle xmlns:a="http://schemas.openxmlformats.org/drawingml/2006/main"/>
        <a:p xmlns:a="http://schemas.openxmlformats.org/drawingml/2006/main">
          <a:pPr algn="l"/>
          <a:r>
            <a:rPr lang="ru-RU" sz="2400" dirty="0">
              <a:solidFill>
                <a:srgbClr val="FF0000"/>
              </a:solidFill>
              <a:latin typeface="+mj-lt"/>
            </a:rPr>
            <a:t>30%</a:t>
          </a:r>
        </a:p>
      </cdr:txBody>
    </cdr:sp>
  </cdr:relSizeAnchor>
  <cdr:relSizeAnchor xmlns:cdr="http://schemas.openxmlformats.org/drawingml/2006/chartDrawing">
    <cdr:from>
      <cdr:x>0.29692</cdr:x>
      <cdr:y>0.10931</cdr:y>
    </cdr:from>
    <cdr:to>
      <cdr:x>0.48505</cdr:x>
      <cdr:y>0.22828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xmlns="" id="{A98710F3-EA17-44D7-95F7-B8DAF115B3EF}"/>
            </a:ext>
          </a:extLst>
        </cdr:cNvPr>
        <cdr:cNvSpPr txBox="1"/>
      </cdr:nvSpPr>
      <cdr:spPr>
        <a:xfrm xmlns:a="http://schemas.openxmlformats.org/drawingml/2006/main">
          <a:off x="1765791" y="583132"/>
          <a:ext cx="1118794" cy="63470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lIns="0" tIns="0" rIns="0" bIns="0" rtlCol="0">
          <a:noAutofit/>
        </a:bodyPr>
        <a:lstStyle xmlns:a="http://schemas.openxmlformats.org/drawingml/2006/main"/>
        <a:p xmlns:a="http://schemas.openxmlformats.org/drawingml/2006/main">
          <a:pPr algn="l"/>
          <a:r>
            <a:rPr lang="ru-RU" sz="3600" dirty="0">
              <a:solidFill>
                <a:srgbClr val="FF0000"/>
              </a:solidFill>
              <a:latin typeface="+mj-lt"/>
            </a:rPr>
            <a:t>10%</a:t>
          </a:r>
        </a:p>
      </cdr:txBody>
    </cdr:sp>
  </cdr:relSizeAnchor>
  <cdr:relSizeAnchor xmlns:cdr="http://schemas.openxmlformats.org/drawingml/2006/chartDrawing">
    <cdr:from>
      <cdr:x>0.51581</cdr:x>
      <cdr:y>0.09853</cdr:y>
    </cdr:from>
    <cdr:to>
      <cdr:x>0.68042</cdr:x>
      <cdr:y>0.20339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xmlns="" id="{607D998D-7F26-4B14-B550-FF0A1E4C7BF6}"/>
            </a:ext>
          </a:extLst>
        </cdr:cNvPr>
        <cdr:cNvSpPr txBox="1"/>
      </cdr:nvSpPr>
      <cdr:spPr>
        <a:xfrm xmlns:a="http://schemas.openxmlformats.org/drawingml/2006/main">
          <a:off x="3067464" y="525659"/>
          <a:ext cx="978946" cy="55939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lIns="0" tIns="0" rIns="0" bIns="0" rtlCol="0">
          <a:noAutofit/>
        </a:bodyPr>
        <a:lstStyle xmlns:a="http://schemas.openxmlformats.org/drawingml/2006/main"/>
        <a:p xmlns:a="http://schemas.openxmlformats.org/drawingml/2006/main">
          <a:pPr algn="l"/>
          <a:r>
            <a:rPr lang="ru-RU" sz="3200" dirty="0">
              <a:solidFill>
                <a:srgbClr val="FF0000"/>
              </a:solidFill>
              <a:latin typeface="+mj-lt"/>
            </a:rPr>
            <a:t>10%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51198EC-8139-42E0-8E21-7D55627C4578}" type="datetime1">
              <a:rPr lang="ru-RU" smtClean="0"/>
              <a:pPr rtl="0"/>
              <a:t>20.03.2022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E85B5D-AF9C-4619-9577-8E9C8F4CF6D0}" type="datetime1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8649DAF-093F-4482-AA38-346E9A2DEE9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356813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649DAF-093F-4482-AA38-346E9A2DEE94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47004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649DAF-093F-4482-AA38-346E9A2DEE94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25983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649DAF-093F-4482-AA38-346E9A2DEE94}" type="slidenum">
              <a:rPr lang="ru-RU" smtClean="0"/>
              <a:pPr rtl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2355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8649DAF-093F-4482-AA38-346E9A2DEE94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47808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649DAF-093F-4482-AA38-346E9A2DEE94}" type="slidenum">
              <a:rPr lang="ru-RU" smtClean="0"/>
              <a:pPr rtl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18435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649DAF-093F-4482-AA38-346E9A2DEE94}" type="slidenum">
              <a:rPr lang="ru-RU" smtClean="0"/>
              <a:pPr rtl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50217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649DAF-093F-4482-AA38-346E9A2DEE94}" type="slidenum">
              <a:rPr lang="ru-RU" smtClean="0"/>
              <a:pPr rtl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7730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649DAF-093F-4482-AA38-346E9A2DEE94}" type="slidenum">
              <a:rPr lang="ru-RU" smtClean="0"/>
              <a:pPr rtl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84487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Рисунок 31">
            <a:extLst>
              <a:ext uri="{FF2B5EF4-FFF2-40B4-BE49-F238E27FC236}">
                <a16:creationId xmlns:a16="http://schemas.microsoft.com/office/drawing/2014/main" xmlns="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 rtlCol="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изображение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68422"/>
            <a:ext cx="6840000" cy="2387600"/>
          </a:xfrm>
          <a:solidFill>
            <a:schemeClr val="tx1">
              <a:alpha val="80000"/>
            </a:schemeClr>
          </a:solidFill>
        </p:spPr>
        <p:txBody>
          <a:bodyPr lIns="432000" rIns="432000" bIns="144000" rtlCol="0" anchor="b"/>
          <a:lstStyle>
            <a:lvl1pPr algn="l">
              <a:defRPr sz="4200" spc="-15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</a:t>
            </a:r>
            <a:br>
              <a:rPr lang="ru-RU" noProof="0" dirty="0"/>
            </a:br>
            <a:r>
              <a:rPr lang="ru-RU" noProof="0" dirty="0"/>
              <a:t>образца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53578"/>
            <a:ext cx="6840000" cy="936000"/>
          </a:xfrm>
          <a:solidFill>
            <a:schemeClr val="tx1">
              <a:alpha val="90000"/>
            </a:schemeClr>
          </a:solidFill>
        </p:spPr>
        <p:txBody>
          <a:bodyPr lIns="432000" tIns="144000" rtlCol="0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ие числа, вариант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: Фигура 17">
            <a:extLst>
              <a:ext uri="{FF2B5EF4-FFF2-40B4-BE49-F238E27FC236}">
                <a16:creationId xmlns:a16="http://schemas.microsoft.com/office/drawing/2014/main" xmlns="" id="{730F7266-25A0-4B3A-A8CE-F083ECC9D4C6}"/>
              </a:ext>
            </a:extLst>
          </p:cNvPr>
          <p:cNvSpPr/>
          <p:nvPr userDrawn="1"/>
        </p:nvSpPr>
        <p:spPr>
          <a:xfrm>
            <a:off x="0" y="2539992"/>
            <a:ext cx="5373076" cy="4318008"/>
          </a:xfrm>
          <a:custGeom>
            <a:avLst/>
            <a:gdLst>
              <a:gd name="connsiteX0" fmla="*/ 4972877 w 5373076"/>
              <a:gd name="connsiteY0" fmla="*/ 1816430 h 4318008"/>
              <a:gd name="connsiteX1" fmla="*/ 5211912 w 5373076"/>
              <a:gd name="connsiteY1" fmla="*/ 2046590 h 4318008"/>
              <a:gd name="connsiteX2" fmla="*/ 4866804 w 5373076"/>
              <a:gd name="connsiteY2" fmla="*/ 2013272 h 4318008"/>
              <a:gd name="connsiteX3" fmla="*/ 3721849 w 5373076"/>
              <a:gd name="connsiteY3" fmla="*/ 1808102 h 4318008"/>
              <a:gd name="connsiteX4" fmla="*/ 3854624 w 5373076"/>
              <a:gd name="connsiteY4" fmla="*/ 2524110 h 4318008"/>
              <a:gd name="connsiteX5" fmla="*/ 3419634 w 5373076"/>
              <a:gd name="connsiteY5" fmla="*/ 2322178 h 4318008"/>
              <a:gd name="connsiteX6" fmla="*/ 3604566 w 5373076"/>
              <a:gd name="connsiteY6" fmla="*/ 1945430 h 4318008"/>
              <a:gd name="connsiteX7" fmla="*/ 2301472 w 5373076"/>
              <a:gd name="connsiteY7" fmla="*/ 1771765 h 4318008"/>
              <a:gd name="connsiteX8" fmla="*/ 3237442 w 5373076"/>
              <a:gd name="connsiteY8" fmla="*/ 2134997 h 4318008"/>
              <a:gd name="connsiteX9" fmla="*/ 3266331 w 5373076"/>
              <a:gd name="connsiteY9" fmla="*/ 2949530 h 4318008"/>
              <a:gd name="connsiteX10" fmla="*/ 1897852 w 5373076"/>
              <a:gd name="connsiteY10" fmla="*/ 4318008 h 4318008"/>
              <a:gd name="connsiteX11" fmla="*/ 134565 w 5373076"/>
              <a:gd name="connsiteY11" fmla="*/ 4318008 h 4318008"/>
              <a:gd name="connsiteX12" fmla="*/ 0 w 5373076"/>
              <a:gd name="connsiteY12" fmla="*/ 4183443 h 4318008"/>
              <a:gd name="connsiteX13" fmla="*/ 0 w 5373076"/>
              <a:gd name="connsiteY13" fmla="*/ 2855805 h 4318008"/>
              <a:gd name="connsiteX14" fmla="*/ 5243699 w 5373076"/>
              <a:gd name="connsiteY14" fmla="*/ 652159 h 4318008"/>
              <a:gd name="connsiteX15" fmla="*/ 5058767 w 5373076"/>
              <a:gd name="connsiteY15" fmla="*/ 1028908 h 4318008"/>
              <a:gd name="connsiteX16" fmla="*/ 4960786 w 5373076"/>
              <a:gd name="connsiteY16" fmla="*/ 983422 h 4318008"/>
              <a:gd name="connsiteX17" fmla="*/ 3473588 w 5373076"/>
              <a:gd name="connsiteY17" fmla="*/ 405712 h 4318008"/>
              <a:gd name="connsiteX18" fmla="*/ 4094196 w 5373076"/>
              <a:gd name="connsiteY18" fmla="*/ 1366894 h 4318008"/>
              <a:gd name="connsiteX19" fmla="*/ 3778134 w 5373076"/>
              <a:gd name="connsiteY19" fmla="*/ 1741309 h 4318008"/>
              <a:gd name="connsiteX20" fmla="*/ 2824519 w 5373076"/>
              <a:gd name="connsiteY20" fmla="*/ 1808100 h 4318008"/>
              <a:gd name="connsiteX21" fmla="*/ 4454991 w 5373076"/>
              <a:gd name="connsiteY21" fmla="*/ 0 h 4318008"/>
              <a:gd name="connsiteX22" fmla="*/ 5373076 w 5373076"/>
              <a:gd name="connsiteY22" fmla="*/ 32358 h 4318008"/>
              <a:gd name="connsiteX23" fmla="*/ 4628717 w 5373076"/>
              <a:gd name="connsiteY23" fmla="*/ 1349015 h 4318008"/>
              <a:gd name="connsiteX24" fmla="*/ 4094010 w 5373076"/>
              <a:gd name="connsiteY24" fmla="*/ 779481 h 4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73076" h="4318008">
                <a:moveTo>
                  <a:pt x="4972877" y="1816430"/>
                </a:moveTo>
                <a:lnTo>
                  <a:pt x="5211912" y="2046590"/>
                </a:lnTo>
                <a:lnTo>
                  <a:pt x="4866804" y="2013272"/>
                </a:lnTo>
                <a:close/>
                <a:moveTo>
                  <a:pt x="3721849" y="1808102"/>
                </a:moveTo>
                <a:lnTo>
                  <a:pt x="3854624" y="2524110"/>
                </a:lnTo>
                <a:lnTo>
                  <a:pt x="3419634" y="2322178"/>
                </a:lnTo>
                <a:lnTo>
                  <a:pt x="3604566" y="1945430"/>
                </a:lnTo>
                <a:close/>
                <a:moveTo>
                  <a:pt x="2301472" y="1771765"/>
                </a:moveTo>
                <a:lnTo>
                  <a:pt x="3237442" y="2134997"/>
                </a:lnTo>
                <a:lnTo>
                  <a:pt x="3266331" y="2949530"/>
                </a:lnTo>
                <a:lnTo>
                  <a:pt x="1897852" y="4318008"/>
                </a:lnTo>
                <a:lnTo>
                  <a:pt x="134565" y="4318008"/>
                </a:lnTo>
                <a:lnTo>
                  <a:pt x="0" y="4183443"/>
                </a:lnTo>
                <a:lnTo>
                  <a:pt x="0" y="2855805"/>
                </a:lnTo>
                <a:close/>
                <a:moveTo>
                  <a:pt x="5243699" y="652159"/>
                </a:moveTo>
                <a:lnTo>
                  <a:pt x="5058767" y="1028908"/>
                </a:lnTo>
                <a:lnTo>
                  <a:pt x="4960786" y="983422"/>
                </a:lnTo>
                <a:close/>
                <a:moveTo>
                  <a:pt x="3473588" y="405712"/>
                </a:moveTo>
                <a:lnTo>
                  <a:pt x="4094196" y="1366894"/>
                </a:lnTo>
                <a:lnTo>
                  <a:pt x="3778134" y="1741309"/>
                </a:lnTo>
                <a:lnTo>
                  <a:pt x="2824519" y="1808100"/>
                </a:lnTo>
                <a:close/>
                <a:moveTo>
                  <a:pt x="4454991" y="0"/>
                </a:moveTo>
                <a:lnTo>
                  <a:pt x="5373076" y="32358"/>
                </a:lnTo>
                <a:lnTo>
                  <a:pt x="4628717" y="1349015"/>
                </a:lnTo>
                <a:lnTo>
                  <a:pt x="4094010" y="779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EE479C-D1F6-4BAC-80D2-90EF74E326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22238F2-C6EC-476F-8371-119AECBA5622}"/>
              </a:ext>
            </a:extLst>
          </p:cNvPr>
          <p:cNvSpPr>
            <a:spLocks noGrp="1"/>
          </p:cNvSpPr>
          <p:nvPr userDrawn="1">
            <p:ph sz="half" idx="1"/>
          </p:nvPr>
        </p:nvSpPr>
        <p:spPr>
          <a:xfrm>
            <a:off x="906843" y="3429050"/>
            <a:ext cx="4522314" cy="2762949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C9E47D86-FD0D-44D0-9B7F-9EDEBD11F9D6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0A29F8B3-4723-4928-83E5-76C29D05F2FE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7867C73D-EE16-41D1-B7CE-A35C765E3B8D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774740" y="3429000"/>
            <a:ext cx="4522407" cy="2762250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xmlns="" id="{FEF984BB-176D-4924-ADAD-52FBC95B07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6463" y="2278063"/>
            <a:ext cx="4522787" cy="885825"/>
          </a:xfrm>
        </p:spPr>
        <p:txBody>
          <a:bodyPr rtlCol="0" anchor="ctr"/>
          <a:lstStyle>
            <a:lvl1pPr marL="0" indent="0">
              <a:buNone/>
              <a:defRPr sz="8000" b="1">
                <a:latin typeface="+mj-lt"/>
              </a:defRPr>
            </a:lvl1pPr>
            <a:lvl2pPr marL="266700" indent="0">
              <a:buNone/>
              <a:defRPr sz="8000">
                <a:latin typeface="+mj-lt"/>
              </a:defRPr>
            </a:lvl2pPr>
            <a:lvl3pPr marL="542925" indent="0">
              <a:buNone/>
              <a:defRPr sz="8000">
                <a:latin typeface="+mj-lt"/>
              </a:defRPr>
            </a:lvl3pPr>
            <a:lvl4pPr marL="809625" indent="0">
              <a:buNone/>
              <a:defRPr sz="8000">
                <a:latin typeface="+mj-lt"/>
              </a:defRPr>
            </a:lvl4pPr>
            <a:lvl5pPr marL="1076325" indent="0">
              <a:buNone/>
              <a:defRPr sz="8000">
                <a:latin typeface="+mj-lt"/>
              </a:defRPr>
            </a:lvl5pPr>
          </a:lstStyle>
          <a:p>
            <a:pPr lvl="0" rtl="0"/>
            <a:r>
              <a:rPr lang="ru-RU" noProof="0" dirty="0"/>
              <a:t>1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xmlns="" id="{C59BE1D7-885A-4749-99BA-6909D64AFA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62750" y="2278063"/>
            <a:ext cx="4522787" cy="885825"/>
          </a:xfrm>
        </p:spPr>
        <p:txBody>
          <a:bodyPr rtlCol="0" anchor="ctr"/>
          <a:lstStyle>
            <a:lvl1pPr marL="0" indent="0">
              <a:buNone/>
              <a:defRPr sz="8000" b="1" i="0">
                <a:latin typeface="+mj-lt"/>
              </a:defRPr>
            </a:lvl1pPr>
          </a:lstStyle>
          <a:p>
            <a:pPr lvl="0" rtl="0"/>
            <a:r>
              <a:rPr lang="ru-RU" noProof="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3176449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288DD7-6DAF-436D-B04A-EBCCAA369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5472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1584000"/>
            <a:ext cx="5472000" cy="4608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xmlns="" id="{9337FD81-6DFD-43B7-A7D9-59E45ECDF3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xmlns="" id="{F17B7460-0559-435A-9C2F-1B12BC6CE1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1584325"/>
            <a:ext cx="5472113" cy="46069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152525"/>
            <a:ext cx="5472000" cy="358775"/>
          </a:xfrm>
        </p:spPr>
        <p:txBody>
          <a:bodyPr rtlCol="0"/>
          <a:lstStyle>
            <a:lvl1pPr marL="0" indent="0">
              <a:buNone/>
              <a:defRPr sz="2400" b="1"/>
            </a:lvl1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139098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 столбца, с рам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396" y="2463936"/>
            <a:ext cx="3726003" cy="3314545"/>
          </a:xfrm>
          <a:prstGeom prst="rightArrowCallout">
            <a:avLst>
              <a:gd name="adj1" fmla="val 50000"/>
              <a:gd name="adj2" fmla="val 25000"/>
              <a:gd name="adj3" fmla="val 15421"/>
              <a:gd name="adj4" fmla="val 80487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13985" y="2463801"/>
            <a:ext cx="3726469" cy="3314200"/>
          </a:xfrm>
          <a:prstGeom prst="rightArrowCallout">
            <a:avLst>
              <a:gd name="adj1" fmla="val 50000"/>
              <a:gd name="adj2" fmla="val 25000"/>
              <a:gd name="adj3" fmla="val 16186"/>
              <a:gd name="adj4" fmla="val 80493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83985" y="2463801"/>
            <a:ext cx="2963619" cy="3314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80000" tIns="180000" rIns="18000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F8E9D1B9-1C3A-4397-B3B4-9A921D64159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1B4F049D-3C57-44BB-ACE2-1363AF36D9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4236" y="1647240"/>
            <a:ext cx="2975578" cy="648000"/>
          </a:xfrm>
          <a:ln>
            <a:solidFill>
              <a:schemeClr val="accent1"/>
            </a:solidFill>
          </a:ln>
        </p:spPr>
        <p:txBody>
          <a:bodyPr tIns="108000" rtlCol="0" anchor="t"/>
          <a:lstStyle>
            <a:lvl1pPr marL="0" indent="0" algn="ctr">
              <a:buNone/>
              <a:defRPr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 rtl="0"/>
            <a:r>
              <a:rPr lang="ru-RU" noProof="0" dirty="0"/>
              <a:t>Название раздела 1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FB9B793F-A64B-475C-96F3-FB40100E01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08336" y="1647040"/>
            <a:ext cx="2975578" cy="648000"/>
          </a:xfrm>
          <a:ln>
            <a:solidFill>
              <a:schemeClr val="accent2"/>
            </a:solidFill>
          </a:ln>
        </p:spPr>
        <p:txBody>
          <a:bodyPr tIns="108000" rtlCol="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 rtl="0"/>
            <a:r>
              <a:rPr lang="ru-RU" noProof="0" dirty="0"/>
              <a:t>Название раздела 2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0EF53567-5287-43FB-B07E-A12F3AEEDB9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483986" y="1647240"/>
            <a:ext cx="2975578" cy="648000"/>
          </a:xfrm>
          <a:ln>
            <a:solidFill>
              <a:schemeClr val="accent3"/>
            </a:solidFill>
          </a:ln>
        </p:spPr>
        <p:txBody>
          <a:bodyPr tIns="108000" rtlCol="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 rtl="0"/>
            <a:r>
              <a:rPr lang="ru-RU" noProof="0" dirty="0"/>
              <a:t>Название раздела 3</a:t>
            </a:r>
          </a:p>
        </p:txBody>
      </p:sp>
    </p:spTree>
    <p:extLst>
      <p:ext uri="{BB962C8B-B14F-4D97-AF65-F5344CB8AC3E}">
        <p14:creationId xmlns:p14="http://schemas.microsoft.com/office/powerpoint/2010/main" xmlns="" val="3755733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xmlns="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cxnSp>
        <p:nvCxnSpPr>
          <p:cNvPr id="15" name="Прямая со стрелкой 14">
            <a:extLst>
              <a:ext uri="{FF2B5EF4-FFF2-40B4-BE49-F238E27FC236}">
                <a16:creationId xmlns:a16="http://schemas.microsoft.com/office/drawing/2014/main" xmlns="" id="{52158F80-0C1A-4B9E-9335-A5A0015187F7}"/>
              </a:ext>
            </a:extLst>
          </p:cNvPr>
          <p:cNvCxnSpPr/>
          <p:nvPr userDrawn="1"/>
        </p:nvCxnSpPr>
        <p:spPr>
          <a:xfrm>
            <a:off x="431800" y="3866682"/>
            <a:ext cx="11339513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0">
            <a:extLst>
              <a:ext uri="{FF2B5EF4-FFF2-40B4-BE49-F238E27FC236}">
                <a16:creationId xmlns:a16="http://schemas.microsoft.com/office/drawing/2014/main" xmlns="" id="{723DA611-B88C-4D7E-82A4-5E4CA9DC2E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2908" y="3973125"/>
            <a:ext cx="415608" cy="201776"/>
          </a:xfrm>
        </p:spPr>
        <p:txBody>
          <a:bodyPr rtlCol="0"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Год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xmlns="" id="{180A0FA4-75CD-4A61-AA79-9C3C5F97ED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1" name="Текст 10">
            <a:extLst>
              <a:ext uri="{FF2B5EF4-FFF2-40B4-BE49-F238E27FC236}">
                <a16:creationId xmlns:a16="http://schemas.microsoft.com/office/drawing/2014/main" xmlns="" id="{EBB89A53-1B07-4560-B98E-03BECDB832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3816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2" name="Текст 10">
            <a:extLst>
              <a:ext uri="{FF2B5EF4-FFF2-40B4-BE49-F238E27FC236}">
                <a16:creationId xmlns:a16="http://schemas.microsoft.com/office/drawing/2014/main" xmlns="" id="{22D34AD8-D83D-4409-A418-C00840A085A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75833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5" name="Текст 10">
            <a:extLst>
              <a:ext uri="{FF2B5EF4-FFF2-40B4-BE49-F238E27FC236}">
                <a16:creationId xmlns:a16="http://schemas.microsoft.com/office/drawing/2014/main" xmlns="" id="{3EAA6A46-63F3-49A5-8E0B-758176E4429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47850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26" name="Текст 10">
            <a:extLst>
              <a:ext uri="{FF2B5EF4-FFF2-40B4-BE49-F238E27FC236}">
                <a16:creationId xmlns:a16="http://schemas.microsoft.com/office/drawing/2014/main" xmlns="" id="{BB051A6E-4868-4F3F-93DB-AD07020E934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77108" y="3973125"/>
            <a:ext cx="415608" cy="201776"/>
          </a:xfrm>
        </p:spPr>
        <p:txBody>
          <a:bodyPr rtlCol="0"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Год</a:t>
            </a:r>
          </a:p>
        </p:txBody>
      </p:sp>
      <p:sp>
        <p:nvSpPr>
          <p:cNvPr id="28" name="Текст 10">
            <a:extLst>
              <a:ext uri="{FF2B5EF4-FFF2-40B4-BE49-F238E27FC236}">
                <a16:creationId xmlns:a16="http://schemas.microsoft.com/office/drawing/2014/main" xmlns="" id="{61519886-189E-4C69-AEED-FD9BDD3E567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9867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0" name="Текст 10">
            <a:extLst>
              <a:ext uri="{FF2B5EF4-FFF2-40B4-BE49-F238E27FC236}">
                <a16:creationId xmlns:a16="http://schemas.microsoft.com/office/drawing/2014/main" xmlns="" id="{0F084DDF-04EE-46A9-9F77-D5FD94D1B54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791884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1" name="Текст 10">
            <a:extLst>
              <a:ext uri="{FF2B5EF4-FFF2-40B4-BE49-F238E27FC236}">
                <a16:creationId xmlns:a16="http://schemas.microsoft.com/office/drawing/2014/main" xmlns="" id="{743DE8AB-BF74-4CC9-AD19-8BBBF44867A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263901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2" name="Текст 10">
            <a:extLst>
              <a:ext uri="{FF2B5EF4-FFF2-40B4-BE49-F238E27FC236}">
                <a16:creationId xmlns:a16="http://schemas.microsoft.com/office/drawing/2014/main" xmlns="" id="{2ECC5C24-2CE5-491E-89DC-F9C5AE98B06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679952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3" name="Текст 10">
            <a:extLst>
              <a:ext uri="{FF2B5EF4-FFF2-40B4-BE49-F238E27FC236}">
                <a16:creationId xmlns:a16="http://schemas.microsoft.com/office/drawing/2014/main" xmlns="" id="{ADB0F187-5781-4076-B761-264B1C683A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735918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4" name="Текст 10">
            <a:extLst>
              <a:ext uri="{FF2B5EF4-FFF2-40B4-BE49-F238E27FC236}">
                <a16:creationId xmlns:a16="http://schemas.microsoft.com/office/drawing/2014/main" xmlns="" id="{B2E776B2-D388-4243-80AE-BD8AF47C8AA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07935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5" name="Текст 10">
            <a:extLst>
              <a:ext uri="{FF2B5EF4-FFF2-40B4-BE49-F238E27FC236}">
                <a16:creationId xmlns:a16="http://schemas.microsoft.com/office/drawing/2014/main" xmlns="" id="{79F3A104-EDC0-4A25-9585-3F9F8C1022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15196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6" name="Текст 10">
            <a:extLst>
              <a:ext uri="{FF2B5EF4-FFF2-40B4-BE49-F238E27FC236}">
                <a16:creationId xmlns:a16="http://schemas.microsoft.com/office/drawing/2014/main" xmlns="" id="{23DA3E7C-9F0E-4A57-B6EA-C01C72788E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623986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7" name="Текст 10">
            <a:extLst>
              <a:ext uri="{FF2B5EF4-FFF2-40B4-BE49-F238E27FC236}">
                <a16:creationId xmlns:a16="http://schemas.microsoft.com/office/drawing/2014/main" xmlns="" id="{A8ABC110-DC97-4A71-9A16-67581EAC989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9599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8" name="Текст 10">
            <a:extLst>
              <a:ext uri="{FF2B5EF4-FFF2-40B4-BE49-F238E27FC236}">
                <a16:creationId xmlns:a16="http://schemas.microsoft.com/office/drawing/2014/main" xmlns="" id="{81058125-332B-41A7-BCD5-72CAE3F9F97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68012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39" name="Текст 10">
            <a:extLst>
              <a:ext uri="{FF2B5EF4-FFF2-40B4-BE49-F238E27FC236}">
                <a16:creationId xmlns:a16="http://schemas.microsoft.com/office/drawing/2014/main" xmlns="" id="{E32DE8FD-6391-4094-BAEC-CC0836CC67E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40029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40" name="Текст 10">
            <a:extLst>
              <a:ext uri="{FF2B5EF4-FFF2-40B4-BE49-F238E27FC236}">
                <a16:creationId xmlns:a16="http://schemas.microsoft.com/office/drawing/2014/main" xmlns="" id="{5C53C0F3-9308-422B-BC6E-1ACA5029027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512046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41" name="Текст 10">
            <a:extLst>
              <a:ext uri="{FF2B5EF4-FFF2-40B4-BE49-F238E27FC236}">
                <a16:creationId xmlns:a16="http://schemas.microsoft.com/office/drawing/2014/main" xmlns="" id="{06DFFA03-9EA6-4F70-9519-AB1361BAF7C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984063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42" name="Текст 10">
            <a:extLst>
              <a:ext uri="{FF2B5EF4-FFF2-40B4-BE49-F238E27FC236}">
                <a16:creationId xmlns:a16="http://schemas.microsoft.com/office/drawing/2014/main" xmlns="" id="{49CD8693-3557-4241-BB88-518160D989C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456080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43" name="Текст 10">
            <a:extLst>
              <a:ext uri="{FF2B5EF4-FFF2-40B4-BE49-F238E27FC236}">
                <a16:creationId xmlns:a16="http://schemas.microsoft.com/office/drawing/2014/main" xmlns="" id="{4884DF69-4936-4F90-BFB8-ED04A228DA2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28097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44" name="Текст 10">
            <a:extLst>
              <a:ext uri="{FF2B5EF4-FFF2-40B4-BE49-F238E27FC236}">
                <a16:creationId xmlns:a16="http://schemas.microsoft.com/office/drawing/2014/main" xmlns="" id="{00804F61-8052-4AD8-8370-ED72B261BC29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0344148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45" name="Текст 10">
            <a:extLst>
              <a:ext uri="{FF2B5EF4-FFF2-40B4-BE49-F238E27FC236}">
                <a16:creationId xmlns:a16="http://schemas.microsoft.com/office/drawing/2014/main" xmlns="" id="{313F370F-A9EC-477E-BED7-BF4E8752742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00114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46" name="Текст 10">
            <a:extLst>
              <a:ext uri="{FF2B5EF4-FFF2-40B4-BE49-F238E27FC236}">
                <a16:creationId xmlns:a16="http://schemas.microsoft.com/office/drawing/2014/main" xmlns="" id="{9E687ADD-FE6C-441E-991F-E71EA0572C3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872131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47" name="Текст 10">
            <a:extLst>
              <a:ext uri="{FF2B5EF4-FFF2-40B4-BE49-F238E27FC236}">
                <a16:creationId xmlns:a16="http://schemas.microsoft.com/office/drawing/2014/main" xmlns="" id="{5E0252B4-80AE-40E9-BA32-6EDAAC62521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0816165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48" name="Текст 10">
            <a:extLst>
              <a:ext uri="{FF2B5EF4-FFF2-40B4-BE49-F238E27FC236}">
                <a16:creationId xmlns:a16="http://schemas.microsoft.com/office/drawing/2014/main" xmlns="" id="{8A807DF0-23B6-4B83-B3F6-8D0BE9A851F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1288182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ММ</a:t>
            </a:r>
          </a:p>
        </p:txBody>
      </p:sp>
      <p:sp>
        <p:nvSpPr>
          <p:cNvPr id="49" name="Текст 3">
            <a:extLst>
              <a:ext uri="{FF2B5EF4-FFF2-40B4-BE49-F238E27FC236}">
                <a16:creationId xmlns:a16="http://schemas.microsoft.com/office/drawing/2014/main" xmlns="" id="{F3591345-36C8-481A-AD5B-5F69B03D171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360988" y="2190750"/>
            <a:ext cx="1793875" cy="561975"/>
          </a:xfrm>
          <a:noFill/>
          <a:ln>
            <a:noFill/>
          </a:ln>
        </p:spPr>
        <p:txBody>
          <a:bodyPr tIns="36000" rtlCol="0" anchor="t"/>
          <a:lstStyle>
            <a:lvl1pPr marL="0" indent="0" algn="ctr"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Название элемента</a:t>
            </a:r>
          </a:p>
        </p:txBody>
      </p:sp>
      <p:sp>
        <p:nvSpPr>
          <p:cNvPr id="50" name="Текст 36">
            <a:extLst>
              <a:ext uri="{FF2B5EF4-FFF2-40B4-BE49-F238E27FC236}">
                <a16:creationId xmlns:a16="http://schemas.microsoft.com/office/drawing/2014/main" xmlns="" id="{954C0732-1924-4A1B-9272-95C51D0B36FE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395728" y="2531196"/>
            <a:ext cx="1724394" cy="185808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 dirty="0"/>
              <a:t>месяц, год</a:t>
            </a:r>
          </a:p>
        </p:txBody>
      </p:sp>
    </p:spTree>
    <p:extLst>
      <p:ext uri="{BB962C8B-B14F-4D97-AF65-F5344CB8AC3E}">
        <p14:creationId xmlns:p14="http://schemas.microsoft.com/office/powerpoint/2010/main" xmlns="" val="90670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частники группы 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3945" y="3995705"/>
            <a:ext cx="1964171" cy="216000"/>
          </a:xfrm>
        </p:spPr>
        <p:txBody>
          <a:bodyPr rtlCol="0"/>
          <a:lstStyle>
            <a:lvl1pPr marL="0" indent="0" algn="l">
              <a:buNone/>
              <a:defRPr sz="1600"/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887" y="3995705"/>
            <a:ext cx="1964171" cy="216000"/>
          </a:xfrm>
        </p:spPr>
        <p:txBody>
          <a:bodyPr rtlCol="0"/>
          <a:lstStyle>
            <a:lvl1pPr marL="0" indent="0" algn="l">
              <a:buNone/>
              <a:defRPr sz="1600"/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07829" y="3991240"/>
            <a:ext cx="1964171" cy="216000"/>
          </a:xfrm>
        </p:spPr>
        <p:txBody>
          <a:bodyPr rtlCol="0"/>
          <a:lstStyle>
            <a:lvl1pPr marL="0" indent="0" algn="l">
              <a:buNone/>
              <a:defRPr sz="1600"/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3945" y="3424428"/>
            <a:ext cx="1964170" cy="504000"/>
          </a:xfrm>
        </p:spPr>
        <p:txBody>
          <a:bodyPr rtlCol="0"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Имя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55887" y="3424428"/>
            <a:ext cx="1964171" cy="504000"/>
          </a:xfrm>
        </p:spPr>
        <p:txBody>
          <a:bodyPr rtlCol="0"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Имя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807830" y="3424428"/>
            <a:ext cx="1964170" cy="504000"/>
          </a:xfrm>
        </p:spPr>
        <p:txBody>
          <a:bodyPr rtlCol="0"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Имя</a:t>
            </a:r>
          </a:p>
        </p:txBody>
      </p:sp>
      <p:sp>
        <p:nvSpPr>
          <p:cNvPr id="24" name="Рисунок 22">
            <a:extLst>
              <a:ext uri="{FF2B5EF4-FFF2-40B4-BE49-F238E27FC236}">
                <a16:creationId xmlns:a16="http://schemas.microsoft.com/office/drawing/2014/main" xmlns="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31800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5" name="Рисунок 22">
            <a:extLst>
              <a:ext uri="{FF2B5EF4-FFF2-40B4-BE49-F238E27FC236}">
                <a16:creationId xmlns:a16="http://schemas.microsoft.com/office/drawing/2014/main" xmlns="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283742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6" name="Рисунок 22">
            <a:extLst>
              <a:ext uri="{FF2B5EF4-FFF2-40B4-BE49-F238E27FC236}">
                <a16:creationId xmlns:a16="http://schemas.microsoft.com/office/drawing/2014/main" xmlns="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135683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36DD16A0-27CF-480C-8ADD-7BB99E0031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47CA876-2153-4136-850D-EE098BDC24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03945" y="4311393"/>
            <a:ext cx="1964172" cy="1130300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Краткая биография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969B21C2-C689-49C2-B45F-14C5C53A587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55887" y="4311393"/>
            <a:ext cx="1963737" cy="1130300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ru-RU" noProof="0" dirty="0"/>
              <a:t>Краткая биография</a:t>
            </a: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xmlns="" id="{E33D8E11-F7FD-4AD9-BEC6-78C6500F817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07829" y="4311393"/>
            <a:ext cx="1981200" cy="1138238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ru-RU" noProof="0" dirty="0"/>
              <a:t>Краткая биография</a:t>
            </a:r>
          </a:p>
        </p:txBody>
      </p:sp>
    </p:spTree>
    <p:extLst>
      <p:ext uri="{BB962C8B-B14F-4D97-AF65-F5344CB8AC3E}">
        <p14:creationId xmlns:p14="http://schemas.microsoft.com/office/powerpoint/2010/main" xmlns="" val="3624119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частники группы 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40113" y="4505325"/>
            <a:ext cx="1800000" cy="900000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48426" y="4505325"/>
            <a:ext cx="1800000" cy="900000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56739" y="4505325"/>
            <a:ext cx="1800000" cy="900000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xmlns="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5052" y="4505325"/>
            <a:ext cx="1800000" cy="900000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3926334"/>
            <a:ext cx="1800000" cy="504000"/>
          </a:xfrm>
        </p:spPr>
        <p:txBody>
          <a:bodyPr rtlCol="0"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40113" y="3926335"/>
            <a:ext cx="1800000" cy="504000"/>
          </a:xfrm>
        </p:spPr>
        <p:txBody>
          <a:bodyPr rtlCol="0"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48426" y="3926335"/>
            <a:ext cx="1800000" cy="504000"/>
          </a:xfrm>
        </p:spPr>
        <p:txBody>
          <a:bodyPr rtlCol="0"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56739" y="3926335"/>
            <a:ext cx="1800000" cy="504000"/>
          </a:xfrm>
        </p:spPr>
        <p:txBody>
          <a:bodyPr rtlCol="0"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xmlns="" id="{B01E9EA3-8BD6-4531-812C-663C75428B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5052" y="3926335"/>
            <a:ext cx="1800000" cy="504000"/>
          </a:xfrm>
        </p:spPr>
        <p:txBody>
          <a:bodyPr rtlCol="0"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xmlns="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505325"/>
            <a:ext cx="1800000" cy="900000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xmlns="" id="{4089E01F-0C47-4C6A-A9A8-A1A7E470F31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17088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4" name="Рисунок 22">
            <a:extLst>
              <a:ext uri="{FF2B5EF4-FFF2-40B4-BE49-F238E27FC236}">
                <a16:creationId xmlns:a16="http://schemas.microsoft.com/office/drawing/2014/main" xmlns="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62540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5" name="Рисунок 22">
            <a:extLst>
              <a:ext uri="{FF2B5EF4-FFF2-40B4-BE49-F238E27FC236}">
                <a16:creationId xmlns:a16="http://schemas.microsoft.com/office/drawing/2014/main" xmlns="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533714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6" name="Рисунок 22">
            <a:extLst>
              <a:ext uri="{FF2B5EF4-FFF2-40B4-BE49-F238E27FC236}">
                <a16:creationId xmlns:a16="http://schemas.microsoft.com/office/drawing/2014/main" xmlns="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442027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7" name="Рисунок 22">
            <a:extLst>
              <a:ext uri="{FF2B5EF4-FFF2-40B4-BE49-F238E27FC236}">
                <a16:creationId xmlns:a16="http://schemas.microsoft.com/office/drawing/2014/main" xmlns="" id="{B765F5D3-7CB7-4E55-8217-E9EEA9F2945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350340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0" name="Рисунок 22">
            <a:extLst>
              <a:ext uri="{FF2B5EF4-FFF2-40B4-BE49-F238E27FC236}">
                <a16:creationId xmlns:a16="http://schemas.microsoft.com/office/drawing/2014/main" xmlns="" id="{8CB2CA38-4C7F-4D6B-9B34-606F1A007A1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25865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rtlCol="0" anchor="ctr"/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5DA42CA-D117-4AF7-9FEC-03EB2BBB756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973363" y="3925888"/>
            <a:ext cx="1800000" cy="504825"/>
          </a:xfrm>
        </p:spPr>
        <p:txBody>
          <a:bodyPr rtlCol="0"/>
          <a:lstStyle>
            <a:lvl1pPr marL="0" indent="0" algn="ctr">
              <a:buNone/>
              <a:defRPr b="1"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5F9CEF5A-8DCE-4156-9138-C113C0D3A7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973363" y="4505325"/>
            <a:ext cx="1800000" cy="900113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lvl="0" rtl="0"/>
            <a:r>
              <a:rPr lang="ru-RU" noProof="0" dirty="0"/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50351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олилиния: Фигура 28">
            <a:extLst>
              <a:ext uri="{FF2B5EF4-FFF2-40B4-BE49-F238E27FC236}">
                <a16:creationId xmlns:a16="http://schemas.microsoft.com/office/drawing/2014/main" xmlns="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7" name="Полилиния: Фигура 26">
            <a:extLst>
              <a:ext uri="{FF2B5EF4-FFF2-40B4-BE49-F238E27FC236}">
                <a16:creationId xmlns:a16="http://schemas.microsoft.com/office/drawing/2014/main" xmlns="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4" name="Полилиния: Фигура 13">
            <a:extLst>
              <a:ext uri="{FF2B5EF4-FFF2-40B4-BE49-F238E27FC236}">
                <a16:creationId xmlns:a16="http://schemas.microsoft.com/office/drawing/2014/main" xmlns="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9" name="Полилиния: Фигура 18">
            <a:extLst>
              <a:ext uri="{FF2B5EF4-FFF2-40B4-BE49-F238E27FC236}">
                <a16:creationId xmlns:a16="http://schemas.microsoft.com/office/drawing/2014/main" xmlns="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8" name="Полилиния: Фигура 17">
            <a:extLst>
              <a:ext uri="{FF2B5EF4-FFF2-40B4-BE49-F238E27FC236}">
                <a16:creationId xmlns:a16="http://schemas.microsoft.com/office/drawing/2014/main" xmlns="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0" name="Полилиния: Фигура 19">
            <a:extLst>
              <a:ext uri="{FF2B5EF4-FFF2-40B4-BE49-F238E27FC236}">
                <a16:creationId xmlns:a16="http://schemas.microsoft.com/office/drawing/2014/main" xmlns="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4" name="Полилиния: Фигура 23">
            <a:extLst>
              <a:ext uri="{FF2B5EF4-FFF2-40B4-BE49-F238E27FC236}">
                <a16:creationId xmlns:a16="http://schemas.microsoft.com/office/drawing/2014/main" xmlns="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3" name="Полилиния: Фигура 22">
            <a:extLst>
              <a:ext uri="{FF2B5EF4-FFF2-40B4-BE49-F238E27FC236}">
                <a16:creationId xmlns:a16="http://schemas.microsoft.com/office/drawing/2014/main" xmlns="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xmlns="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xmlns="" val="1505855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лилиния: Фигура 14">
            <a:extLst>
              <a:ext uri="{FF2B5EF4-FFF2-40B4-BE49-F238E27FC236}">
                <a16:creationId xmlns:a16="http://schemas.microsoft.com/office/drawing/2014/main" xmlns="" id="{B29137C9-7B18-454C-AB56-2B4631DFE59D}"/>
              </a:ext>
            </a:extLst>
          </p:cNvPr>
          <p:cNvSpPr/>
          <p:nvPr userDrawn="1"/>
        </p:nvSpPr>
        <p:spPr>
          <a:xfrm rot="14199158">
            <a:off x="10161654" y="-236402"/>
            <a:ext cx="1957093" cy="1399810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7093" h="1399810">
                <a:moveTo>
                  <a:pt x="0" y="318772"/>
                </a:moveTo>
                <a:lnTo>
                  <a:pt x="858544" y="36067"/>
                </a:lnTo>
                <a:lnTo>
                  <a:pt x="1957093" y="0"/>
                </a:lnTo>
                <a:lnTo>
                  <a:pt x="1012700" y="1399810"/>
                </a:lnTo>
                <a:lnTo>
                  <a:pt x="172487" y="1221089"/>
                </a:lnTo>
                <a:lnTo>
                  <a:pt x="0" y="3187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4" name="Полилиния: Фигура 13">
            <a:extLst>
              <a:ext uri="{FF2B5EF4-FFF2-40B4-BE49-F238E27FC236}">
                <a16:creationId xmlns:a16="http://schemas.microsoft.com/office/drawing/2014/main" xmlns="" id="{0C7CDA8E-8D79-474E-8278-7D77C867E238}"/>
              </a:ext>
            </a:extLst>
          </p:cNvPr>
          <p:cNvSpPr/>
          <p:nvPr userDrawn="1"/>
        </p:nvSpPr>
        <p:spPr>
          <a:xfrm rot="6973557">
            <a:off x="9799840" y="198216"/>
            <a:ext cx="748251" cy="780669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24" name="Полилиния: Фигура 23">
            <a:extLst>
              <a:ext uri="{FF2B5EF4-FFF2-40B4-BE49-F238E27FC236}">
                <a16:creationId xmlns:a16="http://schemas.microsoft.com/office/drawing/2014/main" xmlns="" id="{4F0A2415-21FA-4B06-89CA-A379C8C2E262}"/>
              </a:ext>
            </a:extLst>
          </p:cNvPr>
          <p:cNvSpPr/>
          <p:nvPr userDrawn="1"/>
        </p:nvSpPr>
        <p:spPr>
          <a:xfrm rot="5483574">
            <a:off x="9854193" y="80859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2" name="Полилиния: Фигура 21">
            <a:extLst>
              <a:ext uri="{FF2B5EF4-FFF2-40B4-BE49-F238E27FC236}">
                <a16:creationId xmlns:a16="http://schemas.microsoft.com/office/drawing/2014/main" xmlns="" id="{9AACAC53-33A6-4BBC-8C68-0C56D0B39F57}"/>
              </a:ext>
            </a:extLst>
          </p:cNvPr>
          <p:cNvSpPr/>
          <p:nvPr userDrawn="1"/>
        </p:nvSpPr>
        <p:spPr>
          <a:xfrm rot="14235708">
            <a:off x="11753205" y="112024"/>
            <a:ext cx="332291" cy="247882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  <a:gd name="connsiteX0" fmla="*/ 0 w 1449157"/>
              <a:gd name="connsiteY0" fmla="*/ 282705 h 1363743"/>
              <a:gd name="connsiteX1" fmla="*/ 858544 w 1449157"/>
              <a:gd name="connsiteY1" fmla="*/ 0 h 1363743"/>
              <a:gd name="connsiteX2" fmla="*/ 1449157 w 1449157"/>
              <a:gd name="connsiteY2" fmla="*/ 715834 h 1363743"/>
              <a:gd name="connsiteX3" fmla="*/ 1012700 w 1449157"/>
              <a:gd name="connsiteY3" fmla="*/ 1363743 h 1363743"/>
              <a:gd name="connsiteX4" fmla="*/ 172487 w 1449157"/>
              <a:gd name="connsiteY4" fmla="*/ 1185022 h 1363743"/>
              <a:gd name="connsiteX5" fmla="*/ 0 w 1449157"/>
              <a:gd name="connsiteY5" fmla="*/ 282705 h 1363743"/>
              <a:gd name="connsiteX0" fmla="*/ 0 w 1449157"/>
              <a:gd name="connsiteY0" fmla="*/ 0 h 1081038"/>
              <a:gd name="connsiteX1" fmla="*/ 1449157 w 1449157"/>
              <a:gd name="connsiteY1" fmla="*/ 433129 h 1081038"/>
              <a:gd name="connsiteX2" fmla="*/ 1012700 w 1449157"/>
              <a:gd name="connsiteY2" fmla="*/ 1081038 h 1081038"/>
              <a:gd name="connsiteX3" fmla="*/ 172487 w 1449157"/>
              <a:gd name="connsiteY3" fmla="*/ 902317 h 1081038"/>
              <a:gd name="connsiteX4" fmla="*/ 0 w 1449157"/>
              <a:gd name="connsiteY4" fmla="*/ 0 h 108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157" h="1081038">
                <a:moveTo>
                  <a:pt x="0" y="0"/>
                </a:moveTo>
                <a:lnTo>
                  <a:pt x="1449157" y="433129"/>
                </a:lnTo>
                <a:lnTo>
                  <a:pt x="1012700" y="1081038"/>
                </a:lnTo>
                <a:lnTo>
                  <a:pt x="172487" y="9023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Полилиния: Фигура 24">
            <a:extLst>
              <a:ext uri="{FF2B5EF4-FFF2-40B4-BE49-F238E27FC236}">
                <a16:creationId xmlns:a16="http://schemas.microsoft.com/office/drawing/2014/main" xmlns="" id="{ED86A7C4-9F1E-4F96-8AD9-5B75BEE364BE}"/>
              </a:ext>
            </a:extLst>
          </p:cNvPr>
          <p:cNvSpPr/>
          <p:nvPr userDrawn="1"/>
        </p:nvSpPr>
        <p:spPr>
          <a:xfrm rot="13336516">
            <a:off x="10313236" y="1084299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Полилиния: Фигура 25">
            <a:extLst>
              <a:ext uri="{FF2B5EF4-FFF2-40B4-BE49-F238E27FC236}">
                <a16:creationId xmlns:a16="http://schemas.microsoft.com/office/drawing/2014/main" xmlns="" id="{B63BFE72-A1DE-4CFE-9B52-553C99D52699}"/>
              </a:ext>
            </a:extLst>
          </p:cNvPr>
          <p:cNvSpPr/>
          <p:nvPr userDrawn="1"/>
        </p:nvSpPr>
        <p:spPr>
          <a:xfrm rot="5738060">
            <a:off x="9844293" y="1032301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9C266CD9-D77B-4B4D-8673-531E2784C610}"/>
              </a:ext>
            </a:extLst>
          </p:cNvPr>
          <p:cNvSpPr/>
          <p:nvPr userDrawn="1"/>
        </p:nvSpPr>
        <p:spPr>
          <a:xfrm rot="8291645">
            <a:off x="10081798" y="798094"/>
            <a:ext cx="371360" cy="273702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198965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, без графи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103350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пасибо за внимание!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Рисунок 31">
            <a:extLst>
              <a:ext uri="{FF2B5EF4-FFF2-40B4-BE49-F238E27FC236}">
                <a16:creationId xmlns:a16="http://schemas.microsoft.com/office/drawing/2014/main" xmlns="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 rtlCol="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изображение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4607" y="2237328"/>
            <a:ext cx="7202786" cy="1449788"/>
          </a:xfrm>
          <a:solidFill>
            <a:schemeClr val="tx1">
              <a:alpha val="80000"/>
            </a:schemeClr>
          </a:solidFill>
        </p:spPr>
        <p:txBody>
          <a:bodyPr lIns="288000" rIns="2160000" bIns="144000" rtlCol="0" anchor="b" anchorCtr="0"/>
          <a:lstStyle>
            <a:lvl1pPr algn="r">
              <a:lnSpc>
                <a:spcPct val="70000"/>
              </a:lnSpc>
              <a:defRPr sz="5500" spc="-15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Спасибо за внимание!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94607" y="3684672"/>
            <a:ext cx="5282503" cy="1604172"/>
          </a:xfrm>
          <a:solidFill>
            <a:schemeClr val="tx1">
              <a:alpha val="90000"/>
            </a:schemeClr>
          </a:solidFill>
        </p:spPr>
        <p:txBody>
          <a:bodyPr lIns="216000" tIns="144000" rIns="576000" rtlCol="0"/>
          <a:lstStyle>
            <a:lvl1pPr marL="0" indent="0" algn="r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9688AEDF-1396-4322-8818-9D1C7976FCDF}"/>
              </a:ext>
            </a:extLst>
          </p:cNvPr>
          <p:cNvCxnSpPr>
            <a:cxnSpLocks/>
          </p:cNvCxnSpPr>
          <p:nvPr userDrawn="1"/>
        </p:nvCxnSpPr>
        <p:spPr>
          <a:xfrm>
            <a:off x="7777113" y="2412127"/>
            <a:ext cx="0" cy="110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BC122267-81F5-4D7C-8854-830FD491A4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67000" y="4142258"/>
            <a:ext cx="4508500" cy="277342"/>
          </a:xfrm>
        </p:spPr>
        <p:txBody>
          <a:bodyPr rtlCol="0"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dirty="0"/>
              <a:t>Контактный номер</a:t>
            </a: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xmlns="" id="{D1624B9A-AB57-40B6-89A6-D34ED60BB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67000" y="4448040"/>
            <a:ext cx="4508500" cy="277342"/>
          </a:xfrm>
        </p:spPr>
        <p:txBody>
          <a:bodyPr rtlCol="0"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dirty="0"/>
              <a:t>Электронная почта или контакт в социальной сети</a:t>
            </a:r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xmlns="" id="{61EA5FFD-797F-43FF-B13A-5DA8C820EE2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65008" y="2587752"/>
            <a:ext cx="1344168" cy="704088"/>
          </a:xfrm>
        </p:spPr>
        <p:txBody>
          <a:bodyPr rtlCol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Логотип</a:t>
            </a:r>
          </a:p>
        </p:txBody>
      </p:sp>
      <p:sp>
        <p:nvSpPr>
          <p:cNvPr id="10" name="Текст 5">
            <a:extLst>
              <a:ext uri="{FF2B5EF4-FFF2-40B4-BE49-F238E27FC236}">
                <a16:creationId xmlns:a16="http://schemas.microsoft.com/office/drawing/2014/main" xmlns="" id="{7436EF9B-F86C-114A-BB87-C439E5F129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67000" y="4753821"/>
            <a:ext cx="4508500" cy="277342"/>
          </a:xfrm>
        </p:spPr>
        <p:txBody>
          <a:bodyPr rtlCol="0"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dirty="0"/>
              <a:t>Адрес веб-сайта</a:t>
            </a:r>
          </a:p>
        </p:txBody>
      </p:sp>
    </p:spTree>
    <p:extLst>
      <p:ext uri="{BB962C8B-B14F-4D97-AF65-F5344CB8AC3E}">
        <p14:creationId xmlns:p14="http://schemas.microsoft.com/office/powerpoint/2010/main" xmlns="" val="3475950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74E1F0E-A827-4F38-BAAB-5D5831E0813A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1B7D9229-CE8B-44FD-B1E6-2FE619F40B4F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4683AF15-88E9-4D75-9D5E-7E4924887E91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3B18E46-480F-48E8-9675-259D3D06A00D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2" name="Рисунок 31">
            <a:extLst>
              <a:ext uri="{FF2B5EF4-FFF2-40B4-BE49-F238E27FC236}">
                <a16:creationId xmlns:a16="http://schemas.microsoft.com/office/drawing/2014/main" xmlns="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4" y="86714"/>
            <a:ext cx="6009285" cy="6684572"/>
          </a:xfrm>
          <a:solidFill>
            <a:schemeClr val="bg1">
              <a:lumMod val="85000"/>
            </a:schemeClr>
          </a:solidFill>
        </p:spPr>
        <p:txBody>
          <a:bodyPr lIns="0" tIns="0" rtlCol="0" anchor="ctr"/>
          <a:lstStyle>
            <a:lvl1pPr marL="0" indent="0" algn="ctr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изображение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86714"/>
            <a:ext cx="6009287" cy="4068402"/>
          </a:xfrm>
          <a:solidFill>
            <a:schemeClr val="tx1">
              <a:alpha val="80000"/>
            </a:schemeClr>
          </a:solidFill>
        </p:spPr>
        <p:txBody>
          <a:bodyPr lIns="288000" rIns="432000" bIns="144000" rtlCol="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</a:t>
            </a:r>
            <a:br>
              <a:rPr lang="ru-RU" noProof="0" dirty="0"/>
            </a:br>
            <a:r>
              <a:rPr lang="ru-RU" noProof="0" dirty="0"/>
              <a:t>Стиль образца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  <a:solidFill>
            <a:schemeClr val="bg1">
              <a:lumMod val="95000"/>
              <a:alpha val="80000"/>
            </a:schemeClr>
          </a:solidFill>
        </p:spPr>
        <p:txBody>
          <a:bodyPr lIns="288000" tIns="144000" rIns="432000" rtlCol="0"/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6" name="Надпись 5">
            <a:extLst>
              <a:ext uri="{FF2B5EF4-FFF2-40B4-BE49-F238E27FC236}">
                <a16:creationId xmlns:a16="http://schemas.microsoft.com/office/drawing/2014/main" xmlns="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rtl="0"/>
            <a:endParaRPr lang="ru-RU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47435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F5211B-014A-4E6E-98C7-FDAF78553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356FC21-A32D-44DC-BED7-08CEBB3B90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63058" y="6188627"/>
            <a:ext cx="8784941" cy="365125"/>
          </a:xfr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C0C6D2B-0FF5-4A5F-A062-480FFA6DA0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/>
          <a:p>
            <a:pPr rtl="0"/>
            <a:fld id="{4B73C415-D670-4716-A5EC-CC4D52CA2BA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5" name="Текст 5">
            <a:extLst>
              <a:ext uri="{FF2B5EF4-FFF2-40B4-BE49-F238E27FC236}">
                <a16:creationId xmlns:a16="http://schemas.microsoft.com/office/drawing/2014/main" xmlns="" id="{91612B32-057C-422E-8B4A-7B464DE04A7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xmlns="" val="42484623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AC46B27-6482-4855-8720-157D84714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A047E82-9112-487B-8004-BD0E24CC2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169C06D-E7BB-485D-A10B-9DFFED540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92926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3617BC-3139-408C-9520-8559F150E5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1334C0A-1A8E-47A4-9854-A7FE267243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F4E08AE-A681-4029-9109-06C265B3A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D6B1937-F26A-4EEC-BB3E-ECC25C9B3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31ECBF4-5ECD-497D-B54B-AB27BA7E6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53338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6CCEB1-8634-492A-83E1-DA6CAB49F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F4A0FAC-A3DB-4DDE-8767-D3A9436B10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81C53E1-1642-4197-BEB1-085E71043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732986-DD92-4D7F-BD38-85C81A78E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AABDE2-033A-4588-9CFA-CB5C00F7F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52765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4E5816D-AF7D-4273-86E8-12C866E51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477A74E-003E-4D58-BC0C-4A844E51C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990DF1-EAFF-443C-9837-E9F2E0CD4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2DED883-CFF7-4F30-8034-488A04A3C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5D22CBB-A5EC-433D-BD3F-91D5D4AAF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2170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63E318-DCAC-42BE-9F84-92CE6F7E7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8FC875E-701E-49B9-ABB2-EEA8395045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0AF986D-3847-4DDA-8690-7C0ADB0225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1D9F172-9390-4BF3-94CB-603986E83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B185E9A-ECE7-49B5-94C9-FBAB0AEB5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471A5F9-CBF6-4625-86C7-A45C16342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09835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5D5072-D375-4A31-84F2-0525A477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B8CA8C5-6944-4882-8DA3-D39C1F7726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C96062D-9951-42C1-8D99-3735C212D6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85122C7-B700-47B5-87D3-4B647852F5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5E28AEA-5E1E-487E-92C8-535DD667B3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D56916E-26F6-444D-A58E-BF0C12AF3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D1B540D0-B426-470C-A2B0-52BE95EA2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39BDC2A-0CB5-4A0D-AB2D-825877549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3572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449F9F-E548-44AF-BD23-F234726F5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256DE6F-0B62-4315-A97A-AB383413C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B8C2446-6FDC-438A-9355-19F56A5DC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03149A8-1E8F-48D2-BD10-B3AA98615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97003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AC46B27-6482-4855-8720-157D84714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A047E82-9112-487B-8004-BD0E24CC2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169C06D-E7BB-485D-A10B-9DFFED540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0499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D136B1-4889-4233-9026-18D414994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F4272D-2EF6-463C-81CC-D7C84A29DA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B41B65E-EB7B-4201-9FA3-C7ABEF6B5F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2801E19-D28F-4E29-A26D-A635869E1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3A0FF3F-E479-48A7-9494-7C2B1A5F7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30C9925-3A62-49CD-8C19-5AE56FD3E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6834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пное изображение и текс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00" y="3517901"/>
            <a:ext cx="6012000" cy="1409700"/>
          </a:xfrm>
          <a:solidFill>
            <a:schemeClr val="tx1"/>
          </a:solidFill>
        </p:spPr>
        <p:txBody>
          <a:bodyPr lIns="288000" rIns="432000" bIns="144000" rtlCol="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</a:t>
            </a:r>
            <a:br>
              <a:rPr lang="ru-RU" noProof="0" dirty="0"/>
            </a:br>
            <a:r>
              <a:rPr lang="ru-RU" noProof="0" dirty="0"/>
              <a:t>Стиль образца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  <a:solidFill>
            <a:schemeClr val="tx1">
              <a:lumMod val="85000"/>
              <a:lumOff val="15000"/>
            </a:schemeClr>
          </a:solidFill>
        </p:spPr>
        <p:txBody>
          <a:bodyPr lIns="288000" tIns="144000" rIns="432000" rtlCol="0"/>
          <a:lstStyle>
            <a:lvl1pPr marL="0" indent="0" algn="r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6" name="Надпись 5">
            <a:extLst>
              <a:ext uri="{FF2B5EF4-FFF2-40B4-BE49-F238E27FC236}">
                <a16:creationId xmlns:a16="http://schemas.microsoft.com/office/drawing/2014/main" xmlns="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rtl="0"/>
            <a:endParaRPr lang="ru-RU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2" name="Рисунок 31">
            <a:extLst>
              <a:ext uri="{FF2B5EF4-FFF2-40B4-BE49-F238E27FC236}">
                <a16:creationId xmlns:a16="http://schemas.microsoft.com/office/drawing/2014/main" xmlns="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4000" y="86714"/>
            <a:ext cx="6009285" cy="3431187"/>
          </a:xfrm>
          <a:solidFill>
            <a:srgbClr val="333333"/>
          </a:solidFill>
        </p:spPr>
        <p:txBody>
          <a:bodyPr lIns="0" tIns="0" rtlCol="0" anchor="ctr"/>
          <a:lstStyle>
            <a:lvl1pPr marL="0" indent="0" algn="ctr">
              <a:buNone/>
              <a:defRPr sz="1100" i="1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изображение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xmlns="" id="{ED5F0C9D-A08F-4539-BA26-61D24BBE6E9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1152000"/>
            <a:ext cx="5307700" cy="4680000"/>
          </a:xfrm>
        </p:spPr>
        <p:txBody>
          <a:bodyPr rtlCol="0"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6072830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3D5FD7-5791-4DAD-9186-5550EF36C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4DA0532C-E0BE-4D16-9A90-F2749DC0D9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81DC867-9439-4E9E-A1C1-3A012EC3CE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0519D0C-DE8C-4E0E-9774-48DE15302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0A87F35-8837-4400-952A-900813E25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1881E97-A42D-4A90-8661-4B32261D8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71295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8B5EE1-4890-4C49-9E2D-0F116CD5A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48E76ED-DD88-4474-A568-1461FB4332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6558E08-D6A8-49E0-A49C-D885E2A8F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3E53AD3-AD2F-479F-A832-AEC8A17EF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3778795-5C6D-4F76-83F8-5604A1911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53470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5530801-7DFA-4983-B036-53971644B4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E3846A7-5796-44D1-8112-5BB53AE79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364C347-47BB-40F6-B292-3BF13D500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6978770-BF66-47F4-8E2A-C4158011F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AE2565F-A5F8-43AE-A77D-E0B75E79B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6243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11340000" cy="468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24" name="Полилиния: Фигура 23">
            <a:extLst>
              <a:ext uri="{FF2B5EF4-FFF2-40B4-BE49-F238E27FC236}">
                <a16:creationId xmlns:a16="http://schemas.microsoft.com/office/drawing/2014/main" xmlns="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Полилиния: Фигура 24">
            <a:extLst>
              <a:ext uri="{FF2B5EF4-FFF2-40B4-BE49-F238E27FC236}">
                <a16:creationId xmlns:a16="http://schemas.microsoft.com/office/drawing/2014/main" xmlns="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Полилиния: Фигура 25">
            <a:extLst>
              <a:ext uri="{FF2B5EF4-FFF2-40B4-BE49-F238E27FC236}">
                <a16:creationId xmlns:a16="http://schemas.microsoft.com/office/drawing/2014/main" xmlns="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7" name="Полилиния: Фигура 26">
            <a:extLst>
              <a:ext uri="{FF2B5EF4-FFF2-40B4-BE49-F238E27FC236}">
                <a16:creationId xmlns:a16="http://schemas.microsoft.com/office/drawing/2014/main" xmlns="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9" name="Полилиния: Фигура 28">
            <a:extLst>
              <a:ext uri="{FF2B5EF4-FFF2-40B4-BE49-F238E27FC236}">
                <a16:creationId xmlns:a16="http://schemas.microsoft.com/office/drawing/2014/main" xmlns="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1" name="Полилиния: Фигура 30">
            <a:extLst>
              <a:ext uri="{FF2B5EF4-FFF2-40B4-BE49-F238E27FC236}">
                <a16:creationId xmlns:a16="http://schemas.microsoft.com/office/drawing/2014/main" xmlns="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:a16="http://schemas.microsoft.com/office/drawing/2014/main" xmlns="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xmlns="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Полилиния: Фигура 34">
            <a:extLst>
              <a:ext uri="{FF2B5EF4-FFF2-40B4-BE49-F238E27FC236}">
                <a16:creationId xmlns:a16="http://schemas.microsoft.com/office/drawing/2014/main" xmlns="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:a16="http://schemas.microsoft.com/office/drawing/2014/main" xmlns="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7" name="Полилиния: Фигура 36">
            <a:extLst>
              <a:ext uri="{FF2B5EF4-FFF2-40B4-BE49-F238E27FC236}">
                <a16:creationId xmlns:a16="http://schemas.microsoft.com/office/drawing/2014/main" xmlns="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734501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EE479C-D1F6-4BAC-80D2-90EF74E32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152000"/>
            <a:ext cx="5472000" cy="504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C9E47D86-FD0D-44D0-9B7F-9EDEBD11F9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0A29F8B3-4723-4928-83E5-76C29D05F2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7867C73D-EE16-41D1-B7CE-A35C765E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1152525"/>
            <a:ext cx="5472113" cy="50387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891552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 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3600000" cy="503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152000"/>
            <a:ext cx="3600450" cy="50387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152000"/>
            <a:ext cx="3600450" cy="50387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65438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2160000" cy="503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152525"/>
            <a:ext cx="2160588" cy="50387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152525"/>
            <a:ext cx="2160588" cy="50387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148060"/>
            <a:ext cx="2160588" cy="50387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xmlns="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152525"/>
            <a:ext cx="2160588" cy="5038725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974837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Маркеры-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Овал 27">
            <a:extLst>
              <a:ext uri="{FF2B5EF4-FFF2-40B4-BE49-F238E27FC236}">
                <a16:creationId xmlns:a16="http://schemas.microsoft.com/office/drawing/2014/main" xmlns="" id="{2041BFF2-BC3B-3145-940D-004809E5A80A}"/>
              </a:ext>
            </a:extLst>
          </p:cNvPr>
          <p:cNvSpPr>
            <a:spLocks noChangeAspect="1"/>
          </p:cNvSpPr>
          <p:nvPr userDrawn="1"/>
        </p:nvSpPr>
        <p:spPr>
          <a:xfrm>
            <a:off x="3050592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xmlns="" id="{A9906F5C-A183-DF45-AE48-C1D611CDC98D}"/>
              </a:ext>
            </a:extLst>
          </p:cNvPr>
          <p:cNvSpPr>
            <a:spLocks noChangeAspect="1"/>
          </p:cNvSpPr>
          <p:nvPr userDrawn="1"/>
        </p:nvSpPr>
        <p:spPr>
          <a:xfrm>
            <a:off x="5345060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xmlns="" id="{C9CFF2EB-CD95-EA4D-810E-C9F8127071FE}"/>
              </a:ext>
            </a:extLst>
          </p:cNvPr>
          <p:cNvSpPr>
            <a:spLocks noChangeAspect="1"/>
          </p:cNvSpPr>
          <p:nvPr userDrawn="1"/>
        </p:nvSpPr>
        <p:spPr>
          <a:xfrm>
            <a:off x="7639529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xmlns="" id="{EE120266-68E0-504A-B1C8-F3369F5AF7C0}"/>
              </a:ext>
            </a:extLst>
          </p:cNvPr>
          <p:cNvSpPr>
            <a:spLocks noChangeAspect="1"/>
          </p:cNvSpPr>
          <p:nvPr userDrawn="1"/>
        </p:nvSpPr>
        <p:spPr>
          <a:xfrm>
            <a:off x="9933998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4FB4A810-8614-AD44-B362-CE45C8C679CE}"/>
              </a:ext>
            </a:extLst>
          </p:cNvPr>
          <p:cNvSpPr>
            <a:spLocks noChangeAspect="1"/>
          </p:cNvSpPr>
          <p:nvPr userDrawn="1"/>
        </p:nvSpPr>
        <p:spPr>
          <a:xfrm>
            <a:off x="759111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6075" y="4688112"/>
            <a:ext cx="2160588" cy="900000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20543" y="4688112"/>
            <a:ext cx="2160588" cy="900000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15012" y="4683647"/>
            <a:ext cx="2160588" cy="900000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xmlns="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09481" y="4688112"/>
            <a:ext cx="2160588" cy="900000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3926334"/>
            <a:ext cx="2160000" cy="504000"/>
          </a:xfrm>
        </p:spPr>
        <p:txBody>
          <a:bodyPr rtlCol="0"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Маркер 1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26076" y="3926335"/>
            <a:ext cx="2160587" cy="504000"/>
          </a:xfrm>
        </p:spPr>
        <p:txBody>
          <a:bodyPr rtlCol="0"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Маркер 2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0543" y="3926335"/>
            <a:ext cx="2160588" cy="504000"/>
          </a:xfrm>
        </p:spPr>
        <p:txBody>
          <a:bodyPr rtlCol="0"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Маркер 3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315013" y="3926335"/>
            <a:ext cx="2160587" cy="504000"/>
          </a:xfrm>
        </p:spPr>
        <p:txBody>
          <a:bodyPr rtlCol="0"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Маркер 4</a:t>
            </a:r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xmlns="" id="{B01E9EA3-8BD6-4531-812C-663C75428B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609481" y="3926335"/>
            <a:ext cx="2160588" cy="504000"/>
          </a:xfrm>
        </p:spPr>
        <p:txBody>
          <a:bodyPr rtlCol="0"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 rtl="0"/>
            <a:r>
              <a:rPr lang="ru-RU" noProof="0" dirty="0"/>
              <a:t>Маркер 5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xmlns="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2094" y="4683350"/>
            <a:ext cx="2160000" cy="900000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Описание маркера</a:t>
            </a: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B0B1F8F6-73A5-F142-8A28-094DA998B5F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86454" y="2358091"/>
            <a:ext cx="854075" cy="854075"/>
          </a:xfrm>
        </p:spPr>
        <p:txBody>
          <a:bodyPr rtlCol="0"/>
          <a:lstStyle>
            <a:lvl1pPr marL="0" indent="0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2" name="Рисунок 3">
            <a:extLst>
              <a:ext uri="{FF2B5EF4-FFF2-40B4-BE49-F238E27FC236}">
                <a16:creationId xmlns:a16="http://schemas.microsoft.com/office/drawing/2014/main" xmlns="" id="{F78A887E-89A6-244C-8AA4-484FE535876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380176" y="2358091"/>
            <a:ext cx="854075" cy="854075"/>
          </a:xfrm>
        </p:spPr>
        <p:txBody>
          <a:bodyPr rtlCol="0"/>
          <a:lstStyle>
            <a:lvl1pPr marL="0" indent="0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3" name="Рисунок 3">
            <a:extLst>
              <a:ext uri="{FF2B5EF4-FFF2-40B4-BE49-F238E27FC236}">
                <a16:creationId xmlns:a16="http://schemas.microsoft.com/office/drawing/2014/main" xmlns="" id="{52B18661-99A8-214A-A089-09F11F1EB5C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673898" y="2358091"/>
            <a:ext cx="854075" cy="854075"/>
          </a:xfrm>
        </p:spPr>
        <p:txBody>
          <a:bodyPr rtlCol="0"/>
          <a:lstStyle>
            <a:lvl1pPr marL="0" indent="0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4" name="Рисунок 3">
            <a:extLst>
              <a:ext uri="{FF2B5EF4-FFF2-40B4-BE49-F238E27FC236}">
                <a16:creationId xmlns:a16="http://schemas.microsoft.com/office/drawing/2014/main" xmlns="" id="{69D5F0B5-DE10-D646-9244-6B4289E7793E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967620" y="2358091"/>
            <a:ext cx="854075" cy="854075"/>
          </a:xfrm>
        </p:spPr>
        <p:txBody>
          <a:bodyPr rtlCol="0"/>
          <a:lstStyle>
            <a:lvl1pPr marL="0" indent="0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5" name="Рисунок 3">
            <a:extLst>
              <a:ext uri="{FF2B5EF4-FFF2-40B4-BE49-F238E27FC236}">
                <a16:creationId xmlns:a16="http://schemas.microsoft.com/office/drawing/2014/main" xmlns="" id="{72B87CCD-6D17-844B-87EF-F8BC69D79B06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0261341" y="2358091"/>
            <a:ext cx="854075" cy="854075"/>
          </a:xfrm>
        </p:spPr>
        <p:txBody>
          <a:bodyPr rtlCol="0"/>
          <a:lstStyle>
            <a:lvl1pPr marL="0" indent="0">
              <a:buNone/>
              <a:defRPr sz="12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988026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фровой проду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олилиния: Фигура 23">
            <a:extLst>
              <a:ext uri="{FF2B5EF4-FFF2-40B4-BE49-F238E27FC236}">
                <a16:creationId xmlns:a16="http://schemas.microsoft.com/office/drawing/2014/main" xmlns="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Полилиния: Фигура 24">
            <a:extLst>
              <a:ext uri="{FF2B5EF4-FFF2-40B4-BE49-F238E27FC236}">
                <a16:creationId xmlns:a16="http://schemas.microsoft.com/office/drawing/2014/main" xmlns="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Полилиния: Фигура 25">
            <a:extLst>
              <a:ext uri="{FF2B5EF4-FFF2-40B4-BE49-F238E27FC236}">
                <a16:creationId xmlns:a16="http://schemas.microsoft.com/office/drawing/2014/main" xmlns="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7" name="Полилиния: Фигура 26">
            <a:extLst>
              <a:ext uri="{FF2B5EF4-FFF2-40B4-BE49-F238E27FC236}">
                <a16:creationId xmlns:a16="http://schemas.microsoft.com/office/drawing/2014/main" xmlns="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9" name="Полилиния: Фигура 28">
            <a:extLst>
              <a:ext uri="{FF2B5EF4-FFF2-40B4-BE49-F238E27FC236}">
                <a16:creationId xmlns:a16="http://schemas.microsoft.com/office/drawing/2014/main" xmlns="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1" name="Полилиния: Фигура 30">
            <a:extLst>
              <a:ext uri="{FF2B5EF4-FFF2-40B4-BE49-F238E27FC236}">
                <a16:creationId xmlns:a16="http://schemas.microsoft.com/office/drawing/2014/main" xmlns="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:a16="http://schemas.microsoft.com/office/drawing/2014/main" xmlns="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:a16="http://schemas.microsoft.com/office/drawing/2014/main" xmlns="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xmlns="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Полилиния: Фигура 34">
            <a:extLst>
              <a:ext uri="{FF2B5EF4-FFF2-40B4-BE49-F238E27FC236}">
                <a16:creationId xmlns:a16="http://schemas.microsoft.com/office/drawing/2014/main" xmlns="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:a16="http://schemas.microsoft.com/office/drawing/2014/main" xmlns="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7" name="Полилиния: Фигура 36">
            <a:extLst>
              <a:ext uri="{FF2B5EF4-FFF2-40B4-BE49-F238E27FC236}">
                <a16:creationId xmlns:a16="http://schemas.microsoft.com/office/drawing/2014/main" xmlns="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0725BC56-C7B6-400F-80F9-3F968E2CAE0E}"/>
              </a:ext>
            </a:extLst>
          </p:cNvPr>
          <p:cNvGrpSpPr/>
          <p:nvPr userDrawn="1"/>
        </p:nvGrpSpPr>
        <p:grpSpPr>
          <a:xfrm>
            <a:off x="3383603" y="1013721"/>
            <a:ext cx="7749965" cy="5100743"/>
            <a:chOff x="510812" y="938373"/>
            <a:chExt cx="8073393" cy="5313612"/>
          </a:xfrm>
        </p:grpSpPr>
        <p:sp>
          <p:nvSpPr>
            <p:cNvPr id="44" name="Скругленный прямоугольник 15">
              <a:extLst>
                <a:ext uri="{FF2B5EF4-FFF2-40B4-BE49-F238E27FC236}">
                  <a16:creationId xmlns:a16="http://schemas.microsoft.com/office/drawing/2014/main" xmlns="" id="{1EC806EC-A1B2-4893-9504-1D7FFE8E238F}"/>
                </a:ext>
              </a:extLst>
            </p:cNvPr>
            <p:cNvSpPr/>
            <p:nvPr/>
          </p:nvSpPr>
          <p:spPr>
            <a:xfrm>
              <a:off x="877709" y="938373"/>
              <a:ext cx="7339600" cy="5234482"/>
            </a:xfrm>
            <a:prstGeom prst="round2SameRect">
              <a:avLst>
                <a:gd name="adj1" fmla="val 560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ru-RU" noProof="0" dirty="0"/>
            </a:p>
          </p:txBody>
        </p:sp>
        <p:sp>
          <p:nvSpPr>
            <p:cNvPr id="45" name="Скругленный прямоугольник 15">
              <a:extLst>
                <a:ext uri="{FF2B5EF4-FFF2-40B4-BE49-F238E27FC236}">
                  <a16:creationId xmlns:a16="http://schemas.microsoft.com/office/drawing/2014/main" xmlns="" id="{535A1B12-6F16-41A0-A6B1-4AD0CCB5A081}"/>
                </a:ext>
              </a:extLst>
            </p:cNvPr>
            <p:cNvSpPr/>
            <p:nvPr/>
          </p:nvSpPr>
          <p:spPr>
            <a:xfrm>
              <a:off x="930758" y="995668"/>
              <a:ext cx="7233502" cy="5177187"/>
            </a:xfrm>
            <a:prstGeom prst="round2SameRect">
              <a:avLst>
                <a:gd name="adj1" fmla="val 4499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46" name="Прямоугольник: Скругленные углы 45">
              <a:extLst>
                <a:ext uri="{FF2B5EF4-FFF2-40B4-BE49-F238E27FC236}">
                  <a16:creationId xmlns:a16="http://schemas.microsoft.com/office/drawing/2014/main" xmlns="" id="{379B244F-CF81-4500-A78E-495ABA6828BA}"/>
                </a:ext>
              </a:extLst>
            </p:cNvPr>
            <p:cNvSpPr/>
            <p:nvPr/>
          </p:nvSpPr>
          <p:spPr>
            <a:xfrm rot="16200000">
              <a:off x="2264894" y="295974"/>
              <a:ext cx="4565229" cy="6599909"/>
            </a:xfrm>
            <a:prstGeom prst="roundRect">
              <a:avLst>
                <a:gd name="adj" fmla="val 1476"/>
              </a:avLst>
            </a:prstGeom>
            <a:solidFill>
              <a:schemeClr val="bg1"/>
            </a:solidFill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47" name="Скругленный прямоугольник 15">
              <a:extLst>
                <a:ext uri="{FF2B5EF4-FFF2-40B4-BE49-F238E27FC236}">
                  <a16:creationId xmlns:a16="http://schemas.microsoft.com/office/drawing/2014/main" xmlns="" id="{EE88F157-E260-486F-937E-C18428699861}"/>
                </a:ext>
              </a:extLst>
            </p:cNvPr>
            <p:cNvSpPr/>
            <p:nvPr/>
          </p:nvSpPr>
          <p:spPr>
            <a:xfrm rot="10800000">
              <a:off x="510812" y="5998253"/>
              <a:ext cx="8073393" cy="248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48" name="Скругленный прямоугольник 15">
              <a:extLst>
                <a:ext uri="{FF2B5EF4-FFF2-40B4-BE49-F238E27FC236}">
                  <a16:creationId xmlns:a16="http://schemas.microsoft.com/office/drawing/2014/main" xmlns="" id="{F736AFAF-44AD-47CE-A63B-210102A4BF0B}"/>
                </a:ext>
              </a:extLst>
            </p:cNvPr>
            <p:cNvSpPr/>
            <p:nvPr userDrawn="1"/>
          </p:nvSpPr>
          <p:spPr>
            <a:xfrm>
              <a:off x="3668019" y="6206338"/>
              <a:ext cx="1758981" cy="45647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31000"/>
                  </a:schemeClr>
                </a:gs>
              </a:gsLst>
              <a:lin ang="16200000" scaled="0"/>
            </a:gra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ru-RU" noProof="0" dirty="0"/>
            </a:p>
          </p:txBody>
        </p:sp>
        <p:sp>
          <p:nvSpPr>
            <p:cNvPr id="49" name="Овал 48">
              <a:extLst>
                <a:ext uri="{FF2B5EF4-FFF2-40B4-BE49-F238E27FC236}">
                  <a16:creationId xmlns:a16="http://schemas.microsoft.com/office/drawing/2014/main" xmlns="" id="{A4F6457E-3660-4E80-82BC-8894D701DEE9}"/>
                </a:ext>
              </a:extLst>
            </p:cNvPr>
            <p:cNvSpPr/>
            <p:nvPr/>
          </p:nvSpPr>
          <p:spPr>
            <a:xfrm rot="16200000">
              <a:off x="4660498" y="1119143"/>
              <a:ext cx="48680" cy="486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0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ru-RU" noProof="0" dirty="0"/>
            </a:p>
          </p:txBody>
        </p:sp>
        <p:sp>
          <p:nvSpPr>
            <p:cNvPr id="50" name="Овал 49">
              <a:extLst>
                <a:ext uri="{FF2B5EF4-FFF2-40B4-BE49-F238E27FC236}">
                  <a16:creationId xmlns:a16="http://schemas.microsoft.com/office/drawing/2014/main" xmlns="" id="{88230416-7E55-4CB0-9548-491BA471E9E8}"/>
                </a:ext>
              </a:extLst>
            </p:cNvPr>
            <p:cNvSpPr/>
            <p:nvPr/>
          </p:nvSpPr>
          <p:spPr>
            <a:xfrm rot="16200000">
              <a:off x="4505961" y="1106017"/>
              <a:ext cx="83096" cy="830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ru-RU" noProof="0" dirty="0"/>
            </a:p>
          </p:txBody>
        </p:sp>
        <p:sp>
          <p:nvSpPr>
            <p:cNvPr id="51" name="Овал 50">
              <a:extLst>
                <a:ext uri="{FF2B5EF4-FFF2-40B4-BE49-F238E27FC236}">
                  <a16:creationId xmlns:a16="http://schemas.microsoft.com/office/drawing/2014/main" xmlns="" id="{FE3C1810-AD4F-4393-928E-CFA8053A2CC2}"/>
                </a:ext>
              </a:extLst>
            </p:cNvPr>
            <p:cNvSpPr/>
            <p:nvPr/>
          </p:nvSpPr>
          <p:spPr>
            <a:xfrm rot="16200000">
              <a:off x="4524686" y="1124741"/>
              <a:ext cx="45647" cy="45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ru-RU" noProof="0" dirty="0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2951603" cy="2196235"/>
          </a:xfrm>
        </p:spPr>
        <p:txBody>
          <a:bodyPr rtlCol="0" anchor="b"/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5429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8096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0763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Сюда можно добавить выделенный текст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xmlns="" id="{8C1EA41E-F6C4-484F-95E9-42978FF216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92796" y="1376357"/>
            <a:ext cx="6333545" cy="4379625"/>
          </a:xfrm>
          <a:prstGeom prst="roundRect">
            <a:avLst>
              <a:gd name="adj" fmla="val 13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0" dirty="0"/>
              <a:t>Вставьте или перетащите изображение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35FD3B7C-17C6-4327-986C-A8A6D6EC1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0" y="3509766"/>
            <a:ext cx="2951163" cy="2322709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336286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11340000" cy="46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1999" y="6188628"/>
            <a:ext cx="878494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B66BF03E-F48E-4C0A-9078-07AC4DDF896A}"/>
              </a:ext>
            </a:extLst>
          </p:cNvPr>
          <p:cNvSpPr/>
          <p:nvPr userDrawn="1"/>
        </p:nvSpPr>
        <p:spPr>
          <a:xfrm>
            <a:off x="11533871" y="6185902"/>
            <a:ext cx="73515" cy="735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>
              <a:solidFill>
                <a:schemeClr val="accent1"/>
              </a:solidFill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9F827500-FC74-463C-9312-BC59104AEBD6}"/>
              </a:ext>
            </a:extLst>
          </p:cNvPr>
          <p:cNvSpPr/>
          <p:nvPr userDrawn="1"/>
        </p:nvSpPr>
        <p:spPr>
          <a:xfrm>
            <a:off x="11892084" y="6561525"/>
            <a:ext cx="100439" cy="10043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7E3C8C5B-6356-4B7C-887C-A436D7DB4059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13120C00-0FF6-411F-B2D6-C625ED6BD241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2D142C1D-78E5-4AD5-BEF3-C015D6E3FEBD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300D9306-2240-47FF-AA2F-DC7C26A008A4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50" r:id="rId4"/>
    <p:sldLayoutId id="2147483652" r:id="rId5"/>
    <p:sldLayoutId id="2147483656" r:id="rId6"/>
    <p:sldLayoutId id="2147483657" r:id="rId7"/>
    <p:sldLayoutId id="2147483685" r:id="rId8"/>
    <p:sldLayoutId id="2147483668" r:id="rId9"/>
    <p:sldLayoutId id="2147483670" r:id="rId10"/>
    <p:sldLayoutId id="2147483653" r:id="rId11"/>
    <p:sldLayoutId id="2147483673" r:id="rId12"/>
    <p:sldLayoutId id="2147483674" r:id="rId13"/>
    <p:sldLayoutId id="2147483676" r:id="rId14"/>
    <p:sldLayoutId id="2147483677" r:id="rId15"/>
    <p:sldLayoutId id="2147483654" r:id="rId16"/>
    <p:sldLayoutId id="2147483660" r:id="rId17"/>
    <p:sldLayoutId id="2147483661" r:id="rId18"/>
    <p:sldLayoutId id="2147483678" r:id="rId19"/>
    <p:sldLayoutId id="2147483680" r:id="rId20"/>
    <p:sldLayoutId id="2147483698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B40375-1939-411E-B112-EB8DC28AC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E3B0BC2-C582-44FB-B769-FCF3D76851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9C81B98-32BD-48F9-BBDE-EC22336F80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F1E40-835F-4474-9785-B870FBE6B23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BAE57B7-1EC5-4C84-AB81-00BDCA9456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C73018C-4B98-4B2E-B056-A4528D0839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B8D84-773E-4AF1-A77F-1FD91C80C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4848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png"/><Relationship Id="rId18" Type="http://schemas.openxmlformats.org/officeDocument/2006/relationships/image" Target="../media/image37.svg"/><Relationship Id="rId26" Type="http://schemas.openxmlformats.org/officeDocument/2006/relationships/image" Target="../media/image45.svg"/><Relationship Id="rId39" Type="http://schemas.openxmlformats.org/officeDocument/2006/relationships/image" Target="../media/image40.png"/><Relationship Id="rId3" Type="http://schemas.openxmlformats.org/officeDocument/2006/relationships/image" Target="../media/image22.png"/><Relationship Id="rId21" Type="http://schemas.openxmlformats.org/officeDocument/2006/relationships/image" Target="../media/image31.png"/><Relationship Id="rId34" Type="http://schemas.openxmlformats.org/officeDocument/2006/relationships/image" Target="../media/image53.svg"/><Relationship Id="rId42" Type="http://schemas.openxmlformats.org/officeDocument/2006/relationships/image" Target="../media/image61.svg"/><Relationship Id="rId47" Type="http://schemas.openxmlformats.org/officeDocument/2006/relationships/image" Target="../media/image44.png"/><Relationship Id="rId50" Type="http://schemas.openxmlformats.org/officeDocument/2006/relationships/image" Target="../media/image69.svg"/><Relationship Id="rId7" Type="http://schemas.openxmlformats.org/officeDocument/2006/relationships/image" Target="../media/image24.png"/><Relationship Id="rId12" Type="http://schemas.openxmlformats.org/officeDocument/2006/relationships/image" Target="../media/image31.svg"/><Relationship Id="rId17" Type="http://schemas.openxmlformats.org/officeDocument/2006/relationships/image" Target="../media/image29.png"/><Relationship Id="rId25" Type="http://schemas.openxmlformats.org/officeDocument/2006/relationships/image" Target="../media/image33.png"/><Relationship Id="rId33" Type="http://schemas.openxmlformats.org/officeDocument/2006/relationships/image" Target="../media/image37.png"/><Relationship Id="rId38" Type="http://schemas.openxmlformats.org/officeDocument/2006/relationships/image" Target="../media/image57.svg"/><Relationship Id="rId46" Type="http://schemas.openxmlformats.org/officeDocument/2006/relationships/image" Target="../media/image65.svg"/><Relationship Id="rId2" Type="http://schemas.openxmlformats.org/officeDocument/2006/relationships/image" Target="../media/image3.png"/><Relationship Id="rId16" Type="http://schemas.openxmlformats.org/officeDocument/2006/relationships/image" Target="../media/image35.svg"/><Relationship Id="rId20" Type="http://schemas.openxmlformats.org/officeDocument/2006/relationships/image" Target="../media/image39.svg"/><Relationship Id="rId29" Type="http://schemas.openxmlformats.org/officeDocument/2006/relationships/image" Target="../media/image35.png"/><Relationship Id="rId41" Type="http://schemas.openxmlformats.org/officeDocument/2006/relationships/image" Target="../media/image4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svg"/><Relationship Id="rId11" Type="http://schemas.openxmlformats.org/officeDocument/2006/relationships/image" Target="../media/image26.png"/><Relationship Id="rId24" Type="http://schemas.openxmlformats.org/officeDocument/2006/relationships/image" Target="../media/image43.svg"/><Relationship Id="rId32" Type="http://schemas.openxmlformats.org/officeDocument/2006/relationships/image" Target="../media/image51.svg"/><Relationship Id="rId37" Type="http://schemas.openxmlformats.org/officeDocument/2006/relationships/image" Target="../media/image39.png"/><Relationship Id="rId40" Type="http://schemas.openxmlformats.org/officeDocument/2006/relationships/image" Target="../media/image59.svg"/><Relationship Id="rId45" Type="http://schemas.openxmlformats.org/officeDocument/2006/relationships/image" Target="../media/image43.png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23" Type="http://schemas.openxmlformats.org/officeDocument/2006/relationships/image" Target="../media/image32.png"/><Relationship Id="rId28" Type="http://schemas.openxmlformats.org/officeDocument/2006/relationships/image" Target="../media/image47.svg"/><Relationship Id="rId36" Type="http://schemas.openxmlformats.org/officeDocument/2006/relationships/image" Target="../media/image55.svg"/><Relationship Id="rId49" Type="http://schemas.openxmlformats.org/officeDocument/2006/relationships/image" Target="../media/image45.png"/><Relationship Id="rId10" Type="http://schemas.openxmlformats.org/officeDocument/2006/relationships/image" Target="../media/image29.svg"/><Relationship Id="rId19" Type="http://schemas.openxmlformats.org/officeDocument/2006/relationships/image" Target="../media/image30.png"/><Relationship Id="rId31" Type="http://schemas.openxmlformats.org/officeDocument/2006/relationships/image" Target="../media/image36.png"/><Relationship Id="rId44" Type="http://schemas.openxmlformats.org/officeDocument/2006/relationships/image" Target="../media/image63.svg"/><Relationship Id="rId52" Type="http://schemas.openxmlformats.org/officeDocument/2006/relationships/image" Target="../media/image71.svg"/><Relationship Id="rId4" Type="http://schemas.openxmlformats.org/officeDocument/2006/relationships/image" Target="../media/image23.svg"/><Relationship Id="rId9" Type="http://schemas.openxmlformats.org/officeDocument/2006/relationships/image" Target="../media/image25.png"/><Relationship Id="rId14" Type="http://schemas.openxmlformats.org/officeDocument/2006/relationships/image" Target="../media/image33.svg"/><Relationship Id="rId22" Type="http://schemas.openxmlformats.org/officeDocument/2006/relationships/image" Target="../media/image41.svg"/><Relationship Id="rId27" Type="http://schemas.openxmlformats.org/officeDocument/2006/relationships/image" Target="../media/image34.png"/><Relationship Id="rId30" Type="http://schemas.openxmlformats.org/officeDocument/2006/relationships/image" Target="../media/image49.svg"/><Relationship Id="rId35" Type="http://schemas.openxmlformats.org/officeDocument/2006/relationships/image" Target="../media/image38.png"/><Relationship Id="rId43" Type="http://schemas.openxmlformats.org/officeDocument/2006/relationships/image" Target="../media/image42.png"/><Relationship Id="rId48" Type="http://schemas.openxmlformats.org/officeDocument/2006/relationships/image" Target="../media/image67.svg"/><Relationship Id="rId8" Type="http://schemas.openxmlformats.org/officeDocument/2006/relationships/image" Target="../media/image27.svg"/><Relationship Id="rId51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Дерево крупным планом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3072B96B-8E35-4D15-80A0-1DD4745F75B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789" y="975732"/>
            <a:ext cx="8926506" cy="1098191"/>
          </a:xfr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/>
          <a:lstStyle/>
          <a:p>
            <a:r>
              <a:rPr lang="ru-RU" sz="5400" b="1" dirty="0">
                <a:solidFill>
                  <a:srgbClr val="FF0000"/>
                </a:solidFill>
                <a:latin typeface="+mj-lt"/>
              </a:rPr>
              <a:t>ЭКО</a:t>
            </a:r>
            <a:r>
              <a:rPr lang="en-US" sz="5400" b="1" dirty="0">
                <a:latin typeface="+mj-lt"/>
              </a:rPr>
              <a:t>-</a:t>
            </a:r>
            <a:r>
              <a:rPr lang="ru-RU" sz="5400" b="1" dirty="0">
                <a:latin typeface="+mj-lt"/>
              </a:rPr>
              <a:t> </a:t>
            </a:r>
            <a:r>
              <a:rPr lang="ru-RU" sz="5400" b="1" dirty="0">
                <a:solidFill>
                  <a:srgbClr val="FFFF00"/>
                </a:solidFill>
                <a:latin typeface="+mj-lt"/>
              </a:rPr>
              <a:t>логический</a:t>
            </a:r>
            <a:r>
              <a:rPr lang="ru-RU" sz="5400" b="1" dirty="0">
                <a:latin typeface="+mj-lt"/>
              </a:rPr>
              <a:t> </a:t>
            </a:r>
            <a:r>
              <a:rPr lang="en-US" sz="5400" b="1" dirty="0">
                <a:solidFill>
                  <a:srgbClr val="FF0000"/>
                </a:solidFill>
                <a:latin typeface="+mj-lt"/>
              </a:rPr>
              <a:t>SOS!!!</a:t>
            </a:r>
            <a:r>
              <a:rPr lang="en-US" sz="5400" b="1" dirty="0">
                <a:latin typeface="+mj-lt"/>
              </a:rPr>
              <a:t>                </a:t>
            </a:r>
            <a:endParaRPr lang="ru-RU" sz="5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xmlns="" id="{DA0FE6D5-D475-4CBB-A6C2-E3D991A368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2789" y="2436562"/>
            <a:ext cx="6869541" cy="488820"/>
          </a:xfrm>
          <a:solidFill>
            <a:schemeClr val="accent1">
              <a:lumMod val="50000"/>
              <a:alpha val="90000"/>
            </a:schemeClr>
          </a:solidFill>
        </p:spPr>
        <p:txBody>
          <a:bodyPr rtlCol="0"/>
          <a:lstStyle/>
          <a:p>
            <a:pPr rtl="0"/>
            <a:r>
              <a:rPr lang="ru-RU" b="1" dirty="0">
                <a:latin typeface="+mj-lt"/>
              </a:rPr>
              <a:t>Самые ЭКОЛОГИЧЕСКИЕ потери </a:t>
            </a:r>
            <a:r>
              <a:rPr lang="en-US" b="1" dirty="0">
                <a:latin typeface="+mj-lt"/>
              </a:rPr>
              <a:t>XXI</a:t>
            </a:r>
            <a:r>
              <a:rPr lang="ru-RU" b="1" dirty="0">
                <a:latin typeface="+mj-lt"/>
              </a:rPr>
              <a:t> столетия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F316E28-86D8-49D4-B98F-B2F48AC06FF1}"/>
              </a:ext>
            </a:extLst>
          </p:cNvPr>
          <p:cNvSpPr txBox="1"/>
          <p:nvPr/>
        </p:nvSpPr>
        <p:spPr>
          <a:xfrm>
            <a:off x="215055" y="163712"/>
            <a:ext cx="9206968" cy="8987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base"/>
            <a:r>
              <a:rPr lang="ru-RU" sz="1600" b="1" cap="all" dirty="0">
                <a:solidFill>
                  <a:schemeClr val="bg1"/>
                </a:solidFill>
              </a:rPr>
              <a:t> </a:t>
            </a:r>
            <a:r>
              <a:rPr lang="ru-RU" sz="1600" b="1" cap="all" dirty="0" smtClean="0">
                <a:solidFill>
                  <a:schemeClr val="bg1"/>
                </a:solidFill>
              </a:rPr>
              <a:t>ГОСУДАРСТВЕННОЕ </a:t>
            </a:r>
            <a:r>
              <a:rPr lang="ru-RU" sz="1600" b="1" cap="all" dirty="0">
                <a:solidFill>
                  <a:schemeClr val="bg1"/>
                </a:solidFill>
              </a:rPr>
              <a:t>ПРОФЕССИОНАЛЬНОЕ ОБРАЗОВАТЕЛЬНОЕ УЧРЕЖДЕНИЕ</a:t>
            </a:r>
          </a:p>
          <a:p>
            <a:pPr fontAlgn="base"/>
            <a:r>
              <a:rPr lang="ru-RU" sz="1600" b="1" cap="all" dirty="0" smtClean="0">
                <a:solidFill>
                  <a:schemeClr val="bg1"/>
                </a:solidFill>
              </a:rPr>
              <a:t>"</a:t>
            </a:r>
            <a:r>
              <a:rPr lang="ru-RU" sz="1600" b="1" cap="all" dirty="0">
                <a:solidFill>
                  <a:schemeClr val="bg1"/>
                </a:solidFill>
              </a:rPr>
              <a:t>ЕНАКИЕВСКИЙ ПРОФЕССИОНАЛЬНЫЙ ТОРГОВО-КУЛИНАРНЫЙ ЛИЦЕЙ"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52824F9-00AC-4497-8F14-677FE9EC54CE}"/>
              </a:ext>
            </a:extLst>
          </p:cNvPr>
          <p:cNvSpPr txBox="1"/>
          <p:nvPr/>
        </p:nvSpPr>
        <p:spPr>
          <a:xfrm>
            <a:off x="39208" y="3375589"/>
            <a:ext cx="5668627" cy="2185456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r>
              <a:rPr lang="ru-RU" sz="2400" b="1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ЗАКОНЫ ЭКОЛОГИИ </a:t>
            </a:r>
          </a:p>
          <a:p>
            <a:pPr marL="342900" indent="-342900">
              <a:buAutoNum type="arabicPeriod"/>
            </a:pPr>
            <a:r>
              <a:rPr lang="ru-RU" sz="2400" b="1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Все связано со всем. </a:t>
            </a:r>
          </a:p>
          <a:p>
            <a:pPr marL="342900" indent="-342900">
              <a:buAutoNum type="arabicPeriod"/>
            </a:pPr>
            <a:r>
              <a:rPr lang="ru-RU" sz="2400" b="1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Все должно куда-то деваться. </a:t>
            </a:r>
          </a:p>
          <a:p>
            <a:pPr marL="342900" indent="-342900">
              <a:buAutoNum type="arabicPeriod"/>
            </a:pPr>
            <a:r>
              <a:rPr lang="ru-RU" sz="2400" b="1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Природа знает лучше. </a:t>
            </a:r>
          </a:p>
          <a:p>
            <a:r>
              <a:rPr lang="ru-RU" sz="2400" b="1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                                                                                      Барри Коммонер</a:t>
            </a: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89B0520-17C0-4E85-8EBF-9C620A3EAA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2022" y="163125"/>
            <a:ext cx="2636520" cy="13182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B21A6E0-94C1-4E33-B3C2-8602739FD5D0}"/>
              </a:ext>
            </a:extLst>
          </p:cNvPr>
          <p:cNvSpPr txBox="1"/>
          <p:nvPr/>
        </p:nvSpPr>
        <p:spPr>
          <a:xfrm>
            <a:off x="8079233" y="3463118"/>
            <a:ext cx="3657600" cy="28458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DAB5BCE-3895-43DB-A377-1A6D695F761F}"/>
              </a:ext>
            </a:extLst>
          </p:cNvPr>
          <p:cNvSpPr txBox="1"/>
          <p:nvPr/>
        </p:nvSpPr>
        <p:spPr>
          <a:xfrm>
            <a:off x="6057900" y="3175686"/>
            <a:ext cx="6135208" cy="3097999"/>
          </a:xfrm>
          <a:prstGeom prst="rect">
            <a:avLst/>
          </a:prstGeom>
          <a:solidFill>
            <a:schemeClr val="accent2">
              <a:alpha val="81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r>
              <a:rPr lang="ru-RU" sz="2400" b="1" i="1" u="sng" dirty="0">
                <a:solidFill>
                  <a:srgbClr val="002060"/>
                </a:solidFill>
              </a:rPr>
              <a:t>Состав рабочей группы №1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Руководитель:</a:t>
            </a:r>
            <a:r>
              <a:rPr lang="ru-RU" sz="2400" b="1" dirty="0" smtClean="0">
                <a:solidFill>
                  <a:srgbClr val="FFC00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Огородняя</a:t>
            </a:r>
            <a:r>
              <a:rPr lang="ru-RU" b="1" i="1" dirty="0">
                <a:solidFill>
                  <a:srgbClr val="002060"/>
                </a:solidFill>
              </a:rPr>
              <a:t> Марина Георгиевна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1600" b="1" dirty="0">
                <a:solidFill>
                  <a:schemeClr val="tx1"/>
                </a:solidFill>
              </a:rPr>
              <a:t>преподаватель «</a:t>
            </a:r>
            <a:r>
              <a:rPr lang="ru-RU" sz="1600" b="1" dirty="0" smtClean="0">
                <a:solidFill>
                  <a:schemeClr val="tx1"/>
                </a:solidFill>
              </a:rPr>
              <a:t>специалист </a:t>
            </a:r>
            <a:r>
              <a:rPr lang="ru-RU" sz="1600" b="1" dirty="0">
                <a:solidFill>
                  <a:schemeClr val="tx1"/>
                </a:solidFill>
              </a:rPr>
              <a:t>высшей </a:t>
            </a:r>
            <a:r>
              <a:rPr lang="ru-RU" sz="1600" b="1" dirty="0" smtClean="0">
                <a:solidFill>
                  <a:schemeClr val="tx1"/>
                </a:solidFill>
              </a:rPr>
              <a:t>категории», преподаватель-методист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2000" b="1" dirty="0" err="1">
                <a:solidFill>
                  <a:schemeClr val="tx1"/>
                </a:solidFill>
              </a:rPr>
              <a:t>Кузниченков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 Александр</a:t>
            </a:r>
            <a:endParaRPr lang="ru-RU" sz="2000" b="1" dirty="0">
              <a:solidFill>
                <a:schemeClr val="tx1"/>
              </a:solidFill>
            </a:endParaRPr>
          </a:p>
          <a:p>
            <a:r>
              <a:rPr lang="ru-RU" sz="2000" b="1" dirty="0" err="1">
                <a:solidFill>
                  <a:schemeClr val="tx1"/>
                </a:solidFill>
              </a:rPr>
              <a:t>Карбашова</a:t>
            </a:r>
            <a:r>
              <a:rPr lang="ru-RU" sz="2000" b="1" dirty="0">
                <a:solidFill>
                  <a:schemeClr val="tx1"/>
                </a:solidFill>
              </a:rPr>
              <a:t> Анастасия    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Кулинченко </a:t>
            </a:r>
            <a:r>
              <a:rPr lang="ru-RU" sz="2000" b="1" dirty="0">
                <a:solidFill>
                  <a:schemeClr val="tx1"/>
                </a:solidFill>
              </a:rPr>
              <a:t>Татьяна</a:t>
            </a:r>
          </a:p>
          <a:p>
            <a:r>
              <a:rPr lang="ru-RU" sz="2000" b="1" dirty="0" err="1">
                <a:solidFill>
                  <a:schemeClr val="tx1"/>
                </a:solidFill>
              </a:rPr>
              <a:t>Лобазнов</a:t>
            </a:r>
            <a:r>
              <a:rPr lang="ru-RU" sz="2000" b="1" dirty="0">
                <a:solidFill>
                  <a:schemeClr val="tx1"/>
                </a:solidFill>
              </a:rPr>
              <a:t> Роман     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err="1" smtClean="0">
                <a:solidFill>
                  <a:schemeClr val="tx1"/>
                </a:solidFill>
              </a:rPr>
              <a:t>Ганнык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Ангелина</a:t>
            </a:r>
          </a:p>
        </p:txBody>
      </p:sp>
      <p:sp>
        <p:nvSpPr>
          <p:cNvPr id="10" name="Подзаголовок 6">
            <a:extLst>
              <a:ext uri="{FF2B5EF4-FFF2-40B4-BE49-F238E27FC236}">
                <a16:creationId xmlns:a16="http://schemas.microsoft.com/office/drawing/2014/main" xmlns="" id="{D3BC5224-447C-4865-BBAC-82544FA711A1}"/>
              </a:ext>
            </a:extLst>
          </p:cNvPr>
          <p:cNvSpPr txBox="1">
            <a:spLocks/>
          </p:cNvSpPr>
          <p:nvPr/>
        </p:nvSpPr>
        <p:spPr>
          <a:xfrm>
            <a:off x="-1108" y="6300971"/>
            <a:ext cx="11888308" cy="48882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</p:spPr>
        <p:txBody>
          <a:bodyPr vert="horz" lIns="432000" tIns="14400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latin typeface="+mj-lt"/>
              </a:rPr>
              <a:t>Проект разработан для изучения влияния экологии на здоровье человека</a:t>
            </a:r>
          </a:p>
        </p:txBody>
      </p:sp>
    </p:spTree>
    <p:extLst>
      <p:ext uri="{BB962C8B-B14F-4D97-AF65-F5344CB8AC3E}">
        <p14:creationId xmlns:p14="http://schemas.microsoft.com/office/powerpoint/2010/main" xmlns="" val="1485234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1518534-2123-4B75-AEA5-BE7B2F762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4511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776410B-F97F-4B96-99B1-5707AF02964F}"/>
              </a:ext>
            </a:extLst>
          </p:cNvPr>
          <p:cNvSpPr txBox="1"/>
          <p:nvPr/>
        </p:nvSpPr>
        <p:spPr>
          <a:xfrm>
            <a:off x="181272" y="115883"/>
            <a:ext cx="11813504" cy="95410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 результатам исследования мы выяснили, что неправильная еда может привести к росту заболеваний</a:t>
            </a: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xmlns="" id="{37F25E0C-9E1C-4C8D-A055-AA7E13646650}"/>
              </a:ext>
            </a:extLst>
          </p:cNvPr>
          <p:cNvCxnSpPr>
            <a:cxnSpLocks/>
          </p:cNvCxnSpPr>
          <p:nvPr/>
        </p:nvCxnSpPr>
        <p:spPr>
          <a:xfrm>
            <a:off x="2700169" y="5841401"/>
            <a:ext cx="929460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xmlns="" id="{9F855407-E1B3-4DF1-8849-19C025554DAD}"/>
              </a:ext>
            </a:extLst>
          </p:cNvPr>
          <p:cNvCxnSpPr/>
          <p:nvPr/>
        </p:nvCxnSpPr>
        <p:spPr>
          <a:xfrm flipV="1">
            <a:off x="2700169" y="1791147"/>
            <a:ext cx="0" cy="396419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94284613-F5A1-4AB2-B698-4E01603DCBA9}"/>
              </a:ext>
            </a:extLst>
          </p:cNvPr>
          <p:cNvSpPr/>
          <p:nvPr/>
        </p:nvSpPr>
        <p:spPr>
          <a:xfrm>
            <a:off x="337073" y="1875900"/>
            <a:ext cx="2086984" cy="422773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РАЗНЫЕ ФОРМЫ РАКА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ИНФЕКЦИОННЫЕ ЗАБОЛЕВАНИЯ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РАК ПИЩЕВОГО ТРАКТА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ИНТОКСИКАЦИЯ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ЗАБОЛЕВАНИЯ ПЕЧЕНИ И ПОЧЕК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9F0FD33-9DB0-4109-B33F-B45B732E1C62}"/>
              </a:ext>
            </a:extLst>
          </p:cNvPr>
          <p:cNvSpPr txBox="1"/>
          <p:nvPr/>
        </p:nvSpPr>
        <p:spPr>
          <a:xfrm>
            <a:off x="2700168" y="5841401"/>
            <a:ext cx="1215614" cy="92333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ЕДА С РАДИОНУКЛИДАМИ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0B2F7FE-9FAD-4AA9-8C65-01663603E583}"/>
              </a:ext>
            </a:extLst>
          </p:cNvPr>
          <p:cNvSpPr txBox="1"/>
          <p:nvPr/>
        </p:nvSpPr>
        <p:spPr>
          <a:xfrm>
            <a:off x="3975845" y="5834692"/>
            <a:ext cx="1118796" cy="58477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ПИТЬЕВАЯ ВОДА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9A87878-C615-443D-B0C3-0A22C7D97221}"/>
              </a:ext>
            </a:extLst>
          </p:cNvPr>
          <p:cNvSpPr txBox="1"/>
          <p:nvPr/>
        </p:nvSpPr>
        <p:spPr>
          <a:xfrm>
            <a:off x="5172184" y="5841401"/>
            <a:ext cx="2121052" cy="92333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ОВОЩИ ФРУКТЫ С НИТРАТАМИ И ПЕСТИЦИДАМИ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E364957-1E22-48D1-9456-1360977E6880}"/>
              </a:ext>
            </a:extLst>
          </p:cNvPr>
          <p:cNvSpPr txBox="1"/>
          <p:nvPr/>
        </p:nvSpPr>
        <p:spPr>
          <a:xfrm>
            <a:off x="7394089" y="5834691"/>
            <a:ext cx="1633373" cy="646331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Загрязненные морепродукты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7664466-E87D-455B-AAB8-D3FB5F568384}"/>
              </a:ext>
            </a:extLst>
          </p:cNvPr>
          <p:cNvSpPr txBox="1"/>
          <p:nvPr/>
        </p:nvSpPr>
        <p:spPr>
          <a:xfrm>
            <a:off x="9128316" y="5848110"/>
            <a:ext cx="1420900" cy="830997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Продукты с  содержанием ГМО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1F36F76-F413-4EF8-BDE4-F8059F907CB8}"/>
              </a:ext>
            </a:extLst>
          </p:cNvPr>
          <p:cNvSpPr txBox="1"/>
          <p:nvPr/>
        </p:nvSpPr>
        <p:spPr>
          <a:xfrm>
            <a:off x="10719995" y="5834691"/>
            <a:ext cx="1141661" cy="646331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Продукты с БАД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2ED57AB1-51F6-4A77-8F1C-F6FE4957F519}"/>
              </a:ext>
            </a:extLst>
          </p:cNvPr>
          <p:cNvSpPr/>
          <p:nvPr/>
        </p:nvSpPr>
        <p:spPr>
          <a:xfrm>
            <a:off x="2797000" y="2306187"/>
            <a:ext cx="1082015" cy="3528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1FD5FF0D-791D-4872-B7A1-B58ADCAE9205}"/>
              </a:ext>
            </a:extLst>
          </p:cNvPr>
          <p:cNvSpPr/>
          <p:nvPr/>
        </p:nvSpPr>
        <p:spPr>
          <a:xfrm>
            <a:off x="4052501" y="3227294"/>
            <a:ext cx="892885" cy="26024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9E617627-85E8-4F5A-A0B2-D7CBD1DFC6F0}"/>
              </a:ext>
            </a:extLst>
          </p:cNvPr>
          <p:cNvSpPr/>
          <p:nvPr/>
        </p:nvSpPr>
        <p:spPr>
          <a:xfrm>
            <a:off x="5349696" y="4012604"/>
            <a:ext cx="1541928" cy="1817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D712C549-BD51-41B1-AC48-C6D25536348F}"/>
              </a:ext>
            </a:extLst>
          </p:cNvPr>
          <p:cNvSpPr/>
          <p:nvPr/>
        </p:nvSpPr>
        <p:spPr>
          <a:xfrm>
            <a:off x="7602980" y="4539727"/>
            <a:ext cx="1118795" cy="1289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4802093C-1F99-44FA-A2C5-9C04B9E50B7D}"/>
              </a:ext>
            </a:extLst>
          </p:cNvPr>
          <p:cNvSpPr/>
          <p:nvPr/>
        </p:nvSpPr>
        <p:spPr>
          <a:xfrm>
            <a:off x="9132793" y="4701091"/>
            <a:ext cx="1416422" cy="11286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7C7747AB-7B85-4028-9ABF-BB4AE901694E}"/>
              </a:ext>
            </a:extLst>
          </p:cNvPr>
          <p:cNvSpPr/>
          <p:nvPr/>
        </p:nvSpPr>
        <p:spPr>
          <a:xfrm>
            <a:off x="10788126" y="4918072"/>
            <a:ext cx="961018" cy="907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DCAD7D6A-E51E-4921-8822-2634085A8148}"/>
              </a:ext>
            </a:extLst>
          </p:cNvPr>
          <p:cNvSpPr/>
          <p:nvPr/>
        </p:nvSpPr>
        <p:spPr>
          <a:xfrm>
            <a:off x="6018755" y="1288497"/>
            <a:ext cx="6017414" cy="128998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 2016 году президент Владимир Путин запретил ввозить в Россию, а также выращивать на ее территории семена растений, чья генетическая программа изменена с использованием методов генной инженерии.</a:t>
            </a:r>
          </a:p>
          <a:p>
            <a:pPr algn="ctr"/>
            <a:endParaRPr lang="ru-RU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E4FCF1A5-719B-4A37-B00B-5471BAB0F6E6}"/>
              </a:ext>
            </a:extLst>
          </p:cNvPr>
          <p:cNvSpPr txBox="1"/>
          <p:nvPr/>
        </p:nvSpPr>
        <p:spPr>
          <a:xfrm>
            <a:off x="337073" y="1181866"/>
            <a:ext cx="5369206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ПРОГНОЗ ЗАБОЛЕВАНИЙ  НАСЕЛЕНИЯ,  ПОВЫШЕНИЕ  УРОВНЯ  ЗАБОЛЕВАНИЙ  ОТ  КАЧЕСТВА  ПРОДУКТОВ  И  УПОТРЕБЛЯЕМОЙ ЕДЫ</a:t>
            </a:r>
          </a:p>
        </p:txBody>
      </p:sp>
    </p:spTree>
    <p:extLst>
      <p:ext uri="{BB962C8B-B14F-4D97-AF65-F5344CB8AC3E}">
        <p14:creationId xmlns:p14="http://schemas.microsoft.com/office/powerpoint/2010/main" xmlns="" val="28095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7FAD737-EB75-41D6-9C90-F8F5E54490E2}"/>
              </a:ext>
            </a:extLst>
          </p:cNvPr>
          <p:cNvSpPr txBox="1"/>
          <p:nvPr/>
        </p:nvSpPr>
        <p:spPr>
          <a:xfrm>
            <a:off x="0" y="89209"/>
            <a:ext cx="12191999" cy="954107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ходе исследования мы заметили, что различные формы вирусов влияют на здоровье и генетику человека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2FFB5A-5B7E-4F5B-AA62-37C7FE7263D1}"/>
              </a:ext>
            </a:extLst>
          </p:cNvPr>
          <p:cNvSpPr txBox="1"/>
          <p:nvPr/>
        </p:nvSpPr>
        <p:spPr>
          <a:xfrm>
            <a:off x="7577718" y="920206"/>
            <a:ext cx="454226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+mj-lt"/>
              </a:rPr>
              <a:t>   </a:t>
            </a:r>
            <a:r>
              <a:rPr lang="ru-RU" sz="2200" b="1" dirty="0">
                <a:solidFill>
                  <a:srgbClr val="FF0000"/>
                </a:solidFill>
                <a:latin typeface="+mj-lt"/>
              </a:rPr>
              <a:t>Коронавирус</a:t>
            </a:r>
            <a:r>
              <a:rPr lang="ru-RU" sz="2200" b="1" dirty="0">
                <a:latin typeface="+mj-lt"/>
              </a:rPr>
              <a:t> — это острое вирусное заболевание, характеризующееся преимущественным поражением дыхательной системы и желудочно-кишечного тракта. Коронавирус является зоонозной инфекцией по происхождению.</a:t>
            </a:r>
          </a:p>
          <a:p>
            <a:r>
              <a:rPr lang="ru-RU" sz="2200" b="1" dirty="0">
                <a:latin typeface="+mj-lt"/>
              </a:rPr>
              <a:t>   Симптомы </a:t>
            </a:r>
            <a:r>
              <a:rPr lang="ru-RU" sz="2200" b="1" dirty="0">
                <a:solidFill>
                  <a:srgbClr val="FF0000"/>
                </a:solidFill>
                <a:latin typeface="+mj-lt"/>
              </a:rPr>
              <a:t>COVID-19</a:t>
            </a:r>
            <a:r>
              <a:rPr lang="ru-RU" sz="2200" b="1" dirty="0">
                <a:latin typeface="+mj-lt"/>
              </a:rPr>
              <a:t> неспецифичны и могут различаться по степени выраженности. Болезнь может протекать без признаков болезни, но она также может вызывать тяжелую пневмонию, и в худшем случае для людей группы риска болезнь может закончиться летальным исходом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2762BAC-5160-460E-9C9B-3C15AC75E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0" y="1159728"/>
            <a:ext cx="7359804" cy="560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1988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B49E91-9331-4D7D-9534-00A6BAB64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также мы решили узнать: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 как же сейчас чувствует себя человек, который живет на Донбассе!?"</a:t>
            </a:r>
          </a:p>
        </p:txBody>
      </p:sp>
      <p:graphicFrame>
        <p:nvGraphicFramePr>
          <p:cNvPr id="4" name="Диаграмма 3">
            <a:extLst>
              <a:ext uri="{FF2B5EF4-FFF2-40B4-BE49-F238E27FC236}">
                <a16:creationId xmlns:a16="http://schemas.microsoft.com/office/drawing/2014/main" xmlns="" id="{1ABE75E8-2998-4AD8-8098-39EDE88A00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1733149"/>
              </p:ext>
            </p:extLst>
          </p:nvPr>
        </p:nvGraphicFramePr>
        <p:xfrm>
          <a:off x="149072" y="1353244"/>
          <a:ext cx="5946928" cy="5334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5108DE63-22D3-42B8-803D-E9D8BE04D5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12</a:t>
            </a:fld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2614012-C0C2-4590-B30B-0D5ECAEA7A02}"/>
              </a:ext>
            </a:extLst>
          </p:cNvPr>
          <p:cNvSpPr txBox="1"/>
          <p:nvPr/>
        </p:nvSpPr>
        <p:spPr>
          <a:xfrm>
            <a:off x="6400800" y="4012602"/>
            <a:ext cx="5178029" cy="26754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От образа жизни</a:t>
            </a:r>
          </a:p>
          <a:p>
            <a:pPr algn="l"/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От экологии</a:t>
            </a:r>
          </a:p>
          <a:p>
            <a:pPr algn="l"/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От работы здравоохранения</a:t>
            </a:r>
          </a:p>
          <a:p>
            <a:pPr algn="l"/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От случайных факторов </a:t>
            </a:r>
          </a:p>
          <a:p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(вирус </a:t>
            </a:r>
            <a:r>
              <a:rPr lang="en-US" sz="2800" dirty="0">
                <a:solidFill>
                  <a:srgbClr val="FF0000"/>
                </a:solidFill>
                <a:latin typeface="+mj-lt"/>
              </a:rPr>
              <a:t>COVID-19</a:t>
            </a:r>
            <a:r>
              <a:rPr lang="ru-RU" sz="2800" dirty="0">
                <a:solidFill>
                  <a:srgbClr val="FF0000"/>
                </a:solidFill>
                <a:latin typeface="+mj-lt"/>
              </a:rPr>
              <a:t>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74AB4EF-432D-4DEE-9672-101FACE989D0}"/>
              </a:ext>
            </a:extLst>
          </p:cNvPr>
          <p:cNvSpPr txBox="1"/>
          <p:nvPr/>
        </p:nvSpPr>
        <p:spPr>
          <a:xfrm>
            <a:off x="6347012" y="1353244"/>
            <a:ext cx="4593515" cy="20757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Данные наших исследований свидетельствуют о прямой связи между экологией и заболеваниями людей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039BB2E9-0B56-4CF0-993A-1A562367896C}"/>
              </a:ext>
            </a:extLst>
          </p:cNvPr>
          <p:cNvSpPr/>
          <p:nvPr/>
        </p:nvSpPr>
        <p:spPr>
          <a:xfrm>
            <a:off x="5977666" y="4020668"/>
            <a:ext cx="365760" cy="293233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63A7CBC3-9CF0-4CCE-8CC1-AAAA8569FE6D}"/>
              </a:ext>
            </a:extLst>
          </p:cNvPr>
          <p:cNvSpPr/>
          <p:nvPr/>
        </p:nvSpPr>
        <p:spPr>
          <a:xfrm>
            <a:off x="5977666" y="4509912"/>
            <a:ext cx="365760" cy="29323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2BE2D444-3C8B-4F70-90DB-4C73769AFB4E}"/>
              </a:ext>
            </a:extLst>
          </p:cNvPr>
          <p:cNvSpPr/>
          <p:nvPr/>
        </p:nvSpPr>
        <p:spPr>
          <a:xfrm>
            <a:off x="5920292" y="4963141"/>
            <a:ext cx="423134" cy="293233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02862E6F-C313-4E6C-95F6-D71744ED17CA}"/>
              </a:ext>
            </a:extLst>
          </p:cNvPr>
          <p:cNvSpPr/>
          <p:nvPr/>
        </p:nvSpPr>
        <p:spPr>
          <a:xfrm>
            <a:off x="5834189" y="5758996"/>
            <a:ext cx="423134" cy="29323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3809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01DEEC3-30C8-404A-93E2-B5A8259BB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" y="-51571"/>
            <a:ext cx="12192000" cy="703534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D3CC21-38E1-4E33-8C5A-F7100D2E9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60396"/>
            <a:ext cx="11496369" cy="86967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выделили некоторые факторы, которые </a:t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определяют здоровье человека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CE8BB61B-2827-46BC-AD71-F29386281C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13</a:t>
            </a:fld>
            <a:endParaRPr lang="ru-RU" noProof="0" dirty="0"/>
          </a:p>
        </p:txBody>
      </p:sp>
      <p:sp>
        <p:nvSpPr>
          <p:cNvPr id="4" name="Облачко с текстом: прямоугольное со скругленными углами 3">
            <a:extLst>
              <a:ext uri="{FF2B5EF4-FFF2-40B4-BE49-F238E27FC236}">
                <a16:creationId xmlns:a16="http://schemas.microsoft.com/office/drawing/2014/main" xmlns="" id="{6EB97628-BBC4-4B64-B07E-D9983679A629}"/>
              </a:ext>
            </a:extLst>
          </p:cNvPr>
          <p:cNvSpPr/>
          <p:nvPr/>
        </p:nvSpPr>
        <p:spPr>
          <a:xfrm>
            <a:off x="118334" y="1419363"/>
            <a:ext cx="1768394" cy="1688953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Облачко с текстом: прямоугольное со скругленными углами 4">
            <a:extLst>
              <a:ext uri="{FF2B5EF4-FFF2-40B4-BE49-F238E27FC236}">
                <a16:creationId xmlns:a16="http://schemas.microsoft.com/office/drawing/2014/main" xmlns="" id="{F5757623-A04F-4290-8479-B8E43C41024E}"/>
              </a:ext>
            </a:extLst>
          </p:cNvPr>
          <p:cNvSpPr/>
          <p:nvPr/>
        </p:nvSpPr>
        <p:spPr>
          <a:xfrm>
            <a:off x="118334" y="3894268"/>
            <a:ext cx="1620310" cy="1718012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чко с текстом: прямоугольное со скругленными углами 6">
            <a:extLst>
              <a:ext uri="{FF2B5EF4-FFF2-40B4-BE49-F238E27FC236}">
                <a16:creationId xmlns:a16="http://schemas.microsoft.com/office/drawing/2014/main" xmlns="" id="{86D4248A-F59D-4998-BF7A-CE6636743579}"/>
              </a:ext>
            </a:extLst>
          </p:cNvPr>
          <p:cNvSpPr/>
          <p:nvPr/>
        </p:nvSpPr>
        <p:spPr>
          <a:xfrm>
            <a:off x="5758525" y="1139598"/>
            <a:ext cx="1775011" cy="1431566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чко с текстом: прямоугольное со скругленными углами 7">
            <a:extLst>
              <a:ext uri="{FF2B5EF4-FFF2-40B4-BE49-F238E27FC236}">
                <a16:creationId xmlns:a16="http://schemas.microsoft.com/office/drawing/2014/main" xmlns="" id="{5AD29B3E-ED00-4863-9239-8F5F32160143}"/>
              </a:ext>
            </a:extLst>
          </p:cNvPr>
          <p:cNvSpPr/>
          <p:nvPr/>
        </p:nvSpPr>
        <p:spPr>
          <a:xfrm>
            <a:off x="7897022" y="951435"/>
            <a:ext cx="1988759" cy="1688952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блачко с текстом: прямоугольное со скругленными углами 8">
            <a:extLst>
              <a:ext uri="{FF2B5EF4-FFF2-40B4-BE49-F238E27FC236}">
                <a16:creationId xmlns:a16="http://schemas.microsoft.com/office/drawing/2014/main" xmlns="" id="{5F1E0080-346F-41AA-AB47-6CCB7C0576D9}"/>
              </a:ext>
            </a:extLst>
          </p:cNvPr>
          <p:cNvSpPr/>
          <p:nvPr/>
        </p:nvSpPr>
        <p:spPr>
          <a:xfrm>
            <a:off x="10288867" y="951435"/>
            <a:ext cx="1669511" cy="1688953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чко с текстом: прямоугольное со скругленными углами 9">
            <a:extLst>
              <a:ext uri="{FF2B5EF4-FFF2-40B4-BE49-F238E27FC236}">
                <a16:creationId xmlns:a16="http://schemas.microsoft.com/office/drawing/2014/main" xmlns="" id="{71B86F92-40F6-46B0-95F7-AC63537ADF3A}"/>
              </a:ext>
            </a:extLst>
          </p:cNvPr>
          <p:cNvSpPr/>
          <p:nvPr/>
        </p:nvSpPr>
        <p:spPr>
          <a:xfrm>
            <a:off x="3227294" y="4055633"/>
            <a:ext cx="1775012" cy="1775011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Закрытая крышкой тарелка">
            <a:extLst>
              <a:ext uri="{FF2B5EF4-FFF2-40B4-BE49-F238E27FC236}">
                <a16:creationId xmlns:a16="http://schemas.microsoft.com/office/drawing/2014/main" xmlns="" id="{B4B6D393-E582-47DB-AB8C-D327CFADA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607969" y="1002798"/>
            <a:ext cx="914400" cy="914400"/>
          </a:xfrm>
          <a:prstGeom prst="rect">
            <a:avLst/>
          </a:prstGeom>
        </p:spPr>
      </p:pic>
      <p:pic>
        <p:nvPicPr>
          <p:cNvPr id="16" name="Рисунок 15" descr="Сервировка стола">
            <a:extLst>
              <a:ext uri="{FF2B5EF4-FFF2-40B4-BE49-F238E27FC236}">
                <a16:creationId xmlns:a16="http://schemas.microsoft.com/office/drawing/2014/main" xmlns="" id="{B5E1BC34-2192-44C6-B2FB-FD96C878BE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290263" y="1734786"/>
            <a:ext cx="914400" cy="914400"/>
          </a:xfrm>
          <a:prstGeom prst="rect">
            <a:avLst/>
          </a:prstGeom>
        </p:spPr>
      </p:pic>
      <p:pic>
        <p:nvPicPr>
          <p:cNvPr id="18" name="Рисунок 17" descr="Устойчивость">
            <a:extLst>
              <a:ext uri="{FF2B5EF4-FFF2-40B4-BE49-F238E27FC236}">
                <a16:creationId xmlns:a16="http://schemas.microsoft.com/office/drawing/2014/main" xmlns="" id="{94FDE56C-B7C0-43F2-9216-4141414D72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891401" y="1656764"/>
            <a:ext cx="914400" cy="914400"/>
          </a:xfrm>
          <a:prstGeom prst="rect">
            <a:avLst/>
          </a:prstGeom>
        </p:spPr>
      </p:pic>
      <p:pic>
        <p:nvPicPr>
          <p:cNvPr id="20" name="Рисунок 19" descr="Открытая ладонь с растением">
            <a:extLst>
              <a:ext uri="{FF2B5EF4-FFF2-40B4-BE49-F238E27FC236}">
                <a16:creationId xmlns:a16="http://schemas.microsoft.com/office/drawing/2014/main" xmlns="" id="{1282F916-CC32-4189-8A2E-C0BF5B4DC8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830000" y="889189"/>
            <a:ext cx="914400" cy="914400"/>
          </a:xfrm>
          <a:prstGeom prst="rect">
            <a:avLst/>
          </a:prstGeom>
        </p:spPr>
      </p:pic>
      <p:pic>
        <p:nvPicPr>
          <p:cNvPr id="22" name="Рисунок 21" descr="Беспроводной маршрутизатор">
            <a:extLst>
              <a:ext uri="{FF2B5EF4-FFF2-40B4-BE49-F238E27FC236}">
                <a16:creationId xmlns:a16="http://schemas.microsoft.com/office/drawing/2014/main" xmlns="" id="{E1DB1C0F-7663-49E5-90FC-BD8CEC04C3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3814800" y="4839793"/>
            <a:ext cx="914400" cy="914400"/>
          </a:xfrm>
          <a:prstGeom prst="rect">
            <a:avLst/>
          </a:prstGeom>
        </p:spPr>
      </p:pic>
      <p:pic>
        <p:nvPicPr>
          <p:cNvPr id="24" name="Рисунок 23" descr="Вышка сотовой связи">
            <a:extLst>
              <a:ext uri="{FF2B5EF4-FFF2-40B4-BE49-F238E27FC236}">
                <a16:creationId xmlns:a16="http://schemas.microsoft.com/office/drawing/2014/main" xmlns="" id="{3324C595-81F2-4F24-8512-16B95064BB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3227294" y="4001844"/>
            <a:ext cx="914400" cy="914400"/>
          </a:xfrm>
          <a:prstGeom prst="rect">
            <a:avLst/>
          </a:prstGeom>
        </p:spPr>
      </p:pic>
      <p:pic>
        <p:nvPicPr>
          <p:cNvPr id="26" name="Рисунок 25" descr="Ноутбук">
            <a:extLst>
              <a:ext uri="{FF2B5EF4-FFF2-40B4-BE49-F238E27FC236}">
                <a16:creationId xmlns:a16="http://schemas.microsoft.com/office/drawing/2014/main" xmlns="" id="{5B364825-3F54-4E92-AC5B-A32C15F0B0B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3238052" y="4785982"/>
            <a:ext cx="914400" cy="914400"/>
          </a:xfrm>
          <a:prstGeom prst="rect">
            <a:avLst/>
          </a:prstGeom>
        </p:spPr>
      </p:pic>
      <p:pic>
        <p:nvPicPr>
          <p:cNvPr id="28" name="Рисунок 27" descr="Пузырьки">
            <a:extLst>
              <a:ext uri="{FF2B5EF4-FFF2-40B4-BE49-F238E27FC236}">
                <a16:creationId xmlns:a16="http://schemas.microsoft.com/office/drawing/2014/main" xmlns="" id="{F9895CD8-0DDA-4D7B-AF75-B236267B855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11054198" y="968431"/>
            <a:ext cx="914400" cy="914400"/>
          </a:xfrm>
          <a:prstGeom prst="rect">
            <a:avLst/>
          </a:prstGeom>
        </p:spPr>
      </p:pic>
      <p:pic>
        <p:nvPicPr>
          <p:cNvPr id="30" name="Рисунок 29" descr="Душ">
            <a:extLst>
              <a:ext uri="{FF2B5EF4-FFF2-40B4-BE49-F238E27FC236}">
                <a16:creationId xmlns:a16="http://schemas.microsoft.com/office/drawing/2014/main" xmlns="" id="{517D78A2-B802-4F9C-AE08-9A2E0F7223A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0351619" y="954095"/>
            <a:ext cx="914400" cy="914400"/>
          </a:xfrm>
          <a:prstGeom prst="rect">
            <a:avLst/>
          </a:prstGeom>
        </p:spPr>
      </p:pic>
      <p:pic>
        <p:nvPicPr>
          <p:cNvPr id="32" name="Рисунок 31" descr="Зубная щетка">
            <a:extLst>
              <a:ext uri="{FF2B5EF4-FFF2-40B4-BE49-F238E27FC236}">
                <a16:creationId xmlns:a16="http://schemas.microsoft.com/office/drawing/2014/main" xmlns="" id="{F6C5CE12-998E-4A67-8513-FB38161D7D5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442823" y="1725988"/>
            <a:ext cx="914400" cy="914400"/>
          </a:xfrm>
          <a:prstGeom prst="rect">
            <a:avLst/>
          </a:prstGeom>
        </p:spPr>
      </p:pic>
      <p:pic>
        <p:nvPicPr>
          <p:cNvPr id="34" name="Рисунок 33" descr="Солнце">
            <a:extLst>
              <a:ext uri="{FF2B5EF4-FFF2-40B4-BE49-F238E27FC236}">
                <a16:creationId xmlns:a16="http://schemas.microsoft.com/office/drawing/2014/main" xmlns="" id="{C2157EB8-ECE1-4C8F-A9BF-B2AEC56A061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xmlns="" r:embed="rId24"/>
              </a:ext>
            </a:extLst>
          </a:blip>
          <a:stretch>
            <a:fillRect/>
          </a:stretch>
        </p:blipFill>
        <p:spPr>
          <a:xfrm>
            <a:off x="824244" y="3907697"/>
            <a:ext cx="914400" cy="914400"/>
          </a:xfrm>
          <a:prstGeom prst="rect">
            <a:avLst/>
          </a:prstGeom>
        </p:spPr>
      </p:pic>
      <p:pic>
        <p:nvPicPr>
          <p:cNvPr id="36" name="Рисунок 35" descr="Термометр">
            <a:extLst>
              <a:ext uri="{FF2B5EF4-FFF2-40B4-BE49-F238E27FC236}">
                <a16:creationId xmlns:a16="http://schemas.microsoft.com/office/drawing/2014/main" xmlns="" id="{08B645D4-005E-4D32-A872-6B0759E5FB7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118334" y="4678447"/>
            <a:ext cx="914400" cy="933833"/>
          </a:xfrm>
          <a:prstGeom prst="rect">
            <a:avLst/>
          </a:prstGeom>
        </p:spPr>
      </p:pic>
      <p:pic>
        <p:nvPicPr>
          <p:cNvPr id="38" name="Рисунок 37" descr="Снежинка">
            <a:extLst>
              <a:ext uri="{FF2B5EF4-FFF2-40B4-BE49-F238E27FC236}">
                <a16:creationId xmlns:a16="http://schemas.microsoft.com/office/drawing/2014/main" xmlns="" id="{603ECEF7-5ED0-4FA2-AE7A-BFDE7D07250A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xmlns="" r:embed="rId28"/>
              </a:ext>
            </a:extLst>
          </a:blip>
          <a:stretch>
            <a:fillRect/>
          </a:stretch>
        </p:blipFill>
        <p:spPr>
          <a:xfrm>
            <a:off x="25128" y="3871582"/>
            <a:ext cx="914400" cy="914400"/>
          </a:xfrm>
          <a:prstGeom prst="rect">
            <a:avLst/>
          </a:prstGeom>
        </p:spPr>
      </p:pic>
      <p:pic>
        <p:nvPicPr>
          <p:cNvPr id="40" name="Рисунок 39" descr="ДНК">
            <a:extLst>
              <a:ext uri="{FF2B5EF4-FFF2-40B4-BE49-F238E27FC236}">
                <a16:creationId xmlns:a16="http://schemas.microsoft.com/office/drawing/2014/main" xmlns="" id="{76E3BD79-8137-42C1-8DE9-82456920AE5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xmlns="" r:embed="rId30"/>
              </a:ext>
            </a:extLst>
          </a:blip>
          <a:stretch>
            <a:fillRect/>
          </a:stretch>
        </p:blipFill>
        <p:spPr>
          <a:xfrm>
            <a:off x="1040636" y="2118349"/>
            <a:ext cx="914400" cy="914400"/>
          </a:xfrm>
          <a:prstGeom prst="rect">
            <a:avLst/>
          </a:prstGeom>
        </p:spPr>
      </p:pic>
      <p:pic>
        <p:nvPicPr>
          <p:cNvPr id="42" name="Рисунок 41" descr="Сердце с пульсом">
            <a:extLst>
              <a:ext uri="{FF2B5EF4-FFF2-40B4-BE49-F238E27FC236}">
                <a16:creationId xmlns:a16="http://schemas.microsoft.com/office/drawing/2014/main" xmlns="" id="{1D4481E5-86B7-4C5C-9169-6F967706338C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xmlns="" r:embed="rId32"/>
              </a:ext>
            </a:extLst>
          </a:blip>
          <a:stretch>
            <a:fillRect/>
          </a:stretch>
        </p:blipFill>
        <p:spPr>
          <a:xfrm>
            <a:off x="128756" y="2263840"/>
            <a:ext cx="914400" cy="914400"/>
          </a:xfrm>
          <a:prstGeom prst="rect">
            <a:avLst/>
          </a:prstGeom>
        </p:spPr>
      </p:pic>
      <p:pic>
        <p:nvPicPr>
          <p:cNvPr id="44" name="Рисунок 43" descr="Шприц">
            <a:extLst>
              <a:ext uri="{FF2B5EF4-FFF2-40B4-BE49-F238E27FC236}">
                <a16:creationId xmlns:a16="http://schemas.microsoft.com/office/drawing/2014/main" xmlns="" id="{9F00C24E-4A0D-4EAB-BF53-5CE92C381D5F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xmlns="" r:embed="rId34"/>
              </a:ext>
            </a:extLst>
          </a:blip>
          <a:stretch>
            <a:fillRect/>
          </a:stretch>
        </p:blipFill>
        <p:spPr>
          <a:xfrm>
            <a:off x="824244" y="1420838"/>
            <a:ext cx="914400" cy="914400"/>
          </a:xfrm>
          <a:prstGeom prst="rect">
            <a:avLst/>
          </a:prstGeom>
        </p:spPr>
      </p:pic>
      <p:pic>
        <p:nvPicPr>
          <p:cNvPr id="46" name="Рисунок 45" descr="Медицина">
            <a:extLst>
              <a:ext uri="{FF2B5EF4-FFF2-40B4-BE49-F238E27FC236}">
                <a16:creationId xmlns:a16="http://schemas.microsoft.com/office/drawing/2014/main" xmlns="" id="{FC311C0A-C2C3-4CD0-B5EA-6D6D88D89859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xmlns="" r:embed="rId36"/>
              </a:ext>
            </a:extLst>
          </a:blip>
          <a:stretch>
            <a:fillRect/>
          </a:stretch>
        </p:blipFill>
        <p:spPr>
          <a:xfrm>
            <a:off x="68738" y="1446551"/>
            <a:ext cx="914400" cy="914400"/>
          </a:xfrm>
          <a:prstGeom prst="rect">
            <a:avLst/>
          </a:prstGeom>
        </p:spPr>
      </p:pic>
      <p:pic>
        <p:nvPicPr>
          <p:cNvPr id="56" name="Рисунок 55" descr="Курение">
            <a:extLst>
              <a:ext uri="{FF2B5EF4-FFF2-40B4-BE49-F238E27FC236}">
                <a16:creationId xmlns:a16="http://schemas.microsoft.com/office/drawing/2014/main" xmlns="" id="{5A22D86C-79B1-4828-861F-AC7A23F95AAF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xmlns="" r:embed="rId38"/>
              </a:ext>
            </a:extLst>
          </a:blip>
          <a:stretch>
            <a:fillRect/>
          </a:stretch>
        </p:blipFill>
        <p:spPr>
          <a:xfrm>
            <a:off x="7885935" y="932189"/>
            <a:ext cx="914400" cy="914400"/>
          </a:xfrm>
          <a:prstGeom prst="rect">
            <a:avLst/>
          </a:prstGeom>
        </p:spPr>
      </p:pic>
      <p:sp>
        <p:nvSpPr>
          <p:cNvPr id="61" name="Облачко с текстом: прямоугольное со скругленными углами 60">
            <a:extLst>
              <a:ext uri="{FF2B5EF4-FFF2-40B4-BE49-F238E27FC236}">
                <a16:creationId xmlns:a16="http://schemas.microsoft.com/office/drawing/2014/main" xmlns="" id="{DD386500-D454-40D2-92F1-334E92C548A2}"/>
              </a:ext>
            </a:extLst>
          </p:cNvPr>
          <p:cNvSpPr/>
          <p:nvPr/>
        </p:nvSpPr>
        <p:spPr>
          <a:xfrm>
            <a:off x="2949415" y="1534997"/>
            <a:ext cx="1997026" cy="1716083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0" name="Рисунок 59" descr="Биологическая опасность">
            <a:extLst>
              <a:ext uri="{FF2B5EF4-FFF2-40B4-BE49-F238E27FC236}">
                <a16:creationId xmlns:a16="http://schemas.microsoft.com/office/drawing/2014/main" xmlns="" id="{E38BF90F-C4AF-4235-9F9C-E47F60E022CF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xmlns="" r:embed="rId40"/>
              </a:ext>
            </a:extLst>
          </a:blip>
          <a:stretch>
            <a:fillRect/>
          </a:stretch>
        </p:blipFill>
        <p:spPr>
          <a:xfrm>
            <a:off x="2896842" y="1481187"/>
            <a:ext cx="914400" cy="914400"/>
          </a:xfrm>
          <a:prstGeom prst="rect">
            <a:avLst/>
          </a:prstGeom>
        </p:spPr>
      </p:pic>
      <p:pic>
        <p:nvPicPr>
          <p:cNvPr id="58" name="Рисунок 57" descr="Опасность">
            <a:extLst>
              <a:ext uri="{FF2B5EF4-FFF2-40B4-BE49-F238E27FC236}">
                <a16:creationId xmlns:a16="http://schemas.microsoft.com/office/drawing/2014/main" xmlns="" id="{7F2DD01B-0545-4112-9E08-07C0A6F9A89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xmlns="" r:embed="rId42"/>
              </a:ext>
            </a:extLst>
          </a:blip>
          <a:stretch>
            <a:fillRect/>
          </a:stretch>
        </p:blipFill>
        <p:spPr>
          <a:xfrm>
            <a:off x="3744516" y="1481187"/>
            <a:ext cx="914400" cy="914400"/>
          </a:xfrm>
          <a:prstGeom prst="rect">
            <a:avLst/>
          </a:prstGeom>
        </p:spPr>
      </p:pic>
      <p:pic>
        <p:nvPicPr>
          <p:cNvPr id="54" name="Рисунок 53" descr="Знак радиоактивности">
            <a:extLst>
              <a:ext uri="{FF2B5EF4-FFF2-40B4-BE49-F238E27FC236}">
                <a16:creationId xmlns:a16="http://schemas.microsoft.com/office/drawing/2014/main" xmlns="" id="{FDBD836B-4F0F-4CAC-B57E-E90E41B1C2F6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xmlns="" r:embed="rId44"/>
              </a:ext>
            </a:extLst>
          </a:blip>
          <a:stretch>
            <a:fillRect/>
          </a:stretch>
        </p:blipFill>
        <p:spPr>
          <a:xfrm>
            <a:off x="3035381" y="2335237"/>
            <a:ext cx="1036324" cy="697511"/>
          </a:xfrm>
          <a:prstGeom prst="rect">
            <a:avLst/>
          </a:prstGeom>
        </p:spPr>
      </p:pic>
      <p:pic>
        <p:nvPicPr>
          <p:cNvPr id="52" name="Рисунок 51" descr="Радиоактивный">
            <a:extLst>
              <a:ext uri="{FF2B5EF4-FFF2-40B4-BE49-F238E27FC236}">
                <a16:creationId xmlns:a16="http://schemas.microsoft.com/office/drawing/2014/main" xmlns="" id="{0F25095E-8515-42E7-9DB8-7A613717612D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xmlns="" r:embed="rId46"/>
              </a:ext>
            </a:extLst>
          </a:blip>
          <a:stretch>
            <a:fillRect/>
          </a:stretch>
        </p:blipFill>
        <p:spPr>
          <a:xfrm>
            <a:off x="3925994" y="2258191"/>
            <a:ext cx="1025557" cy="1025557"/>
          </a:xfrm>
          <a:prstGeom prst="rect">
            <a:avLst/>
          </a:prstGeom>
        </p:spPr>
      </p:pic>
      <p:sp>
        <p:nvSpPr>
          <p:cNvPr id="74" name="Облачко с текстом: прямоугольное со скругленными углами 73">
            <a:extLst>
              <a:ext uri="{FF2B5EF4-FFF2-40B4-BE49-F238E27FC236}">
                <a16:creationId xmlns:a16="http://schemas.microsoft.com/office/drawing/2014/main" xmlns="" id="{3C604BDB-74CD-49CC-AC6E-FF0CD95825AF}"/>
              </a:ext>
            </a:extLst>
          </p:cNvPr>
          <p:cNvSpPr/>
          <p:nvPr/>
        </p:nvSpPr>
        <p:spPr>
          <a:xfrm>
            <a:off x="10184324" y="2826548"/>
            <a:ext cx="1917418" cy="1502234"/>
          </a:xfrm>
          <a:prstGeom prst="wedgeRoundRect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" name="Рисунок 70" descr="Лекарство">
            <a:extLst>
              <a:ext uri="{FF2B5EF4-FFF2-40B4-BE49-F238E27FC236}">
                <a16:creationId xmlns:a16="http://schemas.microsoft.com/office/drawing/2014/main" xmlns="" id="{E1AB95AD-0F2E-462F-94B6-EEBB39FD5F4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xmlns="" r:embed="rId48"/>
              </a:ext>
            </a:extLst>
          </a:blip>
          <a:stretch>
            <a:fillRect/>
          </a:stretch>
        </p:blipFill>
        <p:spPr>
          <a:xfrm>
            <a:off x="11393261" y="2902833"/>
            <a:ext cx="914400" cy="914400"/>
          </a:xfrm>
          <a:prstGeom prst="rect">
            <a:avLst/>
          </a:prstGeom>
        </p:spPr>
      </p:pic>
      <p:pic>
        <p:nvPicPr>
          <p:cNvPr id="67" name="Рисунок 66" descr="Жук под лупой">
            <a:extLst>
              <a:ext uri="{FF2B5EF4-FFF2-40B4-BE49-F238E27FC236}">
                <a16:creationId xmlns:a16="http://schemas.microsoft.com/office/drawing/2014/main" xmlns="" id="{4BD8D105-7318-420C-9741-66CC732DF946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xmlns="" r:embed="rId50"/>
              </a:ext>
            </a:extLst>
          </a:blip>
          <a:stretch>
            <a:fillRect/>
          </a:stretch>
        </p:blipFill>
        <p:spPr>
          <a:xfrm>
            <a:off x="10542860" y="3321013"/>
            <a:ext cx="914400" cy="914400"/>
          </a:xfrm>
          <a:prstGeom prst="rect">
            <a:avLst/>
          </a:prstGeom>
        </p:spPr>
      </p:pic>
      <p:pic>
        <p:nvPicPr>
          <p:cNvPr id="65" name="Рисунок 64" descr="Гусеница">
            <a:extLst>
              <a:ext uri="{FF2B5EF4-FFF2-40B4-BE49-F238E27FC236}">
                <a16:creationId xmlns:a16="http://schemas.microsoft.com/office/drawing/2014/main" xmlns="" id="{6E98E581-0056-4C9C-BBA9-BB99D7C08C2E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xmlns="" r:embed="rId52"/>
              </a:ext>
            </a:extLst>
          </a:blip>
          <a:stretch>
            <a:fillRect/>
          </a:stretch>
        </p:blipFill>
        <p:spPr>
          <a:xfrm>
            <a:off x="10246842" y="283385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59287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131B23-F2D7-43D7-9D3C-636B61FDA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54" y="118333"/>
            <a:ext cx="11725924" cy="871538"/>
          </a:xfr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мы можем сделать что бы не стать жертвами экологической катастрофы?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8493015-9443-45EA-BB4B-D16D03CF07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14</a:t>
            </a:fld>
            <a:endParaRPr lang="ru-RU" noProof="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98AA5B5-5F73-42D8-85F4-2C15D7E87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213" y="1957657"/>
            <a:ext cx="2171352" cy="217135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38A7903-1CBB-4851-80D2-32043581D8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6971" y="4854535"/>
            <a:ext cx="3069517" cy="1726603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BB4E17B1-5B5F-4B3E-AF55-572652AF0C80}"/>
              </a:ext>
            </a:extLst>
          </p:cNvPr>
          <p:cNvSpPr/>
          <p:nvPr/>
        </p:nvSpPr>
        <p:spPr>
          <a:xfrm>
            <a:off x="5099302" y="3328644"/>
            <a:ext cx="1908636" cy="1525891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Добрые дела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A02908C6-60A7-43CE-A88B-A11FE2B60C86}"/>
              </a:ext>
            </a:extLst>
          </p:cNvPr>
          <p:cNvSpPr/>
          <p:nvPr/>
        </p:nvSpPr>
        <p:spPr>
          <a:xfrm>
            <a:off x="4080570" y="1504549"/>
            <a:ext cx="2524461" cy="1525892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Контролировать еду. Против ГМО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7E6AE137-F094-4C3D-B853-D812D9D9019A}"/>
              </a:ext>
            </a:extLst>
          </p:cNvPr>
          <p:cNvSpPr/>
          <p:nvPr/>
        </p:nvSpPr>
        <p:spPr>
          <a:xfrm>
            <a:off x="7505769" y="2364986"/>
            <a:ext cx="1908636" cy="172660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Вести здоровый образ жизни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8FF0E12A-7101-45C8-8B46-658B5B141B9C}"/>
              </a:ext>
            </a:extLst>
          </p:cNvPr>
          <p:cNvSpPr/>
          <p:nvPr/>
        </p:nvSpPr>
        <p:spPr>
          <a:xfrm>
            <a:off x="2692835" y="4568315"/>
            <a:ext cx="2524461" cy="2035858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Станем защитниками природных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Ландшафтов. Посадим дерево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xmlns="" id="{CB742252-A9E9-4618-8A29-DB968268A9E2}"/>
              </a:ext>
            </a:extLst>
          </p:cNvPr>
          <p:cNvCxnSpPr/>
          <p:nvPr/>
        </p:nvCxnSpPr>
        <p:spPr>
          <a:xfrm>
            <a:off x="6822074" y="2289685"/>
            <a:ext cx="683695" cy="313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xmlns="" id="{F6229BF2-6CE8-4173-98FF-99C8AD122CF4}"/>
              </a:ext>
            </a:extLst>
          </p:cNvPr>
          <p:cNvCxnSpPr/>
          <p:nvPr/>
        </p:nvCxnSpPr>
        <p:spPr>
          <a:xfrm flipH="1">
            <a:off x="7723991" y="4191946"/>
            <a:ext cx="236668" cy="4553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B8BEDE2D-2C75-4F96-A5BB-5CA115EB6708}"/>
              </a:ext>
            </a:extLst>
          </p:cNvPr>
          <p:cNvCxnSpPr/>
          <p:nvPr/>
        </p:nvCxnSpPr>
        <p:spPr>
          <a:xfrm flipH="1">
            <a:off x="5546413" y="6024282"/>
            <a:ext cx="14615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xmlns="" id="{8EFA7506-5EF6-4FBF-BEEE-6393EC3A9A4D}"/>
              </a:ext>
            </a:extLst>
          </p:cNvPr>
          <p:cNvCxnSpPr/>
          <p:nvPr/>
        </p:nvCxnSpPr>
        <p:spPr>
          <a:xfrm flipV="1">
            <a:off x="2614108" y="4303059"/>
            <a:ext cx="78727" cy="6562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11928694-2D06-4B1F-B792-4E0BAFD1D1FB}"/>
              </a:ext>
            </a:extLst>
          </p:cNvPr>
          <p:cNvCxnSpPr/>
          <p:nvPr/>
        </p:nvCxnSpPr>
        <p:spPr>
          <a:xfrm>
            <a:off x="3722146" y="2020594"/>
            <a:ext cx="914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B3423E11-E5BD-4C23-A2DE-0AF6BB052B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862" y="4910814"/>
            <a:ext cx="2033856" cy="146037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D8B0FFA5-2AE1-4BFE-A28D-018D9FC23D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8239" y="2930115"/>
            <a:ext cx="2242224" cy="149584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E833F4C3-AC5A-4216-A2EA-3181B90D9ADC}"/>
              </a:ext>
            </a:extLst>
          </p:cNvPr>
          <p:cNvSpPr txBox="1"/>
          <p:nvPr/>
        </p:nvSpPr>
        <p:spPr>
          <a:xfrm>
            <a:off x="10650291" y="3659589"/>
            <a:ext cx="1163387" cy="43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1600" b="1" dirty="0">
                <a:solidFill>
                  <a:srgbClr val="FF0000"/>
                </a:solidFill>
                <a:latin typeface="+mn-lt"/>
              </a:rPr>
              <a:t>Нет выбросам в атмосферу</a:t>
            </a:r>
          </a:p>
        </p:txBody>
      </p:sp>
    </p:spTree>
    <p:extLst>
      <p:ext uri="{BB962C8B-B14F-4D97-AF65-F5344CB8AC3E}">
        <p14:creationId xmlns:p14="http://schemas.microsoft.com/office/powerpoint/2010/main" xmlns="" val="1896185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76E9830-4D2C-4363-B30F-8B0621091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54" y="445111"/>
            <a:ext cx="11400692" cy="641288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D8DFD2A-65EF-4F62-A0C1-E1B905174A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984" t="2612" r="731" b="76307"/>
          <a:stretch/>
        </p:blipFill>
        <p:spPr>
          <a:xfrm>
            <a:off x="8341113" y="5097031"/>
            <a:ext cx="3455234" cy="1760969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766CC7E1-A0F2-4947-BF2F-5AAB5B14A6B5}"/>
              </a:ext>
            </a:extLst>
          </p:cNvPr>
          <p:cNvSpPr txBox="1">
            <a:spLocks/>
          </p:cNvSpPr>
          <p:nvPr/>
        </p:nvSpPr>
        <p:spPr>
          <a:xfrm>
            <a:off x="87754" y="118333"/>
            <a:ext cx="11725924" cy="646598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борьбы с коронавирусом:</a:t>
            </a:r>
          </a:p>
        </p:txBody>
      </p:sp>
    </p:spTree>
    <p:extLst>
      <p:ext uri="{BB962C8B-B14F-4D97-AF65-F5344CB8AC3E}">
        <p14:creationId xmlns:p14="http://schemas.microsoft.com/office/powerpoint/2010/main" xmlns="" val="24494465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B5F950D-DCE2-4A14-98E1-48E77F2DCC4C}"/>
              </a:ext>
            </a:extLst>
          </p:cNvPr>
          <p:cNvSpPr txBox="1"/>
          <p:nvPr/>
        </p:nvSpPr>
        <p:spPr>
          <a:xfrm>
            <a:off x="570155" y="137649"/>
            <a:ext cx="11306288" cy="52322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еще мы узнали, какие натуральные продукты - против всех болезней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33A9080-5D1D-413A-978B-24A535BC6876}"/>
              </a:ext>
            </a:extLst>
          </p:cNvPr>
          <p:cNvSpPr txBox="1"/>
          <p:nvPr/>
        </p:nvSpPr>
        <p:spPr>
          <a:xfrm>
            <a:off x="290456" y="892530"/>
            <a:ext cx="11306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Древние ученые Тибета считали, что среди обычных продуктов есть особо полезные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BFBCF5C-F7AD-4AF9-BE6E-A777D3CBD117}"/>
              </a:ext>
            </a:extLst>
          </p:cNvPr>
          <p:cNvSpPr txBox="1"/>
          <p:nvPr/>
        </p:nvSpPr>
        <p:spPr>
          <a:xfrm>
            <a:off x="442856" y="1457372"/>
            <a:ext cx="113062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К примеру, </a:t>
            </a:r>
            <a:r>
              <a:rPr lang="ru-RU" sz="2800" dirty="0">
                <a:solidFill>
                  <a:srgbClr val="FF0000"/>
                </a:solidFill>
              </a:rPr>
              <a:t>манка</a:t>
            </a:r>
            <a:r>
              <a:rPr lang="ru-RU" sz="2800" dirty="0"/>
              <a:t>. В Тибете говорят : «Вы начали с молока и манной каши, закончите тем же». Каждый, кому за 40, должен каждый день</a:t>
            </a:r>
            <a:r>
              <a:rPr lang="en-US" sz="2800" dirty="0"/>
              <a:t> </a:t>
            </a:r>
            <a:r>
              <a:rPr lang="ru-RU" sz="2800" dirty="0"/>
              <a:t>съедать по несколько ложек этой каши, поскольку она хорошо влияет на кости, мышцы и желудочно-кишечный тракт.</a:t>
            </a:r>
          </a:p>
          <a:p>
            <a:r>
              <a:rPr lang="ru-RU" sz="2800" dirty="0">
                <a:solidFill>
                  <a:srgbClr val="FF0000"/>
                </a:solidFill>
              </a:rPr>
              <a:t>Курага</a:t>
            </a:r>
            <a:r>
              <a:rPr lang="ru-RU" sz="2800" dirty="0"/>
              <a:t> укрепляет физическую силу, особенно у мужчин.</a:t>
            </a:r>
          </a:p>
          <a:p>
            <a:r>
              <a:rPr lang="ru-RU" sz="2800" dirty="0">
                <a:solidFill>
                  <a:srgbClr val="FF0000"/>
                </a:solidFill>
              </a:rPr>
              <a:t>Бульон из щуки </a:t>
            </a:r>
            <a:r>
              <a:rPr lang="ru-RU" sz="2800" dirty="0"/>
              <a:t>полезен всем у кого слабое здоровье. В этой рыбе много натрия и фосфора.</a:t>
            </a:r>
          </a:p>
          <a:p>
            <a:r>
              <a:rPr lang="ru-RU" sz="2800" dirty="0">
                <a:solidFill>
                  <a:srgbClr val="FF0000"/>
                </a:solidFill>
              </a:rPr>
              <a:t>Орехи, изюм и сыр</a:t>
            </a:r>
            <a:r>
              <a:rPr lang="ru-RU" sz="2800" dirty="0"/>
              <a:t>, если есть каждый день, то  они будут тонизировать нервную систему, снимают усталость, головные боли, укрепляют сердечные мышцы. Необходимы они и при заболеваниях печени. За один прием нужно съедать 30 гр. грецких орехов, 20 гр. изюма и 20 гр. сыра.</a:t>
            </a:r>
          </a:p>
        </p:txBody>
      </p:sp>
    </p:spTree>
    <p:extLst>
      <p:ext uri="{BB962C8B-B14F-4D97-AF65-F5344CB8AC3E}">
        <p14:creationId xmlns:p14="http://schemas.microsoft.com/office/powerpoint/2010/main" xmlns="" val="1474517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86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53C873E-A19F-4685-867B-54A8581D5FCA}"/>
              </a:ext>
            </a:extLst>
          </p:cNvPr>
          <p:cNvSpPr txBox="1"/>
          <p:nvPr/>
        </p:nvSpPr>
        <p:spPr>
          <a:xfrm>
            <a:off x="277092" y="582067"/>
            <a:ext cx="793865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+mj-lt"/>
              </a:rPr>
              <a:t>Лимоны и апельсины </a:t>
            </a:r>
            <a:r>
              <a:rPr lang="ru-RU" sz="2800" b="1" dirty="0">
                <a:latin typeface="+mj-lt"/>
              </a:rPr>
              <a:t>незаменимы при начальных формах гипертонии, женских заболеваний и увеличении щитовидной железы. ½ лимона натереть с цедрой смешать с сахаром. Принимать по 1 чайной ложке 3 раза в день.</a:t>
            </a:r>
          </a:p>
          <a:p>
            <a:r>
              <a:rPr lang="ru-RU" sz="2800" b="1" dirty="0">
                <a:solidFill>
                  <a:srgbClr val="FF0000"/>
                </a:solidFill>
                <a:latin typeface="+mj-lt"/>
              </a:rPr>
              <a:t>Клубника</a:t>
            </a:r>
            <a:r>
              <a:rPr lang="ru-RU" sz="2800" b="1" dirty="0">
                <a:latin typeface="+mj-lt"/>
              </a:rPr>
              <a:t> выводит камни из почек.</a:t>
            </a:r>
          </a:p>
          <a:p>
            <a:r>
              <a:rPr lang="ru-RU" sz="2800" b="1" dirty="0">
                <a:solidFill>
                  <a:srgbClr val="FF0000"/>
                </a:solidFill>
                <a:latin typeface="+mj-lt"/>
              </a:rPr>
              <a:t>Яблоки</a:t>
            </a:r>
            <a:r>
              <a:rPr lang="ru-RU" sz="2800" b="1" dirty="0">
                <a:latin typeface="+mj-lt"/>
              </a:rPr>
              <a:t> лечат подагру, склероз сосудов.</a:t>
            </a:r>
          </a:p>
          <a:p>
            <a:r>
              <a:rPr lang="ru-RU" sz="2800" b="1" dirty="0">
                <a:solidFill>
                  <a:srgbClr val="FF0000"/>
                </a:solidFill>
                <a:latin typeface="+mj-lt"/>
              </a:rPr>
              <a:t>Петрушка</a:t>
            </a:r>
            <a:r>
              <a:rPr lang="ru-RU" sz="2800" b="1" dirty="0">
                <a:latin typeface="+mj-lt"/>
              </a:rPr>
              <a:t> способствует свертыванию крови, рекомендуется при заболеваниях крови. Её нужно использовать как приправу круглый год.</a:t>
            </a:r>
          </a:p>
          <a:p>
            <a:r>
              <a:rPr lang="ru-RU" sz="2800" b="1" dirty="0">
                <a:latin typeface="+mj-lt"/>
              </a:rPr>
              <a:t>Нет ни одной ягоды с таким большим количеством йода, как </a:t>
            </a:r>
            <a:r>
              <a:rPr lang="ru-RU" sz="2800" b="1" dirty="0">
                <a:solidFill>
                  <a:srgbClr val="FF0000"/>
                </a:solidFill>
                <a:latin typeface="+mj-lt"/>
              </a:rPr>
              <a:t>черная смородина</a:t>
            </a:r>
            <a:r>
              <a:rPr lang="ru-RU" sz="2800" b="1" dirty="0">
                <a:latin typeface="+mj-lt"/>
              </a:rPr>
              <a:t>. Рекомендуется при склерозе и зобе.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2304F79-7256-421F-914A-B9F561C559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3" t="9864" r="-442" b="-9864"/>
          <a:stretch/>
        </p:blipFill>
        <p:spPr>
          <a:xfrm rot="5400000">
            <a:off x="6456218" y="1122218"/>
            <a:ext cx="6858000" cy="461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3998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Левое верхнее изображение">
            <a:extLst>
              <a:ext uri="{FF2B5EF4-FFF2-40B4-BE49-F238E27FC236}">
                <a16:creationId xmlns:a16="http://schemas.microsoft.com/office/drawing/2014/main" xmlns="" id="{09D613E8-8848-4CCA-946C-52A183E91F7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60199" y="148260"/>
            <a:ext cx="6009285" cy="3890571"/>
          </a:xfr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6542706-50AC-4B17-A704-143D94A799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3977285"/>
            <a:ext cx="6012000" cy="2796059"/>
          </a:xfr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ru-RU" sz="2800" i="1" dirty="0">
                <a:solidFill>
                  <a:schemeClr val="tx1"/>
                </a:solidFill>
                <a:latin typeface="+mj-lt"/>
              </a:rPr>
              <a:t>Экологию можно уподобить трехэтажному дому: нижний этаж – это исследование, средний – экология населения, верхний – экология сообществ растений и животных, экосистем.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FD249B8-A654-41FD-9724-45A3A5EE13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18</a:t>
            </a:fld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8AE2D09-DD2D-4F32-8703-ECAEC24F412D}"/>
              </a:ext>
            </a:extLst>
          </p:cNvPr>
          <p:cNvSpPr txBox="1"/>
          <p:nvPr/>
        </p:nvSpPr>
        <p:spPr>
          <a:xfrm>
            <a:off x="6090569" y="86714"/>
            <a:ext cx="6012000" cy="668457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pPr algn="l"/>
            <a:r>
              <a:rPr lang="ru-RU" sz="2800" i="1" dirty="0">
                <a:solidFill>
                  <a:schemeClr val="tx1"/>
                </a:solidFill>
                <a:latin typeface="+mj-lt"/>
              </a:rPr>
              <a:t>Наука – это удовлетворение своего любопытства за счет государства.</a:t>
            </a:r>
          </a:p>
          <a:p>
            <a:pPr algn="l"/>
            <a:endParaRPr lang="ru-RU" sz="2800" i="1" dirty="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ru-RU" sz="2800" i="1" dirty="0">
                <a:solidFill>
                  <a:schemeClr val="tx1"/>
                </a:solidFill>
                <a:latin typeface="+mj-lt"/>
              </a:rPr>
              <a:t>Каждый шаг должен быть под контролем и все надо предвидеть заранее</a:t>
            </a:r>
          </a:p>
          <a:p>
            <a:pPr algn="l"/>
            <a:endParaRPr lang="ru-RU" sz="2800" i="1" dirty="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ru-RU" sz="2800" i="1" dirty="0">
                <a:solidFill>
                  <a:schemeClr val="tx1"/>
                </a:solidFill>
                <a:latin typeface="+mj-lt"/>
              </a:rPr>
              <a:t>Все связано со всем.</a:t>
            </a:r>
          </a:p>
          <a:p>
            <a:pPr algn="l"/>
            <a:endParaRPr lang="ru-RU" sz="2800" i="1" dirty="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ru-RU" sz="2800" i="1" dirty="0">
                <a:solidFill>
                  <a:schemeClr val="tx1"/>
                </a:solidFill>
                <a:latin typeface="+mj-lt"/>
              </a:rPr>
              <a:t>Все должно куда-то деваться.</a:t>
            </a:r>
          </a:p>
          <a:p>
            <a:pPr algn="l"/>
            <a:endParaRPr lang="ru-RU" sz="2800" i="1" dirty="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ru-RU" sz="2800" i="1" dirty="0">
                <a:solidFill>
                  <a:schemeClr val="tx1"/>
                </a:solidFill>
                <a:latin typeface="+mj-lt"/>
              </a:rPr>
              <a:t>Природа знает лучше.</a:t>
            </a:r>
          </a:p>
          <a:p>
            <a:pPr algn="l"/>
            <a:endParaRPr lang="ru-RU" sz="2800" i="1" dirty="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ru-RU" sz="2800" i="1" dirty="0">
                <a:solidFill>
                  <a:schemeClr val="tx1"/>
                </a:solidFill>
                <a:latin typeface="+mj-lt"/>
              </a:rPr>
              <a:t>Ничто не дается даром.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+mj-lt"/>
              </a:rPr>
              <a:t>                                  </a:t>
            </a:r>
            <a:r>
              <a:rPr lang="ru-RU" sz="2000" i="1" dirty="0">
                <a:solidFill>
                  <a:schemeClr val="tx1"/>
                </a:solidFill>
                <a:latin typeface="+mj-lt"/>
              </a:rPr>
              <a:t>Барри </a:t>
            </a:r>
            <a:r>
              <a:rPr lang="ru-RU" sz="2000" i="1" dirty="0" err="1">
                <a:solidFill>
                  <a:schemeClr val="tx1"/>
                </a:solidFill>
                <a:latin typeface="+mj-lt"/>
              </a:rPr>
              <a:t>Коммопера</a:t>
            </a:r>
            <a:endParaRPr lang="ru-RU" sz="20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CC09D914-3DB9-4F56-B26E-8B214651F180}"/>
              </a:ext>
            </a:extLst>
          </p:cNvPr>
          <p:cNvSpPr txBox="1">
            <a:spLocks/>
          </p:cNvSpPr>
          <p:nvPr/>
        </p:nvSpPr>
        <p:spPr>
          <a:xfrm>
            <a:off x="157484" y="371234"/>
            <a:ext cx="5859600" cy="871538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288000" tIns="0" rIns="432000" bIns="14400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должны помнить:</a:t>
            </a:r>
          </a:p>
        </p:txBody>
      </p:sp>
    </p:spTree>
    <p:extLst>
      <p:ext uri="{BB962C8B-B14F-4D97-AF65-F5344CB8AC3E}">
        <p14:creationId xmlns:p14="http://schemas.microsoft.com/office/powerpoint/2010/main" xmlns="" val="86715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A1362EF-9E13-4B0F-B830-D669F83733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19</a:t>
            </a:fld>
            <a:endParaRPr lang="ru-RU" noProof="0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B7E20F19-CCCB-4E43-A514-7A7E0B1754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" y="0"/>
            <a:ext cx="12105286" cy="827686"/>
          </a:xfr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Экологический всеобуч по афоризмам и цитатам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xmlns="" id="{8E4C179D-1A27-4F18-82CA-A48C72746E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914400"/>
            <a:ext cx="12105284" cy="5943601"/>
          </a:xfr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b="1" i="1" dirty="0">
                <a:latin typeface="+mj-lt"/>
              </a:rPr>
              <a:t>«</a:t>
            </a:r>
            <a:r>
              <a:rPr lang="ru-RU" sz="3600" b="1" i="1" dirty="0">
                <a:solidFill>
                  <a:srgbClr val="FF0000"/>
                </a:solidFill>
                <a:latin typeface="+mj-lt"/>
              </a:rPr>
              <a:t>Х</a:t>
            </a:r>
            <a:r>
              <a:rPr lang="ru-RU" sz="3600" b="1" i="1" dirty="0">
                <a:latin typeface="+mj-lt"/>
              </a:rPr>
              <a:t>орошая цитата подобна изюминке в хлебе, но не выпекай хлеб из одного изюма!»</a:t>
            </a:r>
          </a:p>
          <a:p>
            <a:r>
              <a:rPr lang="ru-RU" sz="3600" b="1" i="1" dirty="0">
                <a:solidFill>
                  <a:srgbClr val="FF0000"/>
                </a:solidFill>
                <a:latin typeface="+mj-lt"/>
              </a:rPr>
              <a:t>П</a:t>
            </a:r>
            <a:r>
              <a:rPr lang="ru-RU" sz="3600" b="1" i="1" dirty="0">
                <a:latin typeface="+mj-lt"/>
              </a:rPr>
              <a:t>редмет экологии настолько серьезен, что полезно не упустить случая сделать его немного занимательным.</a:t>
            </a:r>
          </a:p>
          <a:p>
            <a:r>
              <a:rPr lang="ru-RU" sz="3600" b="1" i="1" dirty="0">
                <a:solidFill>
                  <a:srgbClr val="FF0000"/>
                </a:solidFill>
                <a:latin typeface="+mj-lt"/>
              </a:rPr>
              <a:t>Ч</a:t>
            </a:r>
            <a:r>
              <a:rPr lang="ru-RU" sz="3600" b="1" i="1" dirty="0">
                <a:latin typeface="+mj-lt"/>
              </a:rPr>
              <a:t>еловек зависит от природы, но очеловеченная природа зависит от человека.</a:t>
            </a:r>
          </a:p>
          <a:p>
            <a:r>
              <a:rPr lang="ru-RU" sz="3600" b="1" i="1" dirty="0">
                <a:solidFill>
                  <a:srgbClr val="FF0000"/>
                </a:solidFill>
                <a:latin typeface="+mj-lt"/>
              </a:rPr>
              <a:t>К</a:t>
            </a:r>
            <a:r>
              <a:rPr lang="ru-RU" sz="3600" b="1" i="1" dirty="0">
                <a:latin typeface="+mj-lt"/>
              </a:rPr>
              <a:t>ультура, если она развивается стихийно, а не направляется сознательно… оставляет после себя пустыню</a:t>
            </a:r>
          </a:p>
        </p:txBody>
      </p:sp>
    </p:spTree>
    <p:extLst>
      <p:ext uri="{BB962C8B-B14F-4D97-AF65-F5344CB8AC3E}">
        <p14:creationId xmlns:p14="http://schemas.microsoft.com/office/powerpoint/2010/main" xmlns="" val="4232449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43E3EDD9-40ED-4C4B-B9E4-F93D6BBBF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" y="-51571"/>
            <a:ext cx="12192000" cy="7035348"/>
          </a:xfrm>
          <a:prstGeom prst="rect">
            <a:avLst/>
          </a:prstGeom>
        </p:spPr>
      </p:pic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xmlns="" id="{DA0FE6D5-D475-4CBB-A6C2-E3D991A368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658" y="279670"/>
            <a:ext cx="8062657" cy="854537"/>
          </a:xfrm>
          <a:solidFill>
            <a:schemeClr val="accent1">
              <a:lumMod val="50000"/>
              <a:alpha val="90000"/>
            </a:schemeClr>
          </a:solidFill>
        </p:spPr>
        <p:txBody>
          <a:bodyPr rtlCol="0"/>
          <a:lstStyle/>
          <a:p>
            <a:pPr rtl="0"/>
            <a:r>
              <a:rPr lang="ru-RU" sz="4000" b="1" dirty="0">
                <a:solidFill>
                  <a:srgbClr val="FFFF00"/>
                </a:solidFill>
                <a:latin typeface="+mj-lt"/>
              </a:rPr>
              <a:t>Актуальность проблемы: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52824F9-00AC-4497-8F14-677FE9EC54CE}"/>
              </a:ext>
            </a:extLst>
          </p:cNvPr>
          <p:cNvSpPr txBox="1"/>
          <p:nvPr/>
        </p:nvSpPr>
        <p:spPr>
          <a:xfrm>
            <a:off x="263658" y="1441162"/>
            <a:ext cx="9755424" cy="2970199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pPr algn="just"/>
            <a:r>
              <a:rPr lang="ru-RU" sz="2400" b="1" i="1" dirty="0" smtClean="0">
                <a:solidFill>
                  <a:schemeClr val="bg1"/>
                </a:solidFill>
              </a:rPr>
              <a:t>Эколого-зависимая </a:t>
            </a:r>
            <a:r>
              <a:rPr lang="ru-RU" sz="2400" b="1" i="1" dirty="0">
                <a:solidFill>
                  <a:schemeClr val="bg1"/>
                </a:solidFill>
              </a:rPr>
              <a:t>заболеваемость людей оказывается чутким индикатором состояния окружающей среды и, в первую очередь, это конечно же касается детей, потому что это – наше будущее. Но каково будет это будущее, если маленькому человеку с пеленок приходится дышать загрязненным воздухом, питаться продуктами, в которые добавлены консерванты и пить воду только из пластиковых бутылок и т.д</a:t>
            </a:r>
            <a:r>
              <a:rPr lang="ru-RU" sz="2400" b="1" i="1" dirty="0" smtClean="0">
                <a:solidFill>
                  <a:schemeClr val="bg1"/>
                </a:solidFill>
              </a:rPr>
              <a:t>.?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8" name="Подзаголовок 6">
            <a:extLst>
              <a:ext uri="{FF2B5EF4-FFF2-40B4-BE49-F238E27FC236}">
                <a16:creationId xmlns:a16="http://schemas.microsoft.com/office/drawing/2014/main" xmlns="" id="{9451E889-6639-43CC-B894-81D0CA83F298}"/>
              </a:ext>
            </a:extLst>
          </p:cNvPr>
          <p:cNvSpPr txBox="1">
            <a:spLocks/>
          </p:cNvSpPr>
          <p:nvPr/>
        </p:nvSpPr>
        <p:spPr>
          <a:xfrm>
            <a:off x="152289" y="4672770"/>
            <a:ext cx="5448411" cy="854537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</p:spPr>
        <p:txBody>
          <a:bodyPr vert="horz" lIns="432000" tIns="14400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>
                <a:solidFill>
                  <a:srgbClr val="FFFF00"/>
                </a:solidFill>
                <a:latin typeface="+mj-lt"/>
              </a:rPr>
              <a:t>Объект и предмет исследования: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28D7FC-944F-4E86-A021-96E381E867BB}"/>
              </a:ext>
            </a:extLst>
          </p:cNvPr>
          <p:cNvSpPr txBox="1"/>
          <p:nvPr/>
        </p:nvSpPr>
        <p:spPr>
          <a:xfrm>
            <a:off x="147837" y="5563573"/>
            <a:ext cx="5386865" cy="1096719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r>
              <a:rPr lang="ru-RU" sz="2400" b="1" i="1" dirty="0">
                <a:solidFill>
                  <a:schemeClr val="bg1"/>
                </a:solidFill>
              </a:rPr>
              <a:t>Экологическая среда Донбасса и ее последствия для здоровья человека.</a:t>
            </a: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> 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77227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4206964-D0AC-4685-B320-F78DF3B331A5}"/>
              </a:ext>
            </a:extLst>
          </p:cNvPr>
          <p:cNvSpPr txBox="1"/>
          <p:nvPr/>
        </p:nvSpPr>
        <p:spPr>
          <a:xfrm>
            <a:off x="268941" y="23666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8EBB3D6-A8AD-47B6-8FDC-313434C10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8A9AD6E-B5E7-4F19-9B1C-6D3E59E4504C}"/>
              </a:ext>
            </a:extLst>
          </p:cNvPr>
          <p:cNvSpPr txBox="1"/>
          <p:nvPr/>
        </p:nvSpPr>
        <p:spPr>
          <a:xfrm>
            <a:off x="167055" y="34360"/>
            <a:ext cx="11887200" cy="52322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Мы решили принять участие в экологических молодежных организациях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D1DA05C-1DBA-40B6-8292-B9C73ED6B8B5}"/>
              </a:ext>
            </a:extLst>
          </p:cNvPr>
          <p:cNvSpPr txBox="1"/>
          <p:nvPr/>
        </p:nvSpPr>
        <p:spPr>
          <a:xfrm>
            <a:off x="3653517" y="1020169"/>
            <a:ext cx="5377543" cy="1077218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Молодежные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организации России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1737665-3041-4C2A-BD16-BF1E0B8F9B92}"/>
              </a:ext>
            </a:extLst>
          </p:cNvPr>
          <p:cNvSpPr txBox="1"/>
          <p:nvPr/>
        </p:nvSpPr>
        <p:spPr>
          <a:xfrm>
            <a:off x="53475" y="513667"/>
            <a:ext cx="3546567" cy="347787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/>
              <a:t>Клуб «Золотая панда».</a:t>
            </a:r>
          </a:p>
          <a:p>
            <a:r>
              <a:rPr lang="ru-RU" sz="2000" b="1" i="1" dirty="0"/>
              <a:t>Это Клуб для тех, кто считает необходимым помочь сохранению природы России и имеет для этого серьезные возможности. Сегодня это 170 человек, которые оказывают финансовую поддержку WWF и помогают добиваться результатов.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D773ACC-9A82-4280-8002-3DB3AE3910B1}"/>
              </a:ext>
            </a:extLst>
          </p:cNvPr>
          <p:cNvSpPr txBox="1"/>
          <p:nvPr/>
        </p:nvSpPr>
        <p:spPr>
          <a:xfrm>
            <a:off x="9013235" y="359121"/>
            <a:ext cx="3125290" cy="452431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Greenpeace </a:t>
            </a:r>
            <a:r>
              <a:rPr lang="ru-RU" b="1" dirty="0">
                <a:solidFill>
                  <a:schemeClr val="tx1"/>
                </a:solidFill>
              </a:rPr>
              <a:t>России.</a:t>
            </a:r>
          </a:p>
          <a:p>
            <a:r>
              <a:rPr lang="ru-RU" b="1" dirty="0">
                <a:solidFill>
                  <a:schemeClr val="tx1"/>
                </a:solidFill>
              </a:rPr>
              <a:t>В этой стране Гринпис появился в 1988 году, с 1992 года мы - Гринпис России, в 2001 году открыто отделение в Санкт Петербурге. Содействует сохранению последних уголков нетронутой природы, борется с ядерной опасностью, стремится устранить угрозы, вызванные химическим и генетическим загрязнениями, работает на спасение озера Байкал.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18F7317-4DCF-4955-B67F-585EBCBC80E9}"/>
              </a:ext>
            </a:extLst>
          </p:cNvPr>
          <p:cNvSpPr txBox="1"/>
          <p:nvPr/>
        </p:nvSpPr>
        <p:spPr>
          <a:xfrm>
            <a:off x="4440418" y="2097387"/>
            <a:ext cx="4498932" cy="255454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tx1"/>
                </a:solidFill>
              </a:rPr>
              <a:t>Организация «Друзья Балтики».</a:t>
            </a:r>
          </a:p>
          <a:p>
            <a:endParaRPr lang="ru-RU" sz="2000" b="1" i="1" dirty="0">
              <a:solidFill>
                <a:schemeClr val="tx1"/>
              </a:solidFill>
            </a:endParaRPr>
          </a:p>
          <a:p>
            <a:r>
              <a:rPr lang="ru-RU" sz="2000" b="1" i="1" dirty="0">
                <a:solidFill>
                  <a:schemeClr val="tx1"/>
                </a:solidFill>
              </a:rPr>
              <a:t>Действует с 1994 года в области экологического образования, защиты природы и развития сотрудничества учителей и молодежных </a:t>
            </a:r>
            <a:r>
              <a:rPr lang="ru-RU" sz="2000" b="1" i="1" dirty="0" err="1">
                <a:solidFill>
                  <a:schemeClr val="tx1"/>
                </a:solidFill>
              </a:rPr>
              <a:t>экогрупп</a:t>
            </a:r>
            <a:r>
              <a:rPr lang="ru-RU" sz="2000" b="1" i="1" dirty="0">
                <a:solidFill>
                  <a:schemeClr val="tx1"/>
                </a:solidFill>
              </a:rPr>
              <a:t> в южной части бассейна Финского залива.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E00B848-77C5-4679-960D-32B1BECFEADD}"/>
              </a:ext>
            </a:extLst>
          </p:cNvPr>
          <p:cNvSpPr txBox="1"/>
          <p:nvPr/>
        </p:nvSpPr>
        <p:spPr>
          <a:xfrm>
            <a:off x="7171645" y="4875735"/>
            <a:ext cx="4956675" cy="175432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err="1"/>
              <a:t>ЭкоЦентр</a:t>
            </a:r>
            <a:r>
              <a:rPr lang="ru-RU" b="1" dirty="0"/>
              <a:t> «Заповедники».</a:t>
            </a:r>
          </a:p>
          <a:p>
            <a:endParaRPr lang="ru-RU" b="1" dirty="0"/>
          </a:p>
          <a:p>
            <a:r>
              <a:rPr lang="ru-RU" b="1" dirty="0"/>
              <a:t>Это объединение профессионалов заповедного дела и их единомышленников в целях организации общественной поддержки особо охраняемых природных территорий России.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ACE249C-0331-4A97-B1EE-0068672280CF}"/>
              </a:ext>
            </a:extLst>
          </p:cNvPr>
          <p:cNvSpPr txBox="1"/>
          <p:nvPr/>
        </p:nvSpPr>
        <p:spPr>
          <a:xfrm>
            <a:off x="7686" y="3991542"/>
            <a:ext cx="4498932" cy="2862322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Межрегиональная общественная экологическая организация «Зелёный фронт».</a:t>
            </a:r>
          </a:p>
          <a:p>
            <a:r>
              <a:rPr lang="ru-RU" b="1" dirty="0">
                <a:solidFill>
                  <a:schemeClr val="tx1"/>
                </a:solidFill>
              </a:rPr>
              <a:t>Организация готова содействовать в обеспечении соблюдения природоохранного законодательства, учета прав граждан на благоприятную окружающую среду и информационной поддержки экологически дружественных проектов.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3346348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96A1966-C61E-4905-9385-955BFAA3B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218" y="180109"/>
            <a:ext cx="11449093" cy="66778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466915-DAA5-4E39-84AE-B3EB023844E6}"/>
              </a:ext>
            </a:extLst>
          </p:cNvPr>
          <p:cNvSpPr txBox="1"/>
          <p:nvPr/>
        </p:nvSpPr>
        <p:spPr>
          <a:xfrm>
            <a:off x="360218" y="456465"/>
            <a:ext cx="11426622" cy="707886"/>
          </a:xfrm>
          <a:prstGeom prst="rect">
            <a:avLst/>
          </a:pr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Практические советы экологической самопомощи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F1DE44A-DCD3-450A-89C1-CDD11E204AE6}"/>
              </a:ext>
            </a:extLst>
          </p:cNvPr>
          <p:cNvSpPr txBox="1"/>
          <p:nvPr/>
        </p:nvSpPr>
        <p:spPr>
          <a:xfrm>
            <a:off x="337747" y="2047587"/>
            <a:ext cx="11471564" cy="3785652"/>
          </a:xfrm>
          <a:prstGeom prst="rect">
            <a:avLst/>
          </a:prstGeom>
          <a:solidFill>
            <a:schemeClr val="accent6">
              <a:alpha val="73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Разумно используй электроэнергию. Выключайте лишние источники света и электро-приборы которые в данный момент вам не нужны.</a:t>
            </a:r>
          </a:p>
          <a:p>
            <a:pPr marL="342900" indent="-342900">
              <a:buAutoNum type="arabicPeriod"/>
            </a:pPr>
            <a: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Хорошо закрывайте водопроводные краны, вовремя устраняйте неполадки с ними, даже 1 капля воды за год может превратится за 1 год в 3 т бесполезно использованной.</a:t>
            </a:r>
          </a:p>
          <a:p>
            <a:pPr marL="342900" indent="-342900">
              <a:buAutoNum type="arabicPeriod"/>
            </a:pPr>
            <a: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Пока не поздно, брось курить.</a:t>
            </a:r>
          </a:p>
          <a:p>
            <a:pPr marL="342900" indent="-342900">
              <a:buAutoNum type="arabicPeriod"/>
            </a:pPr>
            <a: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Садите деревья и цветы, они обогащают воздух кислородом и поглощают углекислый газ, уменьшают шум.</a:t>
            </a:r>
          </a:p>
          <a:p>
            <a:pPr marL="342900" indent="-342900">
              <a:buAutoNum type="arabicPeriod"/>
            </a:pPr>
            <a: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 ленитесь собирать и сдавать макулатуру. На переработку уже использованной бумаги энергии тратится на 70% меньше, чем на его первичное производство</a:t>
            </a:r>
          </a:p>
        </p:txBody>
      </p:sp>
    </p:spTree>
    <p:extLst>
      <p:ext uri="{BB962C8B-B14F-4D97-AF65-F5344CB8AC3E}">
        <p14:creationId xmlns:p14="http://schemas.microsoft.com/office/powerpoint/2010/main" xmlns="" val="39774424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Пейзаж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DD607C7-7CF7-4A0F-BFF7-6F3C46205E6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1" r="11"/>
          <a:stretch>
            <a:fillRect/>
          </a:stretch>
        </p:blipFill>
        <p:spPr/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E59FD72E-AEB3-4365-B5F3-A1D812FF833B}"/>
              </a:ext>
            </a:extLst>
          </p:cNvPr>
          <p:cNvSpPr txBox="1"/>
          <p:nvPr/>
        </p:nvSpPr>
        <p:spPr>
          <a:xfrm>
            <a:off x="4222216" y="-96876"/>
            <a:ext cx="2977375" cy="112955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7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Вывод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F62FE38B-14A7-4068-8356-C9B6F1819F8B}"/>
              </a:ext>
            </a:extLst>
          </p:cNvPr>
          <p:cNvSpPr txBox="1"/>
          <p:nvPr/>
        </p:nvSpPr>
        <p:spPr>
          <a:xfrm>
            <a:off x="86713" y="849086"/>
            <a:ext cx="11929579" cy="5835320"/>
          </a:xfrm>
          <a:prstGeom prst="rect">
            <a:avLst/>
          </a:prstGeom>
          <a:solidFill>
            <a:schemeClr val="accent3">
              <a:alpha val="7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pPr algn="l"/>
            <a:r>
              <a:rPr lang="ru-RU" sz="2000" i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ru-RU" sz="20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    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В результате наших исследований мы пришли к неутешительному выводу, что все проблемы связанные с появлением заболеваний, обусловлены загрязнением окружающей среды.</a:t>
            </a:r>
          </a:p>
          <a:p>
            <a:pPr algn="l"/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Поэтому при сегодняшней экологии на Донбассе не может родиться здоровый человек, если ситуация не изменится к лучшему, то к 2030 г. на Донбассе будут умирать 100 людей в час.</a:t>
            </a:r>
          </a:p>
          <a:p>
            <a:pPr algn="l"/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    </a:t>
            </a:r>
          </a:p>
          <a:p>
            <a:pPr algn="l"/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         </a:t>
            </a:r>
            <a:r>
              <a:rPr lang="ru-RU" sz="2000" b="1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Таким образом, мы решили не просто создать презентацию, но и в будущем:</a:t>
            </a:r>
          </a:p>
          <a:p>
            <a:pPr algn="l"/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 Создать студенческий  </a:t>
            </a:r>
            <a:r>
              <a:rPr lang="ru-RU" sz="2000" b="1" i="1" dirty="0">
                <a:solidFill>
                  <a:srgbClr val="FFFF00"/>
                </a:solidFill>
                <a:latin typeface="+mj-lt"/>
              </a:rPr>
              <a:t>«</a:t>
            </a:r>
            <a:r>
              <a:rPr lang="ru-RU" sz="2000" b="1" i="1" dirty="0" err="1">
                <a:solidFill>
                  <a:srgbClr val="FFFF00"/>
                </a:solidFill>
                <a:latin typeface="+mj-lt"/>
              </a:rPr>
              <a:t>Экодесант</a:t>
            </a:r>
            <a:r>
              <a:rPr lang="ru-RU" sz="2000" b="1" i="1" dirty="0">
                <a:solidFill>
                  <a:srgbClr val="FFFF00"/>
                </a:solidFill>
                <a:latin typeface="+mj-lt"/>
              </a:rPr>
              <a:t>»</a:t>
            </a:r>
            <a:r>
              <a:rPr lang="ru-RU" sz="2000" b="1" i="1" dirty="0">
                <a:solidFill>
                  <a:schemeClr val="tx1"/>
                </a:solidFill>
                <a:latin typeface="+mj-lt"/>
              </a:rPr>
              <a:t>,</a:t>
            </a:r>
            <a:r>
              <a:rPr lang="ru-RU" sz="2000" b="1" i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который будет сопровождать идеи проекта в будущем;                                         </a:t>
            </a:r>
          </a:p>
          <a:p>
            <a:pPr algn="l"/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Вести борьбу с загрязнениями окружающей среды;</a:t>
            </a:r>
          </a:p>
          <a:p>
            <a:pPr algn="l"/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Освещать в сети Интернет результаты нашей работы;</a:t>
            </a:r>
          </a:p>
          <a:p>
            <a:pPr algn="l"/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Чаще приглашать представителей общественности для обсуждения проблем экологии;</a:t>
            </a:r>
          </a:p>
          <a:p>
            <a:pPr algn="l"/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Проводить эко-дни </a:t>
            </a:r>
            <a:r>
              <a:rPr lang="ru-RU" sz="2000" b="1" i="1" dirty="0">
                <a:solidFill>
                  <a:srgbClr val="FFFF00"/>
                </a:solidFill>
                <a:latin typeface="+mj-lt"/>
              </a:rPr>
              <a:t>«</a:t>
            </a:r>
            <a:r>
              <a:rPr lang="ru-RU" sz="2000" b="1" i="1" dirty="0" err="1">
                <a:solidFill>
                  <a:srgbClr val="FFFF00"/>
                </a:solidFill>
                <a:latin typeface="+mj-lt"/>
              </a:rPr>
              <a:t>Перводень</a:t>
            </a:r>
            <a:r>
              <a:rPr lang="ru-RU" sz="2000" b="1" i="1" dirty="0">
                <a:solidFill>
                  <a:srgbClr val="FFFF00"/>
                </a:solidFill>
                <a:latin typeface="+mj-lt"/>
              </a:rPr>
              <a:t>», «Час земли», «Нет мусору»;</a:t>
            </a:r>
          </a:p>
          <a:p>
            <a:pPr algn="l"/>
            <a:r>
              <a:rPr lang="ru-RU" sz="2000" b="1" i="1" dirty="0">
                <a:solidFill>
                  <a:schemeClr val="tx1"/>
                </a:solidFill>
                <a:latin typeface="+mj-lt"/>
              </a:rPr>
              <a:t>         Разработать листовки-памятки будущим мамам;</a:t>
            </a:r>
          </a:p>
          <a:p>
            <a:pPr algn="l"/>
            <a:r>
              <a:rPr lang="ru-RU" sz="2000" b="1" i="1" dirty="0">
                <a:solidFill>
                  <a:schemeClr val="tx1"/>
                </a:solidFill>
                <a:latin typeface="+mj-lt"/>
              </a:rPr>
              <a:t>          Стать участником экологической организации «Зеленый фронт»  в России;</a:t>
            </a:r>
          </a:p>
          <a:p>
            <a:pPr algn="l"/>
            <a:r>
              <a:rPr lang="ru-RU" sz="2000" b="1" i="1" dirty="0">
                <a:solidFill>
                  <a:schemeClr val="tx1"/>
                </a:solidFill>
                <a:latin typeface="+mj-lt"/>
              </a:rPr>
              <a:t>          Принять участие в экологических акциях города.</a:t>
            </a:r>
          </a:p>
        </p:txBody>
      </p:sp>
      <p:sp>
        <p:nvSpPr>
          <p:cNvPr id="32" name="Звезда: 4 точки 31">
            <a:extLst>
              <a:ext uri="{FF2B5EF4-FFF2-40B4-BE49-F238E27FC236}">
                <a16:creationId xmlns:a16="http://schemas.microsoft.com/office/drawing/2014/main" xmlns="" id="{9B1ABB10-F942-40AD-92C2-65DCE58EE5DE}"/>
              </a:ext>
            </a:extLst>
          </p:cNvPr>
          <p:cNvSpPr/>
          <p:nvPr/>
        </p:nvSpPr>
        <p:spPr>
          <a:xfrm>
            <a:off x="363276" y="3305287"/>
            <a:ext cx="301214" cy="247426"/>
          </a:xfrm>
          <a:prstGeom prst="star4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3F7FE490-967C-4F8B-8CAD-975D0DB62C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276" y="3873070"/>
            <a:ext cx="298730" cy="243861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DB5F8052-EDEF-4FC8-A725-F5D2F642C0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276" y="4215703"/>
            <a:ext cx="298730" cy="243861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D124AC53-2142-4FE5-9D2B-786CC7A28B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276" y="4558336"/>
            <a:ext cx="298730" cy="243861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2C49E67E-E35C-426D-B881-C8136FD83B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379" y="4900969"/>
            <a:ext cx="298730" cy="24386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0299243-513E-4808-B5CC-2AA408BD0D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379" y="5196279"/>
            <a:ext cx="298730" cy="24386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297902A-752E-4553-A45D-943E802BFA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379" y="5523101"/>
            <a:ext cx="298730" cy="24386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34FCCF4-9DAA-40CC-8278-DBD00FA8D2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59" y="5828621"/>
            <a:ext cx="298730" cy="24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1429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4206964-D0AC-4685-B320-F78DF3B331A5}"/>
              </a:ext>
            </a:extLst>
          </p:cNvPr>
          <p:cNvSpPr txBox="1"/>
          <p:nvPr/>
        </p:nvSpPr>
        <p:spPr>
          <a:xfrm>
            <a:off x="268941" y="23666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8EBB3D6-A8AD-47B6-8FDC-313434C10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8A9AD6E-B5E7-4F19-9B1C-6D3E59E4504C}"/>
              </a:ext>
            </a:extLst>
          </p:cNvPr>
          <p:cNvSpPr txBox="1"/>
          <p:nvPr/>
        </p:nvSpPr>
        <p:spPr>
          <a:xfrm>
            <a:off x="152400" y="311921"/>
            <a:ext cx="11887200" cy="52322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Цели и задачи исследования: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E00B848-77C5-4679-960D-32B1BECFEADD}"/>
              </a:ext>
            </a:extLst>
          </p:cNvPr>
          <p:cNvSpPr txBox="1"/>
          <p:nvPr/>
        </p:nvSpPr>
        <p:spPr>
          <a:xfrm>
            <a:off x="152400" y="1002025"/>
            <a:ext cx="11101754" cy="156966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FFFF00"/>
                </a:solidFill>
              </a:rPr>
              <a:t>исследования является проблема влияния городской экологии на организм человека, в том числе здоровье новорожденных.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B1ADA4E-91C7-4DBE-8ECD-74B696ECA9DB}"/>
              </a:ext>
            </a:extLst>
          </p:cNvPr>
          <p:cNvSpPr txBox="1"/>
          <p:nvPr/>
        </p:nvSpPr>
        <p:spPr>
          <a:xfrm>
            <a:off x="152400" y="2571685"/>
            <a:ext cx="10162149" cy="363176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Задачами исследования являются: </a:t>
            </a:r>
          </a:p>
          <a:p>
            <a:endParaRPr lang="ru-RU" b="1" dirty="0"/>
          </a:p>
          <a:p>
            <a:pPr marL="342900" indent="-342900">
              <a:buAutoNum type="arabicPeriod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Изучить факторы окружающей среды, влияющие на здоровье детей.</a:t>
            </a:r>
          </a:p>
          <a:p>
            <a:pPr marL="342900" indent="-342900">
              <a:buAutoNum type="arabicPeriod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дышит Донбасс?</a:t>
            </a:r>
          </a:p>
          <a:p>
            <a:pPr marL="342900" indent="-342900">
              <a:buAutoNum type="arabicPeriod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загрязнения вызывают болезни человека?</a:t>
            </a:r>
          </a:p>
          <a:p>
            <a:pPr marL="342900" indent="-342900">
              <a:buAutoNum type="arabicPeriod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Попробуем выяснить,  что нам необходимо делать, чтобы улучшить окружающий мир?</a:t>
            </a:r>
          </a:p>
          <a:p>
            <a:pPr marL="342900" indent="-342900">
              <a:buAutoNum type="arabicPeriod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продукты есть против болезней?</a:t>
            </a:r>
          </a:p>
          <a:p>
            <a:pPr marL="342900" indent="-342900">
              <a:buAutoNum type="arabicPeriod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нужно делать,  чтобы на Донбассе рождались здоровые дети?</a:t>
            </a:r>
          </a:p>
          <a:p>
            <a:pPr marL="342900" indent="-342900">
              <a:buAutoNum type="arabicPeriod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Принять участие в экологических организациях;</a:t>
            </a:r>
          </a:p>
          <a:p>
            <a:pPr marL="342900" indent="-342900">
              <a:buAutoNum type="arabicPeriod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Сделать выводы: на сколько мы осознали, что любая наша деятельность поможет оказать благоприятное влияние на окружающую среду.</a:t>
            </a:r>
          </a:p>
        </p:txBody>
      </p:sp>
    </p:spTree>
    <p:extLst>
      <p:ext uri="{BB962C8B-B14F-4D97-AF65-F5344CB8AC3E}">
        <p14:creationId xmlns:p14="http://schemas.microsoft.com/office/powerpoint/2010/main" xmlns="" val="1688617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mirra-moscow.ru/wp-content/uploads/2020/02/14156117-768x928.png">
            <a:extLst>
              <a:ext uri="{FF2B5EF4-FFF2-40B4-BE49-F238E27FC236}">
                <a16:creationId xmlns:a16="http://schemas.microsoft.com/office/drawing/2014/main" xmlns="" id="{0A5F8011-FBB5-4F77-A489-7FD03F60D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255" y="3255215"/>
            <a:ext cx="2881283" cy="348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89A55D1-5C3E-40FB-AAB0-88DFB0A664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9338" y="3060916"/>
            <a:ext cx="3621416" cy="24172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Группа 3" descr="Название группы в круге">
            <a:extLst>
              <a:ext uri="{FF2B5EF4-FFF2-40B4-BE49-F238E27FC236}">
                <a16:creationId xmlns:a16="http://schemas.microsoft.com/office/drawing/2014/main" xmlns="" id="{35FEA634-736C-4DEE-990A-6FEA41163C96}"/>
              </a:ext>
            </a:extLst>
          </p:cNvPr>
          <p:cNvGrpSpPr/>
          <p:nvPr/>
        </p:nvGrpSpPr>
        <p:grpSpPr>
          <a:xfrm>
            <a:off x="530509" y="195787"/>
            <a:ext cx="3812756" cy="3722032"/>
            <a:chOff x="530509" y="195787"/>
            <a:chExt cx="3812756" cy="3722032"/>
          </a:xfrm>
        </p:grpSpPr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xmlns="" id="{C51FBE48-2848-4EC5-89D6-C5C86C105FD1}"/>
                </a:ext>
              </a:extLst>
            </p:cNvPr>
            <p:cNvSpPr/>
            <p:nvPr/>
          </p:nvSpPr>
          <p:spPr>
            <a:xfrm rot="20700000">
              <a:off x="530509" y="195787"/>
              <a:ext cx="3722032" cy="372203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38" name="Заголовок 2">
              <a:extLst>
                <a:ext uri="{FF2B5EF4-FFF2-40B4-BE49-F238E27FC236}">
                  <a16:creationId xmlns:a16="http://schemas.microsoft.com/office/drawing/2014/main" xmlns="" id="{E3AEFCE0-0A87-4B19-ABDE-39B6D794A7ED}"/>
                </a:ext>
              </a:extLst>
            </p:cNvPr>
            <p:cNvSpPr txBox="1">
              <a:spLocks/>
            </p:cNvSpPr>
            <p:nvPr/>
          </p:nvSpPr>
          <p:spPr>
            <a:xfrm>
              <a:off x="1129970" y="650142"/>
              <a:ext cx="2316423" cy="1186824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0"/>
              <a:r>
                <a:rPr lang="ru-RU" sz="8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xmlns="" id="{4571EFCA-4D6B-4975-BCE3-09C7F433B4DA}"/>
                </a:ext>
              </a:extLst>
            </p:cNvPr>
            <p:cNvSpPr/>
            <p:nvPr/>
          </p:nvSpPr>
          <p:spPr>
            <a:xfrm>
              <a:off x="852033" y="3293434"/>
              <a:ext cx="360000" cy="36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xmlns="" id="{DDBE5AE1-0732-46F6-A796-4251201817EE}"/>
                </a:ext>
              </a:extLst>
            </p:cNvPr>
            <p:cNvSpPr/>
            <p:nvPr/>
          </p:nvSpPr>
          <p:spPr>
            <a:xfrm>
              <a:off x="3125525" y="527364"/>
              <a:ext cx="1217740" cy="12177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213CF5D7-AB2C-4EC5-9FB8-BB42E36A8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700000">
            <a:off x="944220" y="2200046"/>
            <a:ext cx="3076059" cy="973345"/>
          </a:xfrm>
        </p:spPr>
        <p:txBody>
          <a:bodyPr rtlCol="0"/>
          <a:lstStyle/>
          <a:p>
            <a:pPr algn="ctr" rtl="0"/>
            <a:r>
              <a:rPr lang="ru-RU" sz="3600" dirty="0">
                <a:solidFill>
                  <a:schemeClr val="bg1"/>
                </a:solidFill>
              </a:rPr>
              <a:t>Ключевой вопрос проекта</a:t>
            </a:r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xmlns="" id="{FAD8A723-1B46-4241-82C6-307FB9AFAA72}"/>
              </a:ext>
            </a:extLst>
          </p:cNvPr>
          <p:cNvSpPr/>
          <p:nvPr/>
        </p:nvSpPr>
        <p:spPr>
          <a:xfrm>
            <a:off x="3368222" y="3115762"/>
            <a:ext cx="687382" cy="68738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8DC1F28-E3FD-416B-8C76-7556A49440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B73C415-D670-4716-A5EC-CC4D52CA2BAC}" type="slidenum">
              <a:rPr lang="ru-RU" smtClean="0"/>
              <a:pPr rtl="0"/>
              <a:t>4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5496B02-E24E-4D26-BD29-430BA61A4C34}"/>
              </a:ext>
            </a:extLst>
          </p:cNvPr>
          <p:cNvSpPr txBox="1"/>
          <p:nvPr/>
        </p:nvSpPr>
        <p:spPr>
          <a:xfrm>
            <a:off x="4343265" y="318457"/>
            <a:ext cx="7692271" cy="109496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pPr algn="l"/>
            <a:r>
              <a:rPr lang="ru-RU" sz="3200" b="1" dirty="0">
                <a:solidFill>
                  <a:srgbClr val="FF0000"/>
                </a:solidFill>
                <a:latin typeface="+mj-lt"/>
              </a:rPr>
              <a:t>Может ли на Донбассе родиться здоровый ребенок?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A5797FE-541D-4094-B143-0786E0E6B5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7609" y="4892641"/>
            <a:ext cx="3252856" cy="19548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D267023-124A-4358-B226-DE7F83B21A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1804" y="745291"/>
            <a:ext cx="3133731" cy="27473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AF5EE3E-6C2B-4A6A-ADDB-38C9E22E4F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66086" y="1172842"/>
            <a:ext cx="2974717" cy="29747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i.mycdn.me/i?r=AyH4iRPQ2q0otWIFepML2LxReLxdl9zWM2Z7GcD0dQUb_g">
            <a:extLst>
              <a:ext uri="{FF2B5EF4-FFF2-40B4-BE49-F238E27FC236}">
                <a16:creationId xmlns:a16="http://schemas.microsoft.com/office/drawing/2014/main" xmlns="" id="{82BF3036-7361-488A-9FC4-53E1A56A0C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5000" b="73500" l="10000" r="90000">
                        <a14:foregroundMark x1="42750" y1="5000" x2="42750" y2="5000"/>
                        <a14:foregroundMark x1="51750" y1="73500" x2="51750" y2="73500"/>
                        <a14:backgroundMark x1="24500" y1="2500" x2="24500" y2="2500"/>
                        <a14:backgroundMark x1="46250" y1="2750" x2="46250" y2="2750"/>
                        <a14:backgroundMark x1="60250" y1="2750" x2="60250" y2="2750"/>
                        <a14:backgroundMark x1="72250" y1="10250" x2="73000" y2="11250"/>
                        <a14:backgroundMark x1="76000" y1="17000" x2="78500" y2="23250"/>
                        <a14:backgroundMark x1="80500" y1="33500" x2="80250" y2="3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09"/>
          <a:stretch/>
        </p:blipFill>
        <p:spPr bwMode="auto">
          <a:xfrm>
            <a:off x="2177064" y="2112012"/>
            <a:ext cx="6012336" cy="476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3121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91915FE-4F17-4AAC-B1A4-14B0B73D7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5708" y="-132869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A3274A9-8800-4046-9C8A-8902CF5F4733}"/>
              </a:ext>
            </a:extLst>
          </p:cNvPr>
          <p:cNvSpPr txBox="1"/>
          <p:nvPr/>
        </p:nvSpPr>
        <p:spPr>
          <a:xfrm>
            <a:off x="32272" y="705542"/>
            <a:ext cx="63067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земле наша правда, в земле наши корни,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силы в плечах — от лугов и полей.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 и оденет, земля и накормит,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 только себя для неё не жалей.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небом, прозрачным и синим,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 — словно сон наяву.</a:t>
            </a:r>
          </a:p>
          <a:p>
            <a:pPr algn="ctr"/>
            <a:endParaRPr lang="ru-RU" sz="2400" b="1" i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Зови меня дочкой, зови меня сыном,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я тебя матерью с детства зову.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 хорошеет, приветствуя друга.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 для врага — как огонь горяча.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часто бывает, что </a:t>
            </a:r>
            <a:r>
              <a:rPr lang="ru-RU" sz="2400" b="1" i="1" u="sng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лемехи</a:t>
            </a:r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плуга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Заденут при вспашке обломок меча.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Сверкают алмазы росинок,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падают звёзды в траву…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EE1A05E-76CE-4462-ACB3-292C0CFDE9EB}"/>
              </a:ext>
            </a:extLst>
          </p:cNvPr>
          <p:cNvSpPr txBox="1"/>
          <p:nvPr/>
        </p:nvSpPr>
        <p:spPr>
          <a:xfrm>
            <a:off x="6610865" y="3278508"/>
            <a:ext cx="54430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нивах и пашнях красивые люди,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у земли набрались красоты,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если ты землю всем сердцем не любишь,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Любви настоящей достоин не ты.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солнцем советской России</a:t>
            </a:r>
          </a:p>
          <a:p>
            <a:pPr algn="ctr"/>
            <a:r>
              <a:rPr lang="ru-RU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гордой земле я живу</a:t>
            </a:r>
            <a:r>
              <a:rPr lang="ru-RU" sz="24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5216B51-7F2C-446A-9182-BA6CE8739C17}"/>
              </a:ext>
            </a:extLst>
          </p:cNvPr>
          <p:cNvSpPr txBox="1"/>
          <p:nvPr/>
        </p:nvSpPr>
        <p:spPr>
          <a:xfrm>
            <a:off x="1791730" y="-132869"/>
            <a:ext cx="8858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«В земле наши корни»</a:t>
            </a:r>
          </a:p>
        </p:txBody>
      </p:sp>
    </p:spTree>
    <p:extLst>
      <p:ext uri="{BB962C8B-B14F-4D97-AF65-F5344CB8AC3E}">
        <p14:creationId xmlns:p14="http://schemas.microsoft.com/office/powerpoint/2010/main" xmlns="" val="2220699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левой панели">
            <a:extLst>
              <a:ext uri="{FF2B5EF4-FFF2-40B4-BE49-F238E27FC236}">
                <a16:creationId xmlns:a16="http://schemas.microsoft.com/office/drawing/2014/main" xmlns="" id="{ED8B39DD-303E-47F7-92C7-94E7D5FCB9F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72122" y="134228"/>
            <a:ext cx="11930231" cy="6637058"/>
          </a:xfr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DFB2076-ED27-384F-AA60-C162A455D1C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</p:spPr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6</a:t>
            </a:fld>
            <a:endParaRPr lang="ru-RU" dirty="0"/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xmlns="" id="{4ECE0958-FC87-48C6-ACE9-F35318CD7D4A}"/>
              </a:ext>
            </a:extLst>
          </p:cNvPr>
          <p:cNvSpPr/>
          <p:nvPr/>
        </p:nvSpPr>
        <p:spPr>
          <a:xfrm>
            <a:off x="419548" y="270810"/>
            <a:ext cx="4120179" cy="1235261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+mj-lt"/>
              </a:rPr>
              <a:t>Зачем нам это знать</a:t>
            </a:r>
          </a:p>
        </p:txBody>
      </p:sp>
      <p:sp>
        <p:nvSpPr>
          <p:cNvPr id="11" name="Стрелка: шеврон 10">
            <a:extLst>
              <a:ext uri="{FF2B5EF4-FFF2-40B4-BE49-F238E27FC236}">
                <a16:creationId xmlns:a16="http://schemas.microsoft.com/office/drawing/2014/main" xmlns="" id="{F75727B8-6581-476E-A04F-7E6898099E12}"/>
              </a:ext>
            </a:extLst>
          </p:cNvPr>
          <p:cNvSpPr/>
          <p:nvPr/>
        </p:nvSpPr>
        <p:spPr>
          <a:xfrm>
            <a:off x="4176346" y="270810"/>
            <a:ext cx="7596106" cy="1371813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+mj-lt"/>
              </a:rPr>
              <a:t>Для того, что бы задуматься над тем, что катастрофические последствия экологической ситуации на Донбассе способны оказать неблагоприятное воздействие на здоровье человека.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+mj-lt"/>
              </a:rPr>
              <a:t>Изменить свое отношение к ней и отметить пути выхода из экологического кризиса</a:t>
            </a:r>
          </a:p>
        </p:txBody>
      </p:sp>
      <p:sp>
        <p:nvSpPr>
          <p:cNvPr id="12" name="Стрелка: шеврон 11">
            <a:extLst>
              <a:ext uri="{FF2B5EF4-FFF2-40B4-BE49-F238E27FC236}">
                <a16:creationId xmlns:a16="http://schemas.microsoft.com/office/drawing/2014/main" xmlns="" id="{58AFDC53-FA60-42B3-AF17-89109C8DCE19}"/>
              </a:ext>
            </a:extLst>
          </p:cNvPr>
          <p:cNvSpPr/>
          <p:nvPr/>
        </p:nvSpPr>
        <p:spPr>
          <a:xfrm>
            <a:off x="4260028" y="1948563"/>
            <a:ext cx="7512425" cy="2043953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Донести до студентов, а также широкой общественности, информацию про важность проблемы экологии на Донбассе.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Показать в чем заключается экологическая угроза здоровью людей.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Продемонстрировать конкретные пути решения этой проблемы</a:t>
            </a:r>
          </a:p>
        </p:txBody>
      </p:sp>
      <p:sp>
        <p:nvSpPr>
          <p:cNvPr id="13" name="Стрелка: шеврон 12">
            <a:extLst>
              <a:ext uri="{FF2B5EF4-FFF2-40B4-BE49-F238E27FC236}">
                <a16:creationId xmlns:a16="http://schemas.microsoft.com/office/drawing/2014/main" xmlns="" id="{FEC05981-E734-43F5-B7EC-12693B1EF5D2}"/>
              </a:ext>
            </a:extLst>
          </p:cNvPr>
          <p:cNvSpPr/>
          <p:nvPr/>
        </p:nvSpPr>
        <p:spPr>
          <a:xfrm>
            <a:off x="4502008" y="4543237"/>
            <a:ext cx="7426361" cy="2043953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Организация и проведение конкурса </a:t>
            </a:r>
            <a:r>
              <a:rPr lang="ru-RU" b="1" dirty="0">
                <a:solidFill>
                  <a:srgbClr val="FF0000"/>
                </a:solidFill>
                <a:latin typeface="+mj-lt"/>
              </a:rPr>
              <a:t>«Уходи в подделки» </a:t>
            </a:r>
            <a:r>
              <a:rPr lang="ru-RU" b="1" dirty="0">
                <a:solidFill>
                  <a:schemeClr val="tx1"/>
                </a:solidFill>
                <a:latin typeface="+mj-lt"/>
              </a:rPr>
              <a:t>под названием</a:t>
            </a:r>
            <a:r>
              <a:rPr lang="ru-RU" b="1" dirty="0">
                <a:solidFill>
                  <a:srgbClr val="FF0000"/>
                </a:solidFill>
                <a:latin typeface="+mj-lt"/>
              </a:rPr>
              <a:t> «Завораживающие превращения».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Выпуск календаря </a:t>
            </a:r>
            <a:r>
              <a:rPr lang="ru-RU" b="1" dirty="0">
                <a:solidFill>
                  <a:srgbClr val="FF0000"/>
                </a:solidFill>
                <a:latin typeface="+mj-lt"/>
              </a:rPr>
              <a:t>«Натуральная еда против всех болезней»</a:t>
            </a:r>
          </a:p>
        </p:txBody>
      </p:sp>
      <p:sp>
        <p:nvSpPr>
          <p:cNvPr id="14" name="Стрелка: пятиугольник 13">
            <a:extLst>
              <a:ext uri="{FF2B5EF4-FFF2-40B4-BE49-F238E27FC236}">
                <a16:creationId xmlns:a16="http://schemas.microsoft.com/office/drawing/2014/main" xmlns="" id="{DB961561-38A7-44D6-99DB-6F63AF2E3DA0}"/>
              </a:ext>
            </a:extLst>
          </p:cNvPr>
          <p:cNvSpPr/>
          <p:nvPr/>
        </p:nvSpPr>
        <p:spPr>
          <a:xfrm>
            <a:off x="419547" y="2325081"/>
            <a:ext cx="4120179" cy="166743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+mj-lt"/>
              </a:rPr>
              <a:t>Цель проекта</a:t>
            </a:r>
          </a:p>
        </p:txBody>
      </p:sp>
      <p:sp>
        <p:nvSpPr>
          <p:cNvPr id="15" name="Стрелка: пятиугольник 14">
            <a:extLst>
              <a:ext uri="{FF2B5EF4-FFF2-40B4-BE49-F238E27FC236}">
                <a16:creationId xmlns:a16="http://schemas.microsoft.com/office/drawing/2014/main" xmlns="" id="{364636E6-47D7-4A11-ADBA-1FAA82983C65}"/>
              </a:ext>
            </a:extLst>
          </p:cNvPr>
          <p:cNvSpPr/>
          <p:nvPr/>
        </p:nvSpPr>
        <p:spPr>
          <a:xfrm>
            <a:off x="419548" y="4620409"/>
            <a:ext cx="4120178" cy="164592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+mj-lt"/>
              </a:rPr>
              <a:t>Ожидаемый результат</a:t>
            </a:r>
          </a:p>
        </p:txBody>
      </p:sp>
    </p:spTree>
    <p:extLst>
      <p:ext uri="{BB962C8B-B14F-4D97-AF65-F5344CB8AC3E}">
        <p14:creationId xmlns:p14="http://schemas.microsoft.com/office/powerpoint/2010/main" xmlns="" val="2037263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A1123E9-CFF6-489D-8B23-2225AA0DF4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1615" b="11615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7BF4814-DB6D-4E0F-A7AD-3D5E773511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714" y="86714"/>
            <a:ext cx="12018571" cy="850138"/>
          </a:xfr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Мы взяли за основу высказывания  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xmlns="" id="{9DD37486-A40B-4F69-9DFF-60E10EE711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8" y="936852"/>
            <a:ext cx="6009287" cy="5921148"/>
          </a:xfr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i="1" dirty="0">
                <a:latin typeface="+mj-lt"/>
              </a:rPr>
              <a:t>Спасем природу- убережем жизнь на земле</a:t>
            </a:r>
          </a:p>
          <a:p>
            <a:r>
              <a:rPr lang="ru-RU" sz="2400" b="1" i="1" dirty="0">
                <a:latin typeface="+mj-lt"/>
              </a:rPr>
              <a:t>Солнце, воздух и вода- наши верные друзья</a:t>
            </a:r>
          </a:p>
          <a:p>
            <a:r>
              <a:rPr lang="ru-RU" sz="2400" b="1" i="1" dirty="0">
                <a:latin typeface="+mj-lt"/>
              </a:rPr>
              <a:t>Знай что люди сами причина всех своих бед</a:t>
            </a:r>
          </a:p>
          <a:p>
            <a:r>
              <a:rPr lang="ru-RU" sz="2400" b="1" i="1" dirty="0">
                <a:solidFill>
                  <a:srgbClr val="002060"/>
                </a:solidFill>
                <a:latin typeface="+mj-lt"/>
              </a:rPr>
              <a:t>(Аристотель)</a:t>
            </a:r>
          </a:p>
          <a:p>
            <a:r>
              <a:rPr lang="ru-RU" sz="2400" b="1" i="1" dirty="0">
                <a:latin typeface="+mj-lt"/>
              </a:rPr>
              <a:t>Здоровье  - это сокровище, который не только дается нам природой с рождения, а и определяется условиями, в которых мы живем.</a:t>
            </a:r>
          </a:p>
          <a:p>
            <a:r>
              <a:rPr lang="ru-RU" sz="2400" b="1" i="1" dirty="0">
                <a:latin typeface="+mj-lt"/>
              </a:rPr>
              <a:t>Ах ,сколько радости, когда ты любишь землю, когда гармонию ищешь в жизни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87785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16D8AC0B-E0FB-4337-ACBA-8C9A615E76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7695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2D215A-7D9D-4B71-81A1-3220FCFE3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6141" y="1608830"/>
            <a:ext cx="3119996" cy="854348"/>
          </a:xfr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/>
          <a:lstStyle/>
          <a:p>
            <a:pPr algn="ctr" rtl="0"/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Угроза!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B2A7A116-BC28-4E39-B586-25212F9948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8</a:t>
            </a:fld>
            <a:endParaRPr lang="ru-RU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561514C5-A8A5-431C-BC9B-ED2EEEECE029}"/>
              </a:ext>
            </a:extLst>
          </p:cNvPr>
          <p:cNvSpPr txBox="1"/>
          <p:nvPr/>
        </p:nvSpPr>
        <p:spPr>
          <a:xfrm>
            <a:off x="121510" y="62662"/>
            <a:ext cx="12070490" cy="138503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pPr algn="l"/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Мы решили провести опрос среди студентов:</a:t>
            </a:r>
          </a:p>
          <a:p>
            <a:pPr algn="l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«Какие проявления внешнего мира способны причинить вред человеку?»</a:t>
            </a:r>
          </a:p>
        </p:txBody>
      </p:sp>
      <p:sp>
        <p:nvSpPr>
          <p:cNvPr id="26" name="Облако 25">
            <a:extLst>
              <a:ext uri="{FF2B5EF4-FFF2-40B4-BE49-F238E27FC236}">
                <a16:creationId xmlns:a16="http://schemas.microsoft.com/office/drawing/2014/main" xmlns="" id="{5945C730-21C4-4FFF-AAD1-B8A6C52CB8DD}"/>
              </a:ext>
            </a:extLst>
          </p:cNvPr>
          <p:cNvSpPr/>
          <p:nvPr/>
        </p:nvSpPr>
        <p:spPr>
          <a:xfrm>
            <a:off x="9548446" y="3486292"/>
            <a:ext cx="1947923" cy="1344706"/>
          </a:xfrm>
          <a:prstGeom prst="clou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Экология жилья.</a:t>
            </a:r>
          </a:p>
          <a:p>
            <a:pPr algn="ctr"/>
            <a:r>
              <a:rPr lang="ru-RU" sz="1400" b="1" i="1" dirty="0">
                <a:solidFill>
                  <a:schemeClr val="tx1"/>
                </a:solidFill>
                <a:latin typeface="+mj-lt"/>
              </a:rPr>
              <a:t>Бытовая техника</a:t>
            </a:r>
          </a:p>
        </p:txBody>
      </p:sp>
      <p:sp>
        <p:nvSpPr>
          <p:cNvPr id="27" name="Облако 26">
            <a:extLst>
              <a:ext uri="{FF2B5EF4-FFF2-40B4-BE49-F238E27FC236}">
                <a16:creationId xmlns:a16="http://schemas.microsoft.com/office/drawing/2014/main" xmlns="" id="{28F00ACF-C5CA-4B83-8BBC-C62B9C10DF82}"/>
              </a:ext>
            </a:extLst>
          </p:cNvPr>
          <p:cNvSpPr/>
          <p:nvPr/>
        </p:nvSpPr>
        <p:spPr>
          <a:xfrm>
            <a:off x="207325" y="1882932"/>
            <a:ext cx="3345500" cy="1385039"/>
          </a:xfrm>
          <a:prstGeom prst="clou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Влияние </a:t>
            </a:r>
            <a:br>
              <a:rPr lang="ru-RU" b="1" dirty="0">
                <a:solidFill>
                  <a:schemeClr val="tx1"/>
                </a:solidFill>
                <a:latin typeface="+mj-lt"/>
              </a:rPr>
            </a:br>
            <a:r>
              <a:rPr lang="ru-RU" b="1" dirty="0">
                <a:solidFill>
                  <a:schemeClr val="tx1"/>
                </a:solidFill>
                <a:latin typeface="+mj-lt"/>
              </a:rPr>
              <a:t>промышленности</a:t>
            </a:r>
          </a:p>
          <a:p>
            <a:pPr algn="ctr"/>
            <a:endParaRPr lang="ru-RU" dirty="0"/>
          </a:p>
        </p:txBody>
      </p:sp>
      <p:sp>
        <p:nvSpPr>
          <p:cNvPr id="38" name="Облако 37">
            <a:extLst>
              <a:ext uri="{FF2B5EF4-FFF2-40B4-BE49-F238E27FC236}">
                <a16:creationId xmlns:a16="http://schemas.microsoft.com/office/drawing/2014/main" xmlns="" id="{EA0EBBC3-67C9-4210-A386-9DA6398987F6}"/>
              </a:ext>
            </a:extLst>
          </p:cNvPr>
          <p:cNvSpPr/>
          <p:nvPr/>
        </p:nvSpPr>
        <p:spPr>
          <a:xfrm>
            <a:off x="3061887" y="3988048"/>
            <a:ext cx="2160000" cy="1088720"/>
          </a:xfrm>
          <a:prstGeom prst="clou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Нехватка</a:t>
            </a:r>
            <a:br>
              <a:rPr lang="ru-RU" b="1" dirty="0">
                <a:solidFill>
                  <a:schemeClr val="tx1"/>
                </a:solidFill>
                <a:latin typeface="+mj-lt"/>
              </a:rPr>
            </a:br>
            <a:r>
              <a:rPr lang="ru-RU" b="1" dirty="0">
                <a:solidFill>
                  <a:schemeClr val="tx1"/>
                </a:solidFill>
                <a:latin typeface="+mj-lt"/>
              </a:rPr>
              <a:t>воды</a:t>
            </a:r>
          </a:p>
          <a:p>
            <a:pPr algn="ctr"/>
            <a:endParaRPr lang="ru-RU" dirty="0"/>
          </a:p>
        </p:txBody>
      </p:sp>
      <p:sp>
        <p:nvSpPr>
          <p:cNvPr id="39" name="Облако 38">
            <a:extLst>
              <a:ext uri="{FF2B5EF4-FFF2-40B4-BE49-F238E27FC236}">
                <a16:creationId xmlns:a16="http://schemas.microsoft.com/office/drawing/2014/main" xmlns="" id="{CE12FD40-EFB8-40AD-B98B-112B725FD4FC}"/>
              </a:ext>
            </a:extLst>
          </p:cNvPr>
          <p:cNvSpPr/>
          <p:nvPr/>
        </p:nvSpPr>
        <p:spPr>
          <a:xfrm>
            <a:off x="9029926" y="1447701"/>
            <a:ext cx="2815591" cy="1882588"/>
          </a:xfrm>
          <a:prstGeom prst="clou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Деградация и рост заболеваний населения</a:t>
            </a:r>
          </a:p>
        </p:txBody>
      </p:sp>
      <p:sp>
        <p:nvSpPr>
          <p:cNvPr id="48" name="Облако 47">
            <a:extLst>
              <a:ext uri="{FF2B5EF4-FFF2-40B4-BE49-F238E27FC236}">
                <a16:creationId xmlns:a16="http://schemas.microsoft.com/office/drawing/2014/main" xmlns="" id="{BA3E7561-97FE-4B4A-8C85-F539DF12C347}"/>
              </a:ext>
            </a:extLst>
          </p:cNvPr>
          <p:cNvSpPr/>
          <p:nvPr/>
        </p:nvSpPr>
        <p:spPr>
          <a:xfrm>
            <a:off x="14444" y="5297993"/>
            <a:ext cx="3670411" cy="1385039"/>
          </a:xfrm>
          <a:prstGeom prst="clou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Развивается процесс пустынности</a:t>
            </a:r>
          </a:p>
        </p:txBody>
      </p:sp>
      <p:sp>
        <p:nvSpPr>
          <p:cNvPr id="49" name="Облако 48">
            <a:extLst>
              <a:ext uri="{FF2B5EF4-FFF2-40B4-BE49-F238E27FC236}">
                <a16:creationId xmlns:a16="http://schemas.microsoft.com/office/drawing/2014/main" xmlns="" id="{CF92BE2F-D803-4829-9109-19AF5D7B96D1}"/>
              </a:ext>
            </a:extLst>
          </p:cNvPr>
          <p:cNvSpPr/>
          <p:nvPr/>
        </p:nvSpPr>
        <p:spPr>
          <a:xfrm>
            <a:off x="9112777" y="5095571"/>
            <a:ext cx="2815592" cy="1587460"/>
          </a:xfrm>
          <a:prstGeom prst="clou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Увеличивается численность населения</a:t>
            </a:r>
          </a:p>
        </p:txBody>
      </p:sp>
      <p:sp>
        <p:nvSpPr>
          <p:cNvPr id="50" name="Облако 49">
            <a:extLst>
              <a:ext uri="{FF2B5EF4-FFF2-40B4-BE49-F238E27FC236}">
                <a16:creationId xmlns:a16="http://schemas.microsoft.com/office/drawing/2014/main" xmlns="" id="{B002C068-43FA-4E72-9150-0357A048BAA8}"/>
              </a:ext>
            </a:extLst>
          </p:cNvPr>
          <p:cNvSpPr/>
          <p:nvPr/>
        </p:nvSpPr>
        <p:spPr>
          <a:xfrm>
            <a:off x="3820410" y="5297992"/>
            <a:ext cx="2536371" cy="1385039"/>
          </a:xfrm>
          <a:prstGeom prst="clou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Проблема дефицита основных ресурсов</a:t>
            </a:r>
          </a:p>
        </p:txBody>
      </p:sp>
      <p:sp>
        <p:nvSpPr>
          <p:cNvPr id="51" name="Облако 50">
            <a:extLst>
              <a:ext uri="{FF2B5EF4-FFF2-40B4-BE49-F238E27FC236}">
                <a16:creationId xmlns:a16="http://schemas.microsoft.com/office/drawing/2014/main" xmlns="" id="{F78EFEE9-1A6A-4722-82BA-ADBA26D6184F}"/>
              </a:ext>
            </a:extLst>
          </p:cNvPr>
          <p:cNvSpPr/>
          <p:nvPr/>
        </p:nvSpPr>
        <p:spPr>
          <a:xfrm>
            <a:off x="6304895" y="4532408"/>
            <a:ext cx="2544251" cy="2297897"/>
          </a:xfrm>
          <a:prstGeom prst="clou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Состояние окружающей среды ухудшается</a:t>
            </a:r>
          </a:p>
        </p:txBody>
      </p:sp>
      <p:sp>
        <p:nvSpPr>
          <p:cNvPr id="52" name="Облако 51">
            <a:extLst>
              <a:ext uri="{FF2B5EF4-FFF2-40B4-BE49-F238E27FC236}">
                <a16:creationId xmlns:a16="http://schemas.microsoft.com/office/drawing/2014/main" xmlns="" id="{133CA133-59A5-46E9-83C5-4971644D2CBF}"/>
              </a:ext>
            </a:extLst>
          </p:cNvPr>
          <p:cNvSpPr/>
          <p:nvPr/>
        </p:nvSpPr>
        <p:spPr>
          <a:xfrm>
            <a:off x="0" y="3744223"/>
            <a:ext cx="2544251" cy="1385039"/>
          </a:xfrm>
          <a:prstGeom prst="clou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Появляются новые виды заболеваний</a:t>
            </a:r>
          </a:p>
        </p:txBody>
      </p:sp>
      <p:sp>
        <p:nvSpPr>
          <p:cNvPr id="15" name="Облако 14">
            <a:extLst>
              <a:ext uri="{FF2B5EF4-FFF2-40B4-BE49-F238E27FC236}">
                <a16:creationId xmlns:a16="http://schemas.microsoft.com/office/drawing/2014/main" xmlns="" id="{2D9E68CE-325E-463F-B41B-A17BAC5C1187}"/>
              </a:ext>
            </a:extLst>
          </p:cNvPr>
          <p:cNvSpPr/>
          <p:nvPr/>
        </p:nvSpPr>
        <p:spPr>
          <a:xfrm>
            <a:off x="6773766" y="3050283"/>
            <a:ext cx="3442418" cy="1088720"/>
          </a:xfrm>
          <a:prstGeom prst="clou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+mj-lt"/>
              </a:rPr>
              <a:t>Неблагоприятные факторы труда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7687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BEFBC99-7EDE-4F1A-BA1D-5B5A58631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BBACD4-1ABA-4D59-8309-92B0D1FE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369" y="0"/>
            <a:ext cx="11340000" cy="782372"/>
          </a:xfr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Ситуация: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«А также мы решили выяснить, чем дышит ДОНБАСС»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2B9E3ECB-7F56-4951-AE38-F300ED8929B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9</a:t>
            </a:fld>
            <a:endParaRPr lang="ru-RU" noProof="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B074CBB-78B7-43D4-8E39-FDD63EF36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344" y="1206996"/>
            <a:ext cx="4496024" cy="22480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E90C835-B023-4044-8C4A-9EBD806581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5657" y="953718"/>
            <a:ext cx="4252355" cy="26765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675448B-EF52-4A1A-926A-E025ADC883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0053" y="3849921"/>
            <a:ext cx="5032114" cy="28291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962B699-58C1-467A-8050-1943A705733C}"/>
              </a:ext>
            </a:extLst>
          </p:cNvPr>
          <p:cNvSpPr txBox="1"/>
          <p:nvPr/>
        </p:nvSpPr>
        <p:spPr>
          <a:xfrm>
            <a:off x="3775933" y="5615050"/>
            <a:ext cx="1661039" cy="6781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5400" b="1" dirty="0">
                <a:solidFill>
                  <a:srgbClr val="FF0000"/>
                </a:solidFill>
                <a:latin typeface="+mn-lt"/>
              </a:rPr>
              <a:t>25%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B495473-D2C3-446E-9DCE-899F02B50466}"/>
              </a:ext>
            </a:extLst>
          </p:cNvPr>
          <p:cNvSpPr txBox="1"/>
          <p:nvPr/>
        </p:nvSpPr>
        <p:spPr>
          <a:xfrm>
            <a:off x="7605657" y="2789279"/>
            <a:ext cx="1387736" cy="5782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5400" dirty="0">
                <a:solidFill>
                  <a:srgbClr val="FF0000"/>
                </a:solidFill>
                <a:latin typeface="+mn-lt"/>
              </a:rPr>
              <a:t>40%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6780AF5-9DDB-4764-B715-8AD9D24A8222}"/>
              </a:ext>
            </a:extLst>
          </p:cNvPr>
          <p:cNvSpPr txBox="1"/>
          <p:nvPr/>
        </p:nvSpPr>
        <p:spPr>
          <a:xfrm>
            <a:off x="0" y="2643941"/>
            <a:ext cx="1532238" cy="6397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5400" dirty="0">
                <a:solidFill>
                  <a:srgbClr val="FF0000"/>
                </a:solidFill>
              </a:rPr>
              <a:t>4</a:t>
            </a:r>
            <a:r>
              <a:rPr lang="ru-RU" sz="5400" dirty="0">
                <a:solidFill>
                  <a:srgbClr val="FF0000"/>
                </a:solidFill>
                <a:latin typeface="+mn-lt"/>
              </a:rPr>
              <a:t>0%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08BE411-E73E-4655-A1BB-AD5E4919484E}"/>
              </a:ext>
            </a:extLst>
          </p:cNvPr>
          <p:cNvSpPr txBox="1"/>
          <p:nvPr/>
        </p:nvSpPr>
        <p:spPr>
          <a:xfrm>
            <a:off x="0" y="830074"/>
            <a:ext cx="4339655" cy="35091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pPr algn="l"/>
            <a:r>
              <a:rPr lang="ru-RU" sz="2400" dirty="0">
                <a:solidFill>
                  <a:srgbClr val="FFFF00"/>
                </a:solidFill>
              </a:rPr>
              <a:t>ТЕХНИЧЕСКИЕ ОТХОДЫ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4C0509F-67DE-4BC1-BE3C-4EF239C960FB}"/>
              </a:ext>
            </a:extLst>
          </p:cNvPr>
          <p:cNvSpPr txBox="1"/>
          <p:nvPr/>
        </p:nvSpPr>
        <p:spPr>
          <a:xfrm>
            <a:off x="7271669" y="612500"/>
            <a:ext cx="3269172" cy="35091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pPr algn="l"/>
            <a:r>
              <a:rPr lang="ru-RU" sz="2000" dirty="0">
                <a:solidFill>
                  <a:srgbClr val="FFFF00"/>
                </a:solidFill>
              </a:rPr>
              <a:t>ВЫБРОСЫ В АТМОСФЕРУ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6BFA1B5-C262-4F91-BA4F-FE6F3F8C9F3E}"/>
              </a:ext>
            </a:extLst>
          </p:cNvPr>
          <p:cNvSpPr txBox="1"/>
          <p:nvPr/>
        </p:nvSpPr>
        <p:spPr>
          <a:xfrm>
            <a:off x="3982928" y="3427179"/>
            <a:ext cx="4555591" cy="43200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pPr algn="l"/>
            <a:r>
              <a:rPr lang="ru-RU" sz="3200" dirty="0">
                <a:solidFill>
                  <a:srgbClr val="FFFF00"/>
                </a:solidFill>
                <a:latin typeface="+mn-lt"/>
              </a:rPr>
              <a:t>Загрязненные водоемы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00F3428-D258-4B6A-94A3-25D6D2ACC233}"/>
              </a:ext>
            </a:extLst>
          </p:cNvPr>
          <p:cNvSpPr txBox="1"/>
          <p:nvPr/>
        </p:nvSpPr>
        <p:spPr>
          <a:xfrm>
            <a:off x="156369" y="3671008"/>
            <a:ext cx="3355934" cy="291618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pPr algn="l"/>
            <a:r>
              <a:rPr lang="ru-RU" sz="2800" b="1" dirty="0">
                <a:solidFill>
                  <a:srgbClr val="FFFF00"/>
                </a:solidFill>
              </a:rPr>
              <a:t>От общего объёма:</a:t>
            </a:r>
          </a:p>
          <a:p>
            <a:pPr marL="171450" indent="-171450" algn="l">
              <a:buFontTx/>
              <a:buChar char="-"/>
            </a:pPr>
            <a:r>
              <a:rPr lang="ru-RU" sz="2800" b="1" dirty="0">
                <a:solidFill>
                  <a:srgbClr val="FFFF00"/>
                </a:solidFill>
              </a:rPr>
              <a:t>В 200 раз в городах Енакиево, Горловке, Макеевке.</a:t>
            </a:r>
          </a:p>
          <a:p>
            <a:pPr algn="l"/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56667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Great Pitch Decks - Environment">
      <a:dk1>
        <a:sysClr val="windowText" lastClr="000000"/>
      </a:dk1>
      <a:lt1>
        <a:sysClr val="window" lastClr="FFFFFF"/>
      </a:lt1>
      <a:dk2>
        <a:srgbClr val="375C1E"/>
      </a:dk2>
      <a:lt2>
        <a:srgbClr val="E2DFCC"/>
      </a:lt2>
      <a:accent1>
        <a:srgbClr val="9ACB39"/>
      </a:accent1>
      <a:accent2>
        <a:srgbClr val="64C24A"/>
      </a:accent2>
      <a:accent3>
        <a:srgbClr val="297D53"/>
      </a:accent3>
      <a:accent4>
        <a:srgbClr val="FECF3F"/>
      </a:accent4>
      <a:accent5>
        <a:srgbClr val="F99D40"/>
      </a:accent5>
      <a:accent6>
        <a:srgbClr val="715C21"/>
      </a:accent6>
      <a:hlink>
        <a:srgbClr val="63A537"/>
      </a:hlink>
      <a:folHlink>
        <a:srgbClr val="63A537"/>
      </a:folHlink>
    </a:clrScheme>
    <a:fontScheme name="Custom 143">
      <a:majorFont>
        <a:latin typeface="Rockwel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_19716576_TF16411175.potx" id="{CF872717-A9DD-4D89-9D3B-10BC5348018B}" vid="{87C666A2-DF52-494E-9BA8-A65930750C1B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Зеленая презентация</Template>
  <TotalTime>0</TotalTime>
  <Words>1780</Words>
  <Application>Microsoft Office PowerPoint</Application>
  <PresentationFormat>Произвольный</PresentationFormat>
  <Paragraphs>222</Paragraphs>
  <Slides>22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Специальное оформление</vt:lpstr>
      <vt:lpstr>ЭКО- логический SOS!!!                </vt:lpstr>
      <vt:lpstr>Слайд 2</vt:lpstr>
      <vt:lpstr>Слайд 3</vt:lpstr>
      <vt:lpstr>Ключевой вопрос проекта</vt:lpstr>
      <vt:lpstr>Слайд 5</vt:lpstr>
      <vt:lpstr>Слайд 6</vt:lpstr>
      <vt:lpstr>Мы взяли за основу высказывания  </vt:lpstr>
      <vt:lpstr>Угроза!</vt:lpstr>
      <vt:lpstr>Ситуация: «А также мы решили выяснить, чем дышит ДОНБАСС»</vt:lpstr>
      <vt:lpstr>Слайд 10</vt:lpstr>
      <vt:lpstr>Слайд 11</vt:lpstr>
      <vt:lpstr>А также мы решили узнать: «А как же сейчас чувствует себя человек, который живет на Донбассе!?"</vt:lpstr>
      <vt:lpstr>Мы выделили некоторые факторы, которые  определяют здоровье человека</vt:lpstr>
      <vt:lpstr>Что мы можем сделать что бы не стать жертвами экологической катастрофы?</vt:lpstr>
      <vt:lpstr>Слайд 15</vt:lpstr>
      <vt:lpstr>Слайд 16</vt:lpstr>
      <vt:lpstr>Слайд 17</vt:lpstr>
      <vt:lpstr>Слайд 18</vt:lpstr>
      <vt:lpstr>Экологический всеобуч по афоризмам и цитатам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2021-01-25T18:29:38Z</dcterms:created>
  <dcterms:modified xsi:type="dcterms:W3CDTF">2022-03-20T09:26:29Z</dcterms:modified>
</cp:coreProperties>
</file>