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9E857-E094-4643-8B83-E91B44B12AC6}" type="datetimeFigureOut">
              <a:rPr lang="ru-RU" smtClean="0"/>
              <a:t>27.10.2021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E1A47-EC2A-494E-87A4-A9FF40508E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62287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9E857-E094-4643-8B83-E91B44B12AC6}" type="datetimeFigureOut">
              <a:rPr lang="ru-RU" smtClean="0"/>
              <a:t>27.10.2021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E1A47-EC2A-494E-87A4-A9FF40508E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47738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9E857-E094-4643-8B83-E91B44B12AC6}" type="datetimeFigureOut">
              <a:rPr lang="ru-RU" smtClean="0"/>
              <a:t>27.10.2021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E1A47-EC2A-494E-87A4-A9FF40508E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8066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9E857-E094-4643-8B83-E91B44B12AC6}" type="datetimeFigureOut">
              <a:rPr lang="ru-RU" smtClean="0"/>
              <a:t>27.10.2021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E1A47-EC2A-494E-87A4-A9FF40508E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44069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9E857-E094-4643-8B83-E91B44B12AC6}" type="datetimeFigureOut">
              <a:rPr lang="ru-RU" smtClean="0"/>
              <a:t>27.10.2021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E1A47-EC2A-494E-87A4-A9FF40508E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45601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9E857-E094-4643-8B83-E91B44B12AC6}" type="datetimeFigureOut">
              <a:rPr lang="ru-RU" smtClean="0"/>
              <a:t>27.10.2021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E1A47-EC2A-494E-87A4-A9FF40508E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72604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9E857-E094-4643-8B83-E91B44B12AC6}" type="datetimeFigureOut">
              <a:rPr lang="ru-RU" smtClean="0"/>
              <a:t>27.10.2021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E1A47-EC2A-494E-87A4-A9FF40508E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47103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9E857-E094-4643-8B83-E91B44B12AC6}" type="datetimeFigureOut">
              <a:rPr lang="ru-RU" smtClean="0"/>
              <a:t>27.10.2021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E1A47-EC2A-494E-87A4-A9FF40508E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6764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9E857-E094-4643-8B83-E91B44B12AC6}" type="datetimeFigureOut">
              <a:rPr lang="ru-RU" smtClean="0"/>
              <a:t>27.10.2021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E1A47-EC2A-494E-87A4-A9FF40508E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1934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9E857-E094-4643-8B83-E91B44B12AC6}" type="datetimeFigureOut">
              <a:rPr lang="ru-RU" smtClean="0"/>
              <a:t>27.10.2021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E1A47-EC2A-494E-87A4-A9FF40508E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55161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9E857-E094-4643-8B83-E91B44B12AC6}" type="datetimeFigureOut">
              <a:rPr lang="ru-RU" smtClean="0"/>
              <a:t>27.10.2021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E1A47-EC2A-494E-87A4-A9FF40508E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85637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55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29E857-E094-4643-8B83-E91B44B12AC6}" type="datetimeFigureOut">
              <a:rPr lang="ru-RU" smtClean="0"/>
              <a:t>27.10.2021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2E1A47-EC2A-494E-87A4-A9FF40508E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8235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33425" y="838201"/>
            <a:ext cx="10620375" cy="2266950"/>
          </a:xfrm>
        </p:spPr>
        <p:txBody>
          <a:bodyPr>
            <a:noAutofit/>
          </a:bodyPr>
          <a:lstStyle/>
          <a:p>
            <a:r>
              <a:rPr lang="ru-RU" sz="16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Light Condensed" panose="020B0502040204020203" pitchFamily="34" charset="0"/>
              </a:rPr>
              <a:t>ПРАВА ДЕТЕЙ</a:t>
            </a:r>
            <a:endParaRPr lang="ru-RU" sz="16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hnschrift Light Condensed" panose="020B0502040204020203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324225"/>
            <a:ext cx="9144000" cy="3362325"/>
          </a:xfrm>
        </p:spPr>
        <p:txBody>
          <a:bodyPr/>
          <a:lstStyle/>
          <a:p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«Об основных гарантиях прав ребёнка в Российской Федерации»</a:t>
            </a:r>
            <a:endParaRPr lang="ru-RU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  <a:p>
            <a:r>
              <a:rPr lang="ru-RU" b="1" dirty="0" smtClean="0"/>
              <a:t>ГКОУ МО «НЕПОСЕДЫ»</a:t>
            </a:r>
          </a:p>
          <a:p>
            <a:r>
              <a:rPr lang="ru-RU" dirty="0" smtClean="0"/>
              <a:t>2021г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807075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336551"/>
            <a:ext cx="10591800" cy="160654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3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Права ребёнка</a:t>
            </a:r>
            <a:r>
              <a:rPr lang="ru-RU" dirty="0"/>
              <a:t> — </a:t>
            </a: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это 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права человека </a:t>
            </a: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(согласно</a:t>
            </a:r>
            <a: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 </a:t>
            </a: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Конвенции оправах ребенка</a:t>
            </a:r>
            <a: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 и российскому </a:t>
            </a: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закону, </a:t>
            </a:r>
            <a: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это лица, не достигшие 18 лет).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5003" y="2216150"/>
            <a:ext cx="6103794" cy="4351338"/>
          </a:xfrm>
        </p:spPr>
      </p:pic>
    </p:spTree>
    <p:extLst>
      <p:ext uri="{BB962C8B-B14F-4D97-AF65-F5344CB8AC3E}">
        <p14:creationId xmlns:p14="http://schemas.microsoft.com/office/powerpoint/2010/main" val="25179735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0485" y="307731"/>
            <a:ext cx="5442438" cy="5869231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latin typeface="Book Antiqua" panose="02040602050305030304" pitchFamily="18" charset="0"/>
              </a:rPr>
              <a:t>Это </a:t>
            </a:r>
            <a:r>
              <a:rPr lang="ru-RU" sz="4000" b="1" dirty="0">
                <a:latin typeface="Book Antiqua" panose="02040602050305030304" pitchFamily="18" charset="0"/>
              </a:rPr>
              <a:t>те</a:t>
            </a:r>
            <a:r>
              <a:rPr lang="ru-RU" sz="3200" dirty="0">
                <a:latin typeface="Book Antiqua" panose="02040602050305030304" pitchFamily="18" charset="0"/>
              </a:rPr>
              <a:t> </a:t>
            </a:r>
            <a:r>
              <a:rPr lang="ru-RU" sz="49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права</a:t>
            </a:r>
            <a:r>
              <a:rPr lang="ru-RU" sz="3200" dirty="0">
                <a:latin typeface="Book Antiqua" panose="02040602050305030304" pitchFamily="18" charset="0"/>
              </a:rPr>
              <a:t> </a:t>
            </a:r>
            <a:r>
              <a:rPr lang="ru-RU" sz="3600" b="1" dirty="0">
                <a:latin typeface="Book Antiqua" panose="02040602050305030304" pitchFamily="18" charset="0"/>
              </a:rPr>
              <a:t>и свободы, которыми должен обладать каждый</a:t>
            </a:r>
            <a:r>
              <a:rPr lang="ru-RU" sz="3200" dirty="0">
                <a:latin typeface="Book Antiqua" panose="02040602050305030304" pitchFamily="18" charset="0"/>
              </a:rPr>
              <a:t> </a:t>
            </a:r>
            <a:r>
              <a:rPr lang="ru-RU" sz="49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ребенок</a:t>
            </a:r>
            <a:r>
              <a:rPr lang="ru-RU" sz="3200" dirty="0">
                <a:latin typeface="Book Antiqua" panose="02040602050305030304" pitchFamily="18" charset="0"/>
              </a:rPr>
              <a:t> </a:t>
            </a:r>
            <a:r>
              <a:rPr lang="ru-RU" sz="3600" b="1" dirty="0">
                <a:latin typeface="Book Antiqua" panose="02040602050305030304" pitchFamily="18" charset="0"/>
              </a:rPr>
              <a:t>вне зависимости от каких-либо различий: </a:t>
            </a:r>
            <a:r>
              <a:rPr lang="ru-RU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расы, пола, языка, религии, места рождения, национального или социального происхождения, имущественного или иного положения.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61" t="-374" r="3138" b="374"/>
          <a:stretch/>
        </p:blipFill>
        <p:spPr>
          <a:xfrm>
            <a:off x="5802922" y="1210391"/>
            <a:ext cx="5934808" cy="4705750"/>
          </a:xfrm>
        </p:spPr>
      </p:pic>
    </p:spTree>
    <p:extLst>
      <p:ext uri="{BB962C8B-B14F-4D97-AF65-F5344CB8AC3E}">
        <p14:creationId xmlns:p14="http://schemas.microsoft.com/office/powerpoint/2010/main" val="11330481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00600" y="661833"/>
            <a:ext cx="6553200" cy="5360898"/>
          </a:xfrm>
        </p:spPr>
        <p:txBody>
          <a:bodyPr>
            <a:noAutofit/>
          </a:bodyPr>
          <a:lstStyle/>
          <a:p>
            <a:pPr algn="ctr"/>
            <a:r>
              <a:rPr lang="ru-RU" b="1" dirty="0">
                <a:latin typeface="Book Antiqua" panose="02040602050305030304" pitchFamily="18" charset="0"/>
              </a:rPr>
              <a:t>В правовом обществе права и свободы человека принадлежат ему</a:t>
            </a:r>
            <a:r>
              <a:rPr lang="ru-RU" dirty="0">
                <a:latin typeface="Book Antiqua" panose="02040602050305030304" pitchFamily="18" charset="0"/>
              </a:rPr>
              <a:t> </a:t>
            </a:r>
            <a:r>
              <a:rPr lang="ru-RU" sz="5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от рождения.</a:t>
            </a:r>
            <a:r>
              <a:rPr lang="ru-RU" dirty="0">
                <a:latin typeface="Book Antiqua" panose="02040602050305030304" pitchFamily="18" charset="0"/>
              </a:rPr>
              <a:t>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Государство обязано признавать, соблюдать и защищать права и свободы человека, даже самого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маленького.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11" r="26250"/>
          <a:stretch/>
        </p:blipFill>
        <p:spPr>
          <a:xfrm>
            <a:off x="539259" y="661833"/>
            <a:ext cx="3505202" cy="5360898"/>
          </a:xfrm>
        </p:spPr>
      </p:pic>
    </p:spTree>
    <p:extLst>
      <p:ext uri="{BB962C8B-B14F-4D97-AF65-F5344CB8AC3E}">
        <p14:creationId xmlns:p14="http://schemas.microsoft.com/office/powerpoint/2010/main" val="38644158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1692" y="281354"/>
            <a:ext cx="11113256" cy="5934808"/>
          </a:xfrm>
        </p:spPr>
        <p:txBody>
          <a:bodyPr>
            <a:normAutofit fontScale="90000"/>
          </a:bodyPr>
          <a:lstStyle/>
          <a:p>
            <a:r>
              <a:rPr lang="ru-RU" sz="6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Равноправие</a:t>
            </a:r>
            <a:r>
              <a:rPr lang="ru-RU" dirty="0"/>
              <a:t> </a:t>
            </a:r>
            <a:r>
              <a:rPr lang="ru-RU" sz="4900" dirty="0">
                <a:latin typeface="Book Antiqua" panose="02040602050305030304" pitchFamily="18" charset="0"/>
              </a:rPr>
              <a:t>- </a:t>
            </a:r>
            <a:r>
              <a:rPr lang="ru-RU" sz="49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это когда права и свободы предоставлены в равной мере всем и каждому. </a:t>
            </a:r>
            <a:r>
              <a:rPr lang="ru-RU" sz="4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/>
            </a:r>
            <a:br>
              <a:rPr lang="ru-RU" sz="4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</a:b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/>
            </a:r>
            <a:b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</a:b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/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</a:br>
            <a:r>
              <a:rPr lang="ru-RU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Права </a:t>
            </a:r>
            <a:r>
              <a:rPr lang="ru-RU" sz="4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и свободы </a:t>
            </a:r>
            <a:r>
              <a:rPr lang="ru-RU" dirty="0" smtClean="0">
                <a:latin typeface="Book Antiqua" panose="02040602050305030304" pitchFamily="18" charset="0"/>
              </a:rPr>
              <a:t/>
            </a:r>
            <a:br>
              <a:rPr lang="ru-RU" dirty="0" smtClean="0">
                <a:latin typeface="Book Antiqua" panose="02040602050305030304" pitchFamily="18" charset="0"/>
              </a:rPr>
            </a:br>
            <a:r>
              <a:rPr lang="ru-RU" sz="3600" dirty="0" smtClean="0">
                <a:latin typeface="Book Antiqua" panose="02040602050305030304" pitchFamily="18" charset="0"/>
              </a:rPr>
              <a:t>человека </a:t>
            </a:r>
            <a:r>
              <a:rPr lang="ru-RU" sz="3600" dirty="0">
                <a:latin typeface="Book Antiqua" panose="02040602050305030304" pitchFamily="18" charset="0"/>
              </a:rPr>
              <a:t>и </a:t>
            </a:r>
            <a:r>
              <a:rPr lang="ru-RU" sz="3600" dirty="0" smtClean="0">
                <a:latin typeface="Book Antiqua" panose="02040602050305030304" pitchFamily="18" charset="0"/>
              </a:rPr>
              <a:t>гражданина </a:t>
            </a:r>
            <a:br>
              <a:rPr lang="ru-RU" sz="3600" dirty="0" smtClean="0">
                <a:latin typeface="Book Antiqua" panose="02040602050305030304" pitchFamily="18" charset="0"/>
              </a:rPr>
            </a:br>
            <a:r>
              <a:rPr lang="ru-RU" sz="3600" dirty="0" smtClean="0">
                <a:latin typeface="Book Antiqua" panose="02040602050305030304" pitchFamily="18" charset="0"/>
              </a:rPr>
              <a:t>должны быть </a:t>
            </a:r>
            <a:br>
              <a:rPr lang="ru-RU" sz="3600" dirty="0" smtClean="0">
                <a:latin typeface="Book Antiqua" panose="02040602050305030304" pitchFamily="18" charset="0"/>
              </a:rPr>
            </a:br>
            <a:r>
              <a:rPr lang="ru-RU" sz="3600" dirty="0" smtClean="0">
                <a:latin typeface="Book Antiqua" panose="02040602050305030304" pitchFamily="18" charset="0"/>
              </a:rPr>
              <a:t>гарантированы</a:t>
            </a:r>
            <a:br>
              <a:rPr lang="ru-RU" sz="3600" dirty="0" smtClean="0">
                <a:latin typeface="Book Antiqua" panose="02040602050305030304" pitchFamily="18" charset="0"/>
              </a:rPr>
            </a:br>
            <a:r>
              <a:rPr lang="ru-RU" sz="3600" dirty="0" smtClean="0">
                <a:latin typeface="Book Antiqua" panose="02040602050305030304" pitchFamily="18" charset="0"/>
              </a:rPr>
              <a:t>судебной </a:t>
            </a:r>
            <a:r>
              <a:rPr lang="ru-RU" sz="3600" dirty="0">
                <a:latin typeface="Book Antiqua" panose="02040602050305030304" pitchFamily="18" charset="0"/>
              </a:rPr>
              <a:t>защитой.</a:t>
            </a:r>
            <a:endParaRPr lang="ru-RU" sz="3600" dirty="0">
              <a:latin typeface="Book Antiqua" panose="0204060205030503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3125" y="2435469"/>
            <a:ext cx="6041823" cy="4022848"/>
          </a:xfrm>
        </p:spPr>
      </p:pic>
    </p:spTree>
    <p:extLst>
      <p:ext uri="{BB962C8B-B14F-4D97-AF65-F5344CB8AC3E}">
        <p14:creationId xmlns:p14="http://schemas.microsoft.com/office/powerpoint/2010/main" val="7504828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2562" y="356333"/>
            <a:ext cx="11535508" cy="321334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latin typeface="Book Antiqua" panose="02040602050305030304" pitchFamily="18" charset="0"/>
              </a:rPr>
              <a:t>Одной из приоритетных задач России в настоящее время является реализация государственной политики в области охраны прав детей, обеспечения максимальных возможностей для развития, воспитания, обучения, социализации личности ребёнка.</a:t>
            </a:r>
            <a:endParaRPr lang="ru-RU" dirty="0">
              <a:latin typeface="Book Antiqua" panose="0204060205030503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66" b="16391"/>
          <a:stretch/>
        </p:blipFill>
        <p:spPr>
          <a:xfrm>
            <a:off x="1099037" y="3754316"/>
            <a:ext cx="9587515" cy="2672861"/>
          </a:xfrm>
        </p:spPr>
      </p:pic>
    </p:spTree>
    <p:extLst>
      <p:ext uri="{BB962C8B-B14F-4D97-AF65-F5344CB8AC3E}">
        <p14:creationId xmlns:p14="http://schemas.microsoft.com/office/powerpoint/2010/main" val="30213409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2707" y="79132"/>
            <a:ext cx="11421207" cy="6387978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Необходимо рассказывать детям об их правах, включая право на уважительное 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 отношение </a:t>
            </a: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к себе. 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               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Надо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с малых лет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/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</a:b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                                      приучать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их к мысли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/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</a:b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                         о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том, что они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/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</a:b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                                    граждане, такие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же,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/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</a:b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                            как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и взрослые.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707" y="3042421"/>
            <a:ext cx="5134526" cy="3424689"/>
          </a:xfrm>
        </p:spPr>
      </p:pic>
    </p:spTree>
    <p:extLst>
      <p:ext uri="{BB962C8B-B14F-4D97-AF65-F5344CB8AC3E}">
        <p14:creationId xmlns:p14="http://schemas.microsoft.com/office/powerpoint/2010/main" val="39183615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132" y="365125"/>
            <a:ext cx="11948746" cy="195604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07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Знайте свои права!</a:t>
            </a:r>
            <a:br>
              <a:rPr lang="ru-RU" sz="107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</a:br>
            <a:r>
              <a:rPr lang="ru-RU" sz="5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И не забывайте об обязанностях. </a:t>
            </a:r>
            <a:endParaRPr lang="ru-RU" sz="5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18"/>
          <a:stretch/>
        </p:blipFill>
        <p:spPr>
          <a:xfrm>
            <a:off x="2911627" y="2461845"/>
            <a:ext cx="6527007" cy="4154733"/>
          </a:xfrm>
        </p:spPr>
      </p:pic>
    </p:spTree>
    <p:extLst>
      <p:ext uri="{BB962C8B-B14F-4D97-AF65-F5344CB8AC3E}">
        <p14:creationId xmlns:p14="http://schemas.microsoft.com/office/powerpoint/2010/main" val="290105947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353</TotalTime>
  <Words>97</Words>
  <Application>Microsoft Office PowerPoint</Application>
  <PresentationFormat>Широкоэкранный</PresentationFormat>
  <Paragraphs>14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Arial</vt:lpstr>
      <vt:lpstr>Bahnschrift Light Condensed</vt:lpstr>
      <vt:lpstr>Book Antiqua</vt:lpstr>
      <vt:lpstr>Calibri</vt:lpstr>
      <vt:lpstr>Calibri Light</vt:lpstr>
      <vt:lpstr>Тема Office</vt:lpstr>
      <vt:lpstr>ПРАВА ДЕТЕЙ</vt:lpstr>
      <vt:lpstr>Права ребёнка — это права человека (согласно Конвенции оправах ребенка и российскому закону, это лица, не достигшие 18 лет).</vt:lpstr>
      <vt:lpstr>Это те права и свободы, которыми должен обладать каждый ребенок вне зависимости от каких-либо различий: расы, пола, языка, религии, места рождения, национального или социального происхождения, имущественного или иного положения.</vt:lpstr>
      <vt:lpstr>В правовом обществе права и свободы человека принадлежат ему от рождения. Государство обязано признавать, соблюдать и защищать права и свободы человека, даже самого маленького.</vt:lpstr>
      <vt:lpstr>Равноправие - это когда права и свободы предоставлены в равной мере всем и каждому.    Права и свободы  человека и гражданина  должны быть  гарантированы судебной защитой.</vt:lpstr>
      <vt:lpstr>Одной из приоритетных задач России в настоящее время является реализация государственной политики в области охраны прав детей, обеспечения максимальных возможностей для развития, воспитания, обучения, социализации личности ребёнка.</vt:lpstr>
      <vt:lpstr>Необходимо рассказывать детям об их правах, включая право на уважительное  отношение к себе.                                    Надо с малых лет                                        приучать их к мысли                           о том, что они                                      граждане, такие же,                              как и взрослые.</vt:lpstr>
      <vt:lpstr>Знайте свои права! И не забывайте об обязанностях.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ПРАВА ДЕТЕЙ</dc:title>
  <dc:creator>1</dc:creator>
  <cp:lastModifiedBy>1</cp:lastModifiedBy>
  <cp:revision>8</cp:revision>
  <dcterms:created xsi:type="dcterms:W3CDTF">2021-10-25T11:42:37Z</dcterms:created>
  <dcterms:modified xsi:type="dcterms:W3CDTF">2021-10-27T11:16:49Z</dcterms:modified>
</cp:coreProperties>
</file>