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601F"/>
    <a:srgbClr val="A97E3F"/>
    <a:srgbClr val="CAB8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3BEAF0-213B-487C-A35C-EBE487189A77}" type="doc">
      <dgm:prSet loTypeId="urn:microsoft.com/office/officeart/2005/8/layout/hProcess9" loCatId="process" qsTypeId="urn:microsoft.com/office/officeart/2005/8/quickstyle/simple1#4" qsCatId="simple" csTypeId="urn:microsoft.com/office/officeart/2005/8/colors/accent1_2#4" csCatId="accent1" phldr="1"/>
      <dgm:spPr/>
    </dgm:pt>
    <dgm:pt modelId="{677C14E3-1D26-45BB-B81E-E9C04814812D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latin typeface="Constantia" pitchFamily="18" charset="0"/>
            </a:rPr>
            <a:t>Информационные образовательные ресурсы (ИОР)</a:t>
          </a:r>
          <a:endParaRPr lang="ru-RU" b="1" dirty="0">
            <a:latin typeface="Constantia" pitchFamily="18" charset="0"/>
          </a:endParaRPr>
        </a:p>
      </dgm:t>
    </dgm:pt>
    <dgm:pt modelId="{B2C77A64-F375-4668-AE02-F19EDEA5DD00}" type="parTrans" cxnId="{82E7E4D6-F9A2-4DF2-9B9B-CD386CDFC337}">
      <dgm:prSet/>
      <dgm:spPr/>
      <dgm:t>
        <a:bodyPr/>
        <a:lstStyle/>
        <a:p>
          <a:endParaRPr lang="ru-RU"/>
        </a:p>
      </dgm:t>
    </dgm:pt>
    <dgm:pt modelId="{2DB57634-9D94-4776-AE80-2F529F65F085}" type="sibTrans" cxnId="{82E7E4D6-F9A2-4DF2-9B9B-CD386CDFC337}">
      <dgm:prSet/>
      <dgm:spPr/>
      <dgm:t>
        <a:bodyPr/>
        <a:lstStyle/>
        <a:p>
          <a:endParaRPr lang="ru-RU"/>
        </a:p>
      </dgm:t>
    </dgm:pt>
    <dgm:pt modelId="{37591648-162A-4971-B872-AF1F4A3916F7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latin typeface="Constantia" pitchFamily="18" charset="0"/>
            </a:rPr>
            <a:t>Электронные образовательные ресурсы (ЭОР</a:t>
          </a:r>
          <a:r>
            <a:rPr lang="ru-RU" b="1" dirty="0" smtClean="0"/>
            <a:t>)</a:t>
          </a:r>
          <a:endParaRPr lang="ru-RU" b="1" dirty="0"/>
        </a:p>
      </dgm:t>
    </dgm:pt>
    <dgm:pt modelId="{F2022115-69DF-4BC2-8F17-253CC5EDB27F}" type="parTrans" cxnId="{F817EE72-50D6-4E2C-BAB3-C39C89EA228C}">
      <dgm:prSet/>
      <dgm:spPr/>
      <dgm:t>
        <a:bodyPr/>
        <a:lstStyle/>
        <a:p>
          <a:endParaRPr lang="ru-RU"/>
        </a:p>
      </dgm:t>
    </dgm:pt>
    <dgm:pt modelId="{BB17A756-A771-4EA1-AA80-FDDE024D5714}" type="sibTrans" cxnId="{F817EE72-50D6-4E2C-BAB3-C39C89EA228C}">
      <dgm:prSet/>
      <dgm:spPr/>
      <dgm:t>
        <a:bodyPr/>
        <a:lstStyle/>
        <a:p>
          <a:endParaRPr lang="ru-RU"/>
        </a:p>
      </dgm:t>
    </dgm:pt>
    <dgm:pt modelId="{FFDCE6F1-B752-4092-8BE7-912E46BFCC6A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latin typeface="Constantia" pitchFamily="18" charset="0"/>
            </a:rPr>
            <a:t>Цифровые образовательные ресурсы (ЦОР)</a:t>
          </a:r>
          <a:endParaRPr lang="ru-RU" b="1" dirty="0">
            <a:latin typeface="Constantia" pitchFamily="18" charset="0"/>
          </a:endParaRPr>
        </a:p>
      </dgm:t>
    </dgm:pt>
    <dgm:pt modelId="{650CD983-AE5B-4369-9604-5E6C1DA54FF7}" type="parTrans" cxnId="{F5193BAE-A9B2-49BC-9248-5A3C79FDBCC2}">
      <dgm:prSet/>
      <dgm:spPr/>
      <dgm:t>
        <a:bodyPr/>
        <a:lstStyle/>
        <a:p>
          <a:endParaRPr lang="ru-RU"/>
        </a:p>
      </dgm:t>
    </dgm:pt>
    <dgm:pt modelId="{4E6FA97D-D633-4661-BCD0-70D0BF7478EA}" type="sibTrans" cxnId="{F5193BAE-A9B2-49BC-9248-5A3C79FDBCC2}">
      <dgm:prSet/>
      <dgm:spPr/>
      <dgm:t>
        <a:bodyPr/>
        <a:lstStyle/>
        <a:p>
          <a:endParaRPr lang="ru-RU"/>
        </a:p>
      </dgm:t>
    </dgm:pt>
    <dgm:pt modelId="{5A179524-271A-4EA5-85F5-7B55DDEDD3F3}" type="pres">
      <dgm:prSet presAssocID="{CD3BEAF0-213B-487C-A35C-EBE487189A77}" presName="CompostProcess" presStyleCnt="0">
        <dgm:presLayoutVars>
          <dgm:dir/>
          <dgm:resizeHandles val="exact"/>
        </dgm:presLayoutVars>
      </dgm:prSet>
      <dgm:spPr/>
    </dgm:pt>
    <dgm:pt modelId="{B12306A5-2187-49F5-B61C-8D9C2B0A8739}" type="pres">
      <dgm:prSet presAssocID="{CD3BEAF0-213B-487C-A35C-EBE487189A77}" presName="arrow" presStyleLbl="bgShp" presStyleIdx="0" presStyleCnt="1"/>
      <dgm:spPr/>
    </dgm:pt>
    <dgm:pt modelId="{E2D736EF-5EA8-496B-AC40-579450D45492}" type="pres">
      <dgm:prSet presAssocID="{CD3BEAF0-213B-487C-A35C-EBE487189A77}" presName="linearProcess" presStyleCnt="0"/>
      <dgm:spPr/>
    </dgm:pt>
    <dgm:pt modelId="{2B0EA2DE-FB7A-4D10-8124-E5E2A08DA352}" type="pres">
      <dgm:prSet presAssocID="{677C14E3-1D26-45BB-B81E-E9C04814812D}" presName="textNode" presStyleLbl="node1" presStyleIdx="0" presStyleCnt="3" custLinFactNeighborX="22445" custLinFactNeighborY="1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834F7-EB36-46E7-818F-CB98CDEEE3C9}" type="pres">
      <dgm:prSet presAssocID="{2DB57634-9D94-4776-AE80-2F529F65F085}" presName="sibTrans" presStyleCnt="0"/>
      <dgm:spPr/>
    </dgm:pt>
    <dgm:pt modelId="{7776DDB9-B75D-48F6-9993-A3326F2C6D20}" type="pres">
      <dgm:prSet presAssocID="{37591648-162A-4971-B872-AF1F4A3916F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9BBD4-3874-47A1-AD76-ADD5F982E450}" type="pres">
      <dgm:prSet presAssocID="{BB17A756-A771-4EA1-AA80-FDDE024D5714}" presName="sibTrans" presStyleCnt="0"/>
      <dgm:spPr/>
    </dgm:pt>
    <dgm:pt modelId="{2A8A01E5-B9DF-40D5-8C82-789FFCB9C772}" type="pres">
      <dgm:prSet presAssocID="{FFDCE6F1-B752-4092-8BE7-912E46BFCC6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E7E4D6-F9A2-4DF2-9B9B-CD386CDFC337}" srcId="{CD3BEAF0-213B-487C-A35C-EBE487189A77}" destId="{677C14E3-1D26-45BB-B81E-E9C04814812D}" srcOrd="0" destOrd="0" parTransId="{B2C77A64-F375-4668-AE02-F19EDEA5DD00}" sibTransId="{2DB57634-9D94-4776-AE80-2F529F65F085}"/>
    <dgm:cxn modelId="{F817EE72-50D6-4E2C-BAB3-C39C89EA228C}" srcId="{CD3BEAF0-213B-487C-A35C-EBE487189A77}" destId="{37591648-162A-4971-B872-AF1F4A3916F7}" srcOrd="1" destOrd="0" parTransId="{F2022115-69DF-4BC2-8F17-253CC5EDB27F}" sibTransId="{BB17A756-A771-4EA1-AA80-FDDE024D5714}"/>
    <dgm:cxn modelId="{D620F527-A1A3-4A59-A9FD-3287D4C35320}" type="presOf" srcId="{FFDCE6F1-B752-4092-8BE7-912E46BFCC6A}" destId="{2A8A01E5-B9DF-40D5-8C82-789FFCB9C772}" srcOrd="0" destOrd="0" presId="urn:microsoft.com/office/officeart/2005/8/layout/hProcess9"/>
    <dgm:cxn modelId="{DD1A4DC9-E610-402A-89F1-49C5B22F1E81}" type="presOf" srcId="{37591648-162A-4971-B872-AF1F4A3916F7}" destId="{7776DDB9-B75D-48F6-9993-A3326F2C6D20}" srcOrd="0" destOrd="0" presId="urn:microsoft.com/office/officeart/2005/8/layout/hProcess9"/>
    <dgm:cxn modelId="{A679035B-4AE8-4514-B7F1-7F5B04694E56}" type="presOf" srcId="{CD3BEAF0-213B-487C-A35C-EBE487189A77}" destId="{5A179524-271A-4EA5-85F5-7B55DDEDD3F3}" srcOrd="0" destOrd="0" presId="urn:microsoft.com/office/officeart/2005/8/layout/hProcess9"/>
    <dgm:cxn modelId="{F5193BAE-A9B2-49BC-9248-5A3C79FDBCC2}" srcId="{CD3BEAF0-213B-487C-A35C-EBE487189A77}" destId="{FFDCE6F1-B752-4092-8BE7-912E46BFCC6A}" srcOrd="2" destOrd="0" parTransId="{650CD983-AE5B-4369-9604-5E6C1DA54FF7}" sibTransId="{4E6FA97D-D633-4661-BCD0-70D0BF7478EA}"/>
    <dgm:cxn modelId="{3581F7FB-75BE-49B4-A676-F1338B4297F6}" type="presOf" srcId="{677C14E3-1D26-45BB-B81E-E9C04814812D}" destId="{2B0EA2DE-FB7A-4D10-8124-E5E2A08DA352}" srcOrd="0" destOrd="0" presId="urn:microsoft.com/office/officeart/2005/8/layout/hProcess9"/>
    <dgm:cxn modelId="{F4822078-349C-4BFF-8FD2-2B6E418D9557}" type="presParOf" srcId="{5A179524-271A-4EA5-85F5-7B55DDEDD3F3}" destId="{B12306A5-2187-49F5-B61C-8D9C2B0A8739}" srcOrd="0" destOrd="0" presId="urn:microsoft.com/office/officeart/2005/8/layout/hProcess9"/>
    <dgm:cxn modelId="{D3ADA36C-9276-4083-AB9D-F1D7866F9B2C}" type="presParOf" srcId="{5A179524-271A-4EA5-85F5-7B55DDEDD3F3}" destId="{E2D736EF-5EA8-496B-AC40-579450D45492}" srcOrd="1" destOrd="0" presId="urn:microsoft.com/office/officeart/2005/8/layout/hProcess9"/>
    <dgm:cxn modelId="{B815C8E1-9334-4C13-B83D-D53AD326270B}" type="presParOf" srcId="{E2D736EF-5EA8-496B-AC40-579450D45492}" destId="{2B0EA2DE-FB7A-4D10-8124-E5E2A08DA352}" srcOrd="0" destOrd="0" presId="urn:microsoft.com/office/officeart/2005/8/layout/hProcess9"/>
    <dgm:cxn modelId="{C5A840A6-FD4B-4ADA-BE99-346FF3CD398A}" type="presParOf" srcId="{E2D736EF-5EA8-496B-AC40-579450D45492}" destId="{EBA834F7-EB36-46E7-818F-CB98CDEEE3C9}" srcOrd="1" destOrd="0" presId="urn:microsoft.com/office/officeart/2005/8/layout/hProcess9"/>
    <dgm:cxn modelId="{66E5A792-2AE6-477C-B568-B8DF32A5755C}" type="presParOf" srcId="{E2D736EF-5EA8-496B-AC40-579450D45492}" destId="{7776DDB9-B75D-48F6-9993-A3326F2C6D20}" srcOrd="2" destOrd="0" presId="urn:microsoft.com/office/officeart/2005/8/layout/hProcess9"/>
    <dgm:cxn modelId="{4CB8723B-7A09-4BCA-9130-0E09497D64CF}" type="presParOf" srcId="{E2D736EF-5EA8-496B-AC40-579450D45492}" destId="{D2C9BBD4-3874-47A1-AD76-ADD5F982E450}" srcOrd="3" destOrd="0" presId="urn:microsoft.com/office/officeart/2005/8/layout/hProcess9"/>
    <dgm:cxn modelId="{4AEBC54C-80E8-47F4-A9E8-D1F3DCA043C8}" type="presParOf" srcId="{E2D736EF-5EA8-496B-AC40-579450D45492}" destId="{2A8A01E5-B9DF-40D5-8C82-789FFCB9C77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2306A5-2187-49F5-B61C-8D9C2B0A8739}">
      <dsp:nvSpPr>
        <dsp:cNvPr id="0" name=""/>
        <dsp:cNvSpPr/>
      </dsp:nvSpPr>
      <dsp:spPr>
        <a:xfrm>
          <a:off x="510318" y="0"/>
          <a:ext cx="5783610" cy="506141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0EA2DE-FB7A-4D10-8124-E5E2A08DA352}">
      <dsp:nvSpPr>
        <dsp:cNvPr id="0" name=""/>
        <dsp:cNvSpPr/>
      </dsp:nvSpPr>
      <dsp:spPr>
        <a:xfrm>
          <a:off x="31917" y="1540389"/>
          <a:ext cx="2190117" cy="2024564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Constantia" pitchFamily="18" charset="0"/>
            </a:rPr>
            <a:t>Информационные образовательные ресурсы (ИОР)</a:t>
          </a:r>
          <a:endParaRPr lang="ru-RU" sz="1500" b="1" kern="1200" dirty="0">
            <a:latin typeface="Constantia" pitchFamily="18" charset="0"/>
          </a:endParaRPr>
        </a:p>
      </dsp:txBody>
      <dsp:txXfrm>
        <a:off x="31917" y="1540389"/>
        <a:ext cx="2190117" cy="2024564"/>
      </dsp:txXfrm>
    </dsp:sp>
    <dsp:sp modelId="{7776DDB9-B75D-48F6-9993-A3326F2C6D20}">
      <dsp:nvSpPr>
        <dsp:cNvPr id="0" name=""/>
        <dsp:cNvSpPr/>
      </dsp:nvSpPr>
      <dsp:spPr>
        <a:xfrm>
          <a:off x="2307065" y="1518423"/>
          <a:ext cx="2190117" cy="2024564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Constantia" pitchFamily="18" charset="0"/>
            </a:rPr>
            <a:t>Электронные образовательные ресурсы (ЭОР</a:t>
          </a:r>
          <a:r>
            <a:rPr lang="ru-RU" sz="1500" b="1" kern="1200" dirty="0" smtClean="0"/>
            <a:t>)</a:t>
          </a:r>
          <a:endParaRPr lang="ru-RU" sz="1500" b="1" kern="1200" dirty="0"/>
        </a:p>
      </dsp:txBody>
      <dsp:txXfrm>
        <a:off x="2307065" y="1518423"/>
        <a:ext cx="2190117" cy="2024564"/>
      </dsp:txXfrm>
    </dsp:sp>
    <dsp:sp modelId="{2A8A01E5-B9DF-40D5-8C82-789FFCB9C772}">
      <dsp:nvSpPr>
        <dsp:cNvPr id="0" name=""/>
        <dsp:cNvSpPr/>
      </dsp:nvSpPr>
      <dsp:spPr>
        <a:xfrm>
          <a:off x="4606821" y="1518423"/>
          <a:ext cx="2190117" cy="2024564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Constantia" pitchFamily="18" charset="0"/>
            </a:rPr>
            <a:t>Цифровые образовательные ресурсы (ЦОР)</a:t>
          </a:r>
          <a:endParaRPr lang="ru-RU" sz="1500" b="1" kern="1200" dirty="0">
            <a:latin typeface="Constantia" pitchFamily="18" charset="0"/>
          </a:endParaRPr>
        </a:p>
      </dsp:txBody>
      <dsp:txXfrm>
        <a:off x="4606821" y="1518423"/>
        <a:ext cx="2190117" cy="20245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flip="none" rotWithShape="1">
          <a:gsLst>
            <a:gs pos="0">
              <a:srgbClr val="CAB88C"/>
            </a:gs>
            <a:gs pos="30000">
              <a:srgbClr val="A97E3F"/>
            </a:gs>
            <a:gs pos="70000">
              <a:srgbClr val="77601F"/>
            </a:gs>
            <a:gs pos="100000">
              <a:schemeClr val="bg2">
                <a:lumMod val="1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S8026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237130" y="4581128"/>
            <a:ext cx="3906869" cy="22768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4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Constantia" pitchFamily="18" charset="0"/>
              </a:defRPr>
            </a:lvl1pPr>
            <a:lvl2pPr>
              <a:defRPr>
                <a:solidFill>
                  <a:schemeClr val="bg1"/>
                </a:solidFill>
                <a:latin typeface="Constantia" pitchFamily="18" charset="0"/>
              </a:defRPr>
            </a:lvl2pPr>
            <a:lvl3pPr>
              <a:defRPr>
                <a:solidFill>
                  <a:schemeClr val="bg1"/>
                </a:solidFill>
                <a:latin typeface="Constantia" pitchFamily="18" charset="0"/>
              </a:defRPr>
            </a:lvl3pPr>
            <a:lvl4pPr>
              <a:defRPr>
                <a:solidFill>
                  <a:schemeClr val="bg1"/>
                </a:solidFill>
                <a:latin typeface="Constantia" pitchFamily="18" charset="0"/>
              </a:defRPr>
            </a:lvl4pPr>
            <a:lvl5pPr>
              <a:defRPr>
                <a:solidFill>
                  <a:schemeClr val="bg1"/>
                </a:solidFill>
                <a:latin typeface="Constantia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AB88C"/>
            </a:gs>
            <a:gs pos="30000">
              <a:srgbClr val="A97E3F"/>
            </a:gs>
            <a:gs pos="70000">
              <a:srgbClr val="77601F"/>
            </a:gs>
            <a:gs pos="100000">
              <a:srgbClr val="66301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S80263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237130" y="4581128"/>
            <a:ext cx="3906869" cy="22768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83F5D-4425-40A8-B932-76D67FF7EAF7}" type="datetimeFigureOut">
              <a:rPr lang="ru-RU" smtClean="0"/>
              <a:pPr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81B2F-E1C5-4A9A-8C37-E9B54BA4C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1" kern="120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chemeClr val="bg2">
              <a:tint val="85000"/>
              <a:satMod val="155000"/>
            </a:schemeClr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-collection.edu.ru/" TargetMode="External"/><Relationship Id="rId2" Type="http://schemas.openxmlformats.org/officeDocument/2006/relationships/hyperlink" Target="http://fcior.edu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penclass.ru/" TargetMode="External"/><Relationship Id="rId5" Type="http://schemas.openxmlformats.org/officeDocument/2006/relationships/hyperlink" Target="http://www.uchportal.ru/" TargetMode="External"/><Relationship Id="rId4" Type="http://schemas.openxmlformats.org/officeDocument/2006/relationships/hyperlink" Target="http://festival.1september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000006ec-1000-4ddd-956e-230047590654/i03_30_31_05.swf" TargetMode="External"/><Relationship Id="rId2" Type="http://schemas.openxmlformats.org/officeDocument/2006/relationships/hyperlink" Target="http://files.school-collection.edu.ru/dlrstore/606f3f4f-e0fe-11db-8314-0800200c9a66/02_02_11_11.sw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cior.edu.ru/card/1770/atmosfera-vozdushnaya-obolochka-zemli-vlazhnost-vozduha-k1.html" TargetMode="External"/><Relationship Id="rId5" Type="http://schemas.openxmlformats.org/officeDocument/2006/relationships/hyperlink" Target="http://files.school-collection.edu.ru/dlrstore/000009eb-1000-4ddd-7f74-5d0047fe0a3c/index.htm" TargetMode="External"/><Relationship Id="rId4" Type="http://schemas.openxmlformats.org/officeDocument/2006/relationships/hyperlink" Target="http://files.school-collection.edu.ru/dlrstore/c60f4228-a338-aa2c-dc69-121a8dc5653c/1000375A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o4epskie-valenki.ru/vis4nMd/prezentaciya-elektronnyh-obrazovatelnyh-resursov-f3" TargetMode="External"/><Relationship Id="rId2" Type="http://schemas.openxmlformats.org/officeDocument/2006/relationships/hyperlink" Target="http://interesnoe.info/mod.php?eid=1&amp;n=Encyclopedia&amp;op=list_content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edu.ru/" TargetMode="External"/><Relationship Id="rId4" Type="http://schemas.openxmlformats.org/officeDocument/2006/relationships/hyperlink" Target="http://pedsovet.su/load/10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38164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Современные образовательные ресурсы в преподавании географии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600576"/>
          <a:ext cx="6804248" cy="5061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116632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nstantia" pitchFamily="18" charset="0"/>
              </a:rPr>
              <a:t>Ресурс </a:t>
            </a:r>
            <a:r>
              <a:rPr lang="ru-RU" sz="2800" dirty="0" smtClean="0">
                <a:solidFill>
                  <a:schemeClr val="bg1"/>
                </a:solidFill>
                <a:latin typeface="Constantia" pitchFamily="18" charset="0"/>
              </a:rPr>
              <a:t>(образовательный) - запас, источник,  средство, возможность для осуществления процесса (образовательного)</a:t>
            </a:r>
            <a:endParaRPr lang="ru-RU" sz="2800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Информационные образовательные ресурсы (ИОР)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017713"/>
            <a:ext cx="8343528" cy="2995612"/>
          </a:xfrm>
        </p:spPr>
        <p:txBody>
          <a:bodyPr/>
          <a:lstStyle/>
          <a:p>
            <a:pPr eaLnBrk="1" hangingPunct="1"/>
            <a:r>
              <a:rPr lang="ru-RU" sz="2800" dirty="0" smtClean="0">
                <a:cs typeface="Times New Roman" pitchFamily="18" charset="0"/>
              </a:rPr>
              <a:t>Печатные издания</a:t>
            </a:r>
          </a:p>
          <a:p>
            <a:pPr eaLnBrk="1" hangingPunct="1"/>
            <a:r>
              <a:rPr lang="ru-RU" sz="2800" dirty="0" smtClean="0">
                <a:cs typeface="Times New Roman" pitchFamily="18" charset="0"/>
              </a:rPr>
              <a:t>Картографические объекты на печатной основе</a:t>
            </a:r>
          </a:p>
          <a:p>
            <a:pPr eaLnBrk="1" hangingPunct="1"/>
            <a:r>
              <a:rPr lang="ru-RU" sz="2800" dirty="0" smtClean="0">
                <a:cs typeface="Times New Roman" pitchFamily="18" charset="0"/>
              </a:rPr>
              <a:t>Электронные образовательные ресурсы</a:t>
            </a:r>
          </a:p>
          <a:p>
            <a:pPr eaLnBrk="1" hangingPunct="1"/>
            <a:r>
              <a:rPr lang="ru-RU" sz="2800" dirty="0" smtClean="0">
                <a:cs typeface="Times New Roman" pitchFamily="18" charset="0"/>
              </a:rPr>
              <a:t>Цифровые образовательные ресурсы</a:t>
            </a:r>
          </a:p>
          <a:p>
            <a:pPr eaLnBrk="1" hangingPunct="1"/>
            <a:r>
              <a:rPr lang="ru-RU" sz="2800" dirty="0" smtClean="0">
                <a:cs typeface="Times New Roman" pitchFamily="18" charset="0"/>
              </a:rPr>
              <a:t>Интернет-ресурсы</a:t>
            </a:r>
          </a:p>
          <a:p>
            <a:pPr eaLnBrk="1" hangingPunct="1"/>
            <a:endParaRPr lang="ru-RU" dirty="0" smtClean="0"/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395536" y="5301208"/>
            <a:ext cx="33843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onstantia" pitchFamily="18" charset="0"/>
              </a:rPr>
              <a:t>Информационные ОР объединяют электронные и цифровые 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Цифровые образовательные </a:t>
            </a:r>
            <a:b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ресурсы (ЦОР)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44824"/>
            <a:ext cx="7772400" cy="1916112"/>
          </a:xfrm>
        </p:spPr>
        <p:txBody>
          <a:bodyPr>
            <a:noAutofit/>
          </a:bodyPr>
          <a:lstStyle/>
          <a:p>
            <a:pPr marL="365760" indent="-283464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cs typeface="Times New Roman" pitchFamily="18" charset="0"/>
              </a:rPr>
              <a:t>   ЦОР – </a:t>
            </a:r>
          </a:p>
          <a:p>
            <a:pPr marL="365760" indent="-283464" algn="ctr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 smtClean="0">
                <a:cs typeface="Times New Roman" pitchFamily="18" charset="0"/>
              </a:rPr>
              <a:t>образовательный ресурс  представляет собой законченный интерактивный мультимедиа продукт, направленный на достижение дидактической цели или на решение определенных учебных задач</a:t>
            </a:r>
            <a:r>
              <a:rPr lang="ru-RU" sz="2800" b="1" dirty="0" smtClean="0">
                <a:cs typeface="Times New Roman" pitchFamily="18" charset="0"/>
              </a:rPr>
              <a:t>.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251520" y="4941168"/>
            <a:ext cx="46085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onstantia" pitchFamily="18" charset="0"/>
              </a:rPr>
              <a:t>Главное качество ЦОР, отличающее его от других ИОР и ЭОР, заключается в интерактивном характере. ЦОР предусматривает активное участие обучающегося в процессе использования ресурса</a:t>
            </a:r>
            <a:r>
              <a:rPr lang="ru-RU" b="1" dirty="0">
                <a:latin typeface="Corbe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7704856" cy="1676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Электронные образовательные ресурсы (ЭОР)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700808"/>
            <a:ext cx="8775576" cy="3355975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cs typeface="Times New Roman" pitchFamily="18" charset="0"/>
              </a:rPr>
              <a:t>ЭОР - это представленные в цифровой форме фотографии, видеофрагменты, статические и динамические модели, объекты виртуальной реальности и интерактивного моделирования, картографические материалы, звукозаписи, символьные объекты и деловая графика, текстовые документы и иные учебные материалы(электронные приложения), необходимые для организации учебного процесса. </a:t>
            </a: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251520" y="5517232"/>
            <a:ext cx="35281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onstantia" pitchFamily="18" charset="0"/>
              </a:rPr>
              <a:t>Электронные ОР  включают  в себя цифровые 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Хранилище электронных образовательных ресурсов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2296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http://fcior.edu.ru/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http://www.school-collection.edu.ru/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http://festival.1september.ru/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http://www.uchportal.ru/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http://www.openclass.ru/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116632"/>
            <a:ext cx="8856983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Классификация ЭОР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1268760"/>
            <a:ext cx="6480721" cy="4968552"/>
          </a:xfrm>
        </p:spPr>
        <p:txBody>
          <a:bodyPr>
            <a:normAutofit fontScale="70000" lnSpcReduction="20000"/>
          </a:bodyPr>
          <a:lstStyle/>
          <a:p>
            <a:pPr marL="640080" lvl="1" indent="-237744" eaLnBrk="1" fontAlgn="auto" hangingPunct="1">
              <a:spcAft>
                <a:spcPts val="0"/>
              </a:spcAft>
              <a:buFont typeface="Verdana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</a:rPr>
              <a:t>- </a:t>
            </a:r>
            <a:r>
              <a:rPr lang="ru-RU" sz="2600" b="1" dirty="0" smtClean="0">
                <a:solidFill>
                  <a:schemeClr val="tx1"/>
                </a:solidFill>
                <a:cs typeface="Times New Roman" pitchFamily="18" charset="0"/>
              </a:rPr>
              <a:t>по технологии создания </a:t>
            </a:r>
          </a:p>
          <a:p>
            <a:pPr marL="886968" lvl="2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ru-RU" sz="2600" b="1" i="1" dirty="0" err="1" smtClean="0">
                <a:cs typeface="Times New Roman" pitchFamily="18" charset="0"/>
              </a:rPr>
              <a:t>текстографические</a:t>
            </a:r>
            <a:r>
              <a:rPr lang="ru-RU" sz="2600" b="1" dirty="0" smtClean="0">
                <a:cs typeface="Times New Roman" pitchFamily="18" charset="0"/>
              </a:rPr>
              <a:t> ресурсы - </a:t>
            </a:r>
            <a:r>
              <a:rPr lang="en-US" sz="2600" b="1" dirty="0" smtClean="0">
                <a:cs typeface="Times New Roman" pitchFamily="18" charset="0"/>
                <a:hlinkClick r:id="rId2"/>
              </a:rPr>
              <a:t>http://files.school-collection.edu.ru/dlrstore/606f3f4f-e0fe-11db-8314-0800200c9a66/02_02_11_11.swf</a:t>
            </a:r>
            <a:endParaRPr lang="ru-RU" sz="2600" b="1" dirty="0" smtClean="0">
              <a:cs typeface="Times New Roman" pitchFamily="18" charset="0"/>
            </a:endParaRPr>
          </a:p>
          <a:p>
            <a:pPr marL="886968" lvl="2">
              <a:buFont typeface="Wingdings 2"/>
              <a:buChar char=""/>
              <a:defRPr/>
            </a:pPr>
            <a:r>
              <a:rPr lang="ru-RU" sz="2600" b="1" i="1" dirty="0" smtClean="0">
                <a:cs typeface="Times New Roman" pitchFamily="18" charset="0"/>
              </a:rPr>
              <a:t>мультимедиа ЭОР - </a:t>
            </a:r>
            <a:r>
              <a:rPr lang="ru-RU" sz="2600" b="1" dirty="0" smtClean="0">
                <a:cs typeface="Times New Roman" pitchFamily="18" charset="0"/>
              </a:rPr>
              <a:t> </a:t>
            </a:r>
            <a:r>
              <a:rPr lang="en-US" sz="2600" b="1" dirty="0" smtClean="0">
                <a:hlinkClick r:id="rId3"/>
              </a:rPr>
              <a:t>http://files.school-collection.edu.ru/dlrstore/000006ec-1000-4ddd-956e-230047590654/i03_30_31_05.swf</a:t>
            </a:r>
            <a:endParaRPr lang="ru-RU" sz="2600" b="1" dirty="0" smtClean="0">
              <a:cs typeface="Times New Roman" pitchFamily="18" charset="0"/>
            </a:endParaRPr>
          </a:p>
          <a:p>
            <a:pPr marL="886968" lvl="2">
              <a:buFontTx/>
              <a:buChar char="-"/>
              <a:defRPr/>
            </a:pPr>
            <a:r>
              <a:rPr lang="ru-RU" sz="2600" b="1" dirty="0" smtClean="0">
                <a:solidFill>
                  <a:schemeClr val="tx1"/>
                </a:solidFill>
                <a:cs typeface="Times New Roman" pitchFamily="18" charset="0"/>
              </a:rPr>
              <a:t>по составляющим:</a:t>
            </a:r>
          </a:p>
          <a:p>
            <a:pPr marL="886968" lvl="2">
              <a:buNone/>
              <a:defRPr/>
            </a:pPr>
            <a:r>
              <a:rPr lang="ru-RU" sz="2600" b="1" i="1" dirty="0" smtClean="0">
                <a:latin typeface="Georgia"/>
                <a:cs typeface="Times New Roman" pitchFamily="18" charset="0"/>
              </a:rPr>
              <a:t>• </a:t>
            </a:r>
            <a:r>
              <a:rPr lang="ru-RU" sz="2600" b="1" i="1" dirty="0" smtClean="0">
                <a:cs typeface="Times New Roman" pitchFamily="18" charset="0"/>
              </a:rPr>
              <a:t>лекционные - </a:t>
            </a:r>
            <a:r>
              <a:rPr lang="en-US" sz="2600" b="1" dirty="0" smtClean="0">
                <a:cs typeface="Times New Roman" pitchFamily="18" charset="0"/>
                <a:hlinkClick r:id="rId4"/>
              </a:rPr>
              <a:t>http://files.school-collection.edu.ru/dlrstore/c60f4228-a338-aa2c-dc69-121a8dc5653c/1000375A.htm</a:t>
            </a:r>
            <a:endParaRPr lang="ru-RU" sz="2600" b="1" dirty="0" smtClean="0">
              <a:cs typeface="Times New Roman" pitchFamily="18" charset="0"/>
            </a:endParaRPr>
          </a:p>
          <a:p>
            <a:pPr marL="886968" lvl="2">
              <a:buNone/>
              <a:defRPr/>
            </a:pPr>
            <a:r>
              <a:rPr lang="ru-RU" sz="2600" b="1" i="1" dirty="0" smtClean="0">
                <a:latin typeface="Georgia"/>
                <a:cs typeface="Times New Roman" pitchFamily="18" charset="0"/>
              </a:rPr>
              <a:t>• практические - </a:t>
            </a:r>
            <a:r>
              <a:rPr lang="en-US" sz="2600" b="1" i="1" dirty="0" smtClean="0">
                <a:latin typeface="Georgia"/>
                <a:cs typeface="Times New Roman" pitchFamily="18" charset="0"/>
                <a:hlinkClick r:id="rId5"/>
              </a:rPr>
              <a:t>http://files.school-collection.edu.ru/dlrstore/000009eb-1000-4ddd-7f74-5d0047fe0a3c/index.htm</a:t>
            </a:r>
            <a:endParaRPr lang="ru-RU" sz="2600" b="1" i="1" dirty="0" smtClean="0">
              <a:latin typeface="Georgia"/>
              <a:cs typeface="Times New Roman" pitchFamily="18" charset="0"/>
            </a:endParaRPr>
          </a:p>
          <a:p>
            <a:pPr marL="886968" lvl="2">
              <a:buNone/>
              <a:defRPr/>
            </a:pPr>
            <a:r>
              <a:rPr lang="ru-RU" sz="2600" b="1" i="1" dirty="0" smtClean="0">
                <a:latin typeface="Georgia"/>
                <a:cs typeface="Times New Roman" pitchFamily="18" charset="0"/>
              </a:rPr>
              <a:t>• контрольные </a:t>
            </a:r>
            <a:r>
              <a:rPr lang="ru-RU" sz="2600" b="1" i="1" dirty="0" smtClean="0">
                <a:latin typeface="Georgia"/>
                <a:cs typeface="Times New Roman" pitchFamily="18" charset="0"/>
              </a:rPr>
              <a:t>- </a:t>
            </a:r>
            <a:r>
              <a:rPr lang="en-US" sz="2600" b="1" dirty="0" smtClean="0">
                <a:hlinkClick r:id="rId6"/>
              </a:rPr>
              <a:t>http://fcior.edu.ru/card/1770/atmosfera-vozdushnaya-obolochka-zemli-vlazhnost-vozduha-k1.html</a:t>
            </a:r>
            <a:endParaRPr lang="ru-RU" sz="2600" b="1" dirty="0" smtClean="0">
              <a:cs typeface="Times New Roman" pitchFamily="18" charset="0"/>
            </a:endParaRPr>
          </a:p>
          <a:p>
            <a:pPr marL="886968" lvl="2">
              <a:buFontTx/>
              <a:buChar char="-"/>
              <a:defRPr/>
            </a:pPr>
            <a:endParaRPr lang="ru-RU" sz="28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116632"/>
            <a:ext cx="8856983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Классификация ЭОР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7" y="1268760"/>
            <a:ext cx="6624735" cy="5400600"/>
          </a:xfrm>
        </p:spPr>
        <p:txBody>
          <a:bodyPr>
            <a:noAutofit/>
          </a:bodyPr>
          <a:lstStyle/>
          <a:p>
            <a:pPr marL="640080" lvl="1" indent="-237744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по виду содержимого - </a:t>
            </a:r>
            <a:r>
              <a:rPr lang="en-US" sz="2400" b="1" dirty="0" smtClean="0">
                <a:solidFill>
                  <a:schemeClr val="tx1"/>
                </a:solidFill>
                <a:cs typeface="Times New Roman" pitchFamily="18" charset="0"/>
                <a:hlinkClick r:id="rId2"/>
              </a:rPr>
              <a:t>http://interesnoe.info/mod.php?eid=1&amp;n=Encyclopedia&amp;op=list_content</a:t>
            </a:r>
            <a:endParaRPr lang="ru-RU" sz="2400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640080" lvl="1" indent="-237744" eaLnBrk="1" fontAlgn="auto" hangingPunct="1">
              <a:spcAft>
                <a:spcPts val="0"/>
              </a:spcAft>
              <a:buNone/>
              <a:defRPr/>
            </a:pPr>
            <a:r>
              <a:rPr lang="ru-RU" sz="2400" dirty="0" smtClean="0">
                <a:cs typeface="Times New Roman" pitchFamily="18" charset="0"/>
              </a:rPr>
              <a:t>  </a:t>
            </a:r>
            <a:endParaRPr lang="ru-RU" dirty="0" smtClean="0">
              <a:cs typeface="Times New Roman" pitchFamily="18" charset="0"/>
            </a:endParaRPr>
          </a:p>
          <a:p>
            <a:pPr marL="365760" lvl="2" indent="-283464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  <a:defRPr/>
            </a:pPr>
            <a:r>
              <a:rPr lang="ru-RU" dirty="0" smtClean="0"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- по реализационному принципу - </a:t>
            </a:r>
            <a:r>
              <a:rPr lang="ru-RU" b="1" dirty="0" smtClean="0">
                <a:latin typeface="Georgia"/>
                <a:cs typeface="Times New Roman" pitchFamily="18" charset="0"/>
              </a:rPr>
              <a:t>•</a:t>
            </a:r>
            <a:r>
              <a:rPr lang="en-US" b="1" dirty="0" smtClean="0">
                <a:hlinkClick r:id="rId3"/>
              </a:rPr>
              <a:t>http://po4epskie-valenki.ru/vis4nMd/prezentaciya-elektronnyh-obrazovatelnyh-resursov-f3</a:t>
            </a:r>
            <a:endParaRPr lang="ru-RU" b="1" dirty="0" smtClean="0"/>
          </a:p>
          <a:p>
            <a:pPr marL="365760" lvl="2" indent="-283464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  <a:defRPr/>
            </a:pPr>
            <a:r>
              <a:rPr lang="ru-RU" b="1" dirty="0" smtClean="0">
                <a:cs typeface="Times New Roman" pitchFamily="18" charset="0"/>
              </a:rPr>
              <a:t>    </a:t>
            </a:r>
            <a:r>
              <a:rPr lang="ru-RU" b="1" dirty="0" smtClean="0">
                <a:latin typeface="Georgia"/>
                <a:cs typeface="Times New Roman" pitchFamily="18" charset="0"/>
              </a:rPr>
              <a:t>•</a:t>
            </a:r>
            <a:r>
              <a:rPr lang="en-US" b="1" dirty="0" smtClean="0">
                <a:hlinkClick r:id="rId4"/>
              </a:rPr>
              <a:t>http://pedsovet.su/load/106</a:t>
            </a:r>
            <a:endParaRPr lang="ru-RU" b="1" dirty="0" smtClean="0"/>
          </a:p>
          <a:p>
            <a:pPr marL="365760" lvl="2" indent="-283464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  <a:defRPr/>
            </a:pPr>
            <a:endParaRPr lang="ru-RU" dirty="0" smtClean="0">
              <a:cs typeface="Times New Roman" pitchFamily="18" charset="0"/>
            </a:endParaRPr>
          </a:p>
          <a:p>
            <a:pPr marL="365760" lvl="2" indent="-283464" eaLnBrk="1" fontAlgn="auto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  <a:defRPr/>
            </a:pPr>
            <a:r>
              <a:rPr lang="ru-RU" dirty="0" smtClean="0"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по типу применения - </a:t>
            </a: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  <a:hlinkClick r:id="rId5"/>
              </a:rPr>
              <a:t>http://www.edu.ru/</a:t>
            </a:r>
            <a:endParaRPr lang="ru-RU" b="1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r88765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mir88765</Template>
  <TotalTime>142</TotalTime>
  <Words>258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mir88765</vt:lpstr>
      <vt:lpstr>Современные образовательные ресурсы в преподавании географии</vt:lpstr>
      <vt:lpstr>Слайд 2</vt:lpstr>
      <vt:lpstr>Информационные образовательные ресурсы (ИОР)</vt:lpstr>
      <vt:lpstr>Цифровые образовательные  ресурсы (ЦОР)</vt:lpstr>
      <vt:lpstr>Электронные образовательные ресурсы (ЭОР)</vt:lpstr>
      <vt:lpstr>Хранилище электронных образовательных ресурсов</vt:lpstr>
      <vt:lpstr>Классификация ЭОР </vt:lpstr>
      <vt:lpstr>Классификация ЭОР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ресурсы в преподавании географии</dc:title>
  <dc:creator>ueser</dc:creator>
  <cp:lastModifiedBy>ueser</cp:lastModifiedBy>
  <cp:revision>15</cp:revision>
  <dcterms:created xsi:type="dcterms:W3CDTF">2013-03-25T14:28:06Z</dcterms:created>
  <dcterms:modified xsi:type="dcterms:W3CDTF">2013-03-25T17:57:49Z</dcterms:modified>
</cp:coreProperties>
</file>