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87" r:id="rId3"/>
    <p:sldId id="286" r:id="rId4"/>
    <p:sldId id="285" r:id="rId5"/>
    <p:sldId id="288" r:id="rId6"/>
    <p:sldId id="289" r:id="rId7"/>
    <p:sldId id="290" r:id="rId8"/>
    <p:sldId id="292" r:id="rId9"/>
    <p:sldId id="294" r:id="rId10"/>
    <p:sldId id="295" r:id="rId11"/>
    <p:sldId id="293" r:id="rId12"/>
    <p:sldId id="299" r:id="rId13"/>
    <p:sldId id="297" r:id="rId14"/>
    <p:sldId id="298" r:id="rId15"/>
    <p:sldId id="301" r:id="rId16"/>
    <p:sldId id="302" r:id="rId17"/>
    <p:sldId id="300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81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66641-B62E-49A8-8DEB-3423A241F02F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55F74-3593-4269-A779-3250E5510E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645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2FB7D7-C30C-4949-BEA3-0B7CDC7BEA9A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DA6ECF-546B-4018-9654-64B4B63E9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916416" cy="295232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Дуденкова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Екатерина Евгеньевна,</a:t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истории и обществознания МОУ Гимназия № 3 Центрального района Волгограда</a:t>
            </a:r>
            <a:br>
              <a:rPr lang="ru-RU" sz="27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сетевых сервисов на уроках истории и 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обществознания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1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300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5300" i="1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77072"/>
            <a:ext cx="5255154" cy="2346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«Если мы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будем учить сегодня так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учили вчера, </a:t>
            </a:r>
            <a:endParaRPr lang="ru-RU" sz="2400" b="1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украдем у наших детей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завтра»</a:t>
            </a:r>
            <a:endParaRPr lang="ru-RU" sz="20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Джон </a:t>
            </a:r>
            <a:r>
              <a:rPr lang="ru-RU" sz="2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Дьюи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американский философ, психолог и педагог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9001000" cy="6552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9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помощью сервисов </a:t>
            </a:r>
            <a:r>
              <a:rPr lang="ru-RU" sz="19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19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можно организовать различную </a:t>
            </a:r>
            <a:endParaRPr lang="ru-RU" sz="19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коллективную </a:t>
            </a:r>
            <a:r>
              <a:rPr lang="ru-RU" sz="19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деятельность: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создавать, совместно редактировать и обсуждать документы, таблицы, презентации, используя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«Документы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создавать индивидуальные и коллективные блоги и добавлять в них самые различные материалы: документы, календари, потоки из блокнотов,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новостей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т.п.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создавать системы персонального поиска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дополнять их полезными сайтами, что позволяет использовать безопасные образовательные поисковые системы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персональные календари и добавлять в них описание событий, коллективно планировать деятельность.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собственные учебные видео каналы и группы, использовать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медиаресурсы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размещать в сети собственные видео фрагменты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создавать Веб-сайт на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Google-site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конструировать его из множества уже знакомых объектов. Добавлять на сайт документы, таблицы, календари, фотографии, видео, ленту новости и др.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Постоянная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практика использования новых средств приучает к новому стилю поведения, подсказывает педагогические и организационные решения учебных ситуаций.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Такая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работа делает процесс обучения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открытым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учеников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учителей и для родителей.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354" r="993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272" y="5445224"/>
            <a:ext cx="2635399" cy="157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86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469440" y="455336"/>
            <a:ext cx="4323556" cy="125224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ТЕСТОВЫЕ</a:t>
            </a:r>
            <a:r>
              <a:rPr kumimoji="0" lang="ru-RU" sz="4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600" b="1" i="0" u="none" strike="noStrike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ЗАДАНИЯ</a:t>
            </a:r>
            <a:endParaRPr kumimoji="0" lang="ru-RU" sz="4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96900" y="2000251"/>
            <a:ext cx="2448000" cy="105806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ОТКРЫТОГО ТИПА</a:t>
            </a:r>
            <a:endParaRPr kumimoji="0" lang="ru-RU" sz="3600" b="1" i="0" u="none" strike="noStrike" normalizeH="0" baseline="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538096" y="1989138"/>
            <a:ext cx="2617014" cy="105806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ЗАКРЫТОГО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ТИПА</a:t>
            </a: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149256" y="3639983"/>
            <a:ext cx="2320184" cy="659194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>
                  <a:noFill/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Дополнения</a:t>
            </a:r>
            <a:endParaRPr kumimoji="0" lang="ru-RU" sz="4400" b="1" i="0" u="none" strike="noStrike" normalizeH="0" baseline="0" dirty="0" smtClean="0">
              <a:ln w="1905">
                <a:noFill/>
              </a:ln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763687" y="4357211"/>
            <a:ext cx="2026713" cy="1223663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Свободного изложения</a:t>
            </a:r>
            <a:endParaRPr kumimoji="0" lang="ru-RU" sz="4000" b="1" i="0" u="none" strike="noStrike" normalizeH="0" baseline="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03" name="AutoShape 7"/>
          <p:cNvCxnSpPr>
            <a:cxnSpLocks noChangeShapeType="1"/>
          </p:cNvCxnSpPr>
          <p:nvPr/>
        </p:nvCxnSpPr>
        <p:spPr bwMode="auto">
          <a:xfrm>
            <a:off x="2842698" y="3101653"/>
            <a:ext cx="0" cy="12366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4" name="AutoShape 8"/>
          <p:cNvCxnSpPr>
            <a:cxnSpLocks noChangeShapeType="1"/>
          </p:cNvCxnSpPr>
          <p:nvPr/>
        </p:nvCxnSpPr>
        <p:spPr bwMode="auto">
          <a:xfrm flipH="1">
            <a:off x="1309348" y="3159887"/>
            <a:ext cx="269875" cy="4143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3891199" y="3504406"/>
            <a:ext cx="2955404" cy="1027113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Альтернативных </a:t>
            </a:r>
            <a:r>
              <a:rPr kumimoji="0" lang="ru-RU" sz="1600" b="1" i="0" u="none" strike="noStrike" normalizeH="0" baseline="0" dirty="0" smtClean="0">
                <a:ln w="1905">
                  <a:noFill/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ответов</a:t>
            </a:r>
            <a:endParaRPr kumimoji="0" lang="ru-RU" sz="3600" b="1" i="0" u="none" strike="noStrike" normalizeH="0" baseline="0" dirty="0" smtClean="0">
              <a:ln w="1905">
                <a:noFill/>
              </a:ln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4355976" y="4946905"/>
            <a:ext cx="2595364" cy="1136201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905">
                  <a:noFill/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Множественного выбора</a:t>
            </a:r>
            <a:endParaRPr kumimoji="0" lang="ru-RU" sz="3600" b="1" i="0" u="none" strike="noStrike" normalizeH="0" baseline="0" dirty="0" smtClean="0">
              <a:ln w="1905">
                <a:noFill/>
              </a:ln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846603" y="5205906"/>
            <a:ext cx="2170514" cy="1391445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905">
                  <a:noFill/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Установления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600" b="1" dirty="0" err="1">
                <a:ln w="1905">
                  <a:noFill/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sz="1600" b="1" i="0" u="none" strike="noStrike" normalizeH="0" baseline="0" dirty="0" err="1" smtClean="0">
                <a:ln w="1905">
                  <a:noFill/>
                </a:ln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оследо-вательност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6951340" y="3640809"/>
            <a:ext cx="2031738" cy="119485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normalizeH="0" baseline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Установления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normalizeH="0" baseline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соответствия</a:t>
            </a:r>
            <a:endParaRPr kumimoji="0" lang="ru-RU" sz="3200" b="1" i="0" u="none" strike="noStrike" normalizeH="0" baseline="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09" name="AutoShape 13"/>
          <p:cNvCxnSpPr>
            <a:cxnSpLocks noChangeShapeType="1"/>
          </p:cNvCxnSpPr>
          <p:nvPr/>
        </p:nvCxnSpPr>
        <p:spPr bwMode="auto">
          <a:xfrm flipH="1">
            <a:off x="5724128" y="3047206"/>
            <a:ext cx="379213" cy="457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0" name="AutoShape 14"/>
          <p:cNvCxnSpPr>
            <a:cxnSpLocks noChangeShapeType="1"/>
          </p:cNvCxnSpPr>
          <p:nvPr/>
        </p:nvCxnSpPr>
        <p:spPr bwMode="auto">
          <a:xfrm>
            <a:off x="7308304" y="3058319"/>
            <a:ext cx="0" cy="2147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1" name="AutoShape 15"/>
          <p:cNvCxnSpPr>
            <a:cxnSpLocks noChangeShapeType="1"/>
          </p:cNvCxnSpPr>
          <p:nvPr/>
        </p:nvCxnSpPr>
        <p:spPr bwMode="auto">
          <a:xfrm flipH="1">
            <a:off x="6103341" y="3173915"/>
            <a:ext cx="253802" cy="172999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2" name="AutoShape 16"/>
          <p:cNvCxnSpPr>
            <a:cxnSpLocks noChangeShapeType="1"/>
          </p:cNvCxnSpPr>
          <p:nvPr/>
        </p:nvCxnSpPr>
        <p:spPr bwMode="auto">
          <a:xfrm>
            <a:off x="7812360" y="3058319"/>
            <a:ext cx="342750" cy="51590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2883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Рабочий Стол\Городской семинар 12 денкабря 2020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-1268"/>
            <a:ext cx="117806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45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Рабочий Стол\Городской семинар 12 денкабря 2020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586" y="0"/>
            <a:ext cx="12562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9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Рабочий Стол\Городской семинар 12 денкабря 2020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8761" y="-1251521"/>
            <a:ext cx="12975233" cy="810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11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G:\Рабочий Стол\Городской семинар 12 денкабря 2020\IMG_20201204_092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45" y="194428"/>
            <a:ext cx="4164955" cy="5553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Рабочий Стол\Городской семинар 12 денкабря 2020\IMG_20201204_0919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2" y="-23491"/>
            <a:ext cx="4005221" cy="3598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G:\Рабочий Стол\Городской семинар 12 денкабря 2020\IMG_20201208_0915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9000"/>
            <a:ext cx="5040560" cy="37804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48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G:\Рабочий Стол\Городской семинар 12 денкабря 2020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449" y="476672"/>
            <a:ext cx="9806666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Рабочий Стол\Городской семинар 12 денкабря 2020\IMG_20201209_083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" y="3645024"/>
            <a:ext cx="2409732" cy="3212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80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836712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b="1" dirty="0" smtClean="0"/>
              <a:t>Создаем на сайте </a:t>
            </a:r>
            <a:r>
              <a:rPr lang="en-US" sz="2800" b="1" dirty="0" smtClean="0"/>
              <a:t>Google </a:t>
            </a:r>
            <a:r>
              <a:rPr lang="ru-RU" sz="2800" b="1" dirty="0" smtClean="0"/>
              <a:t>аккаунт, 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/>
              <a:t>заходим в Мой Диск, 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/>
              <a:t>создаем </a:t>
            </a:r>
            <a:r>
              <a:rPr lang="en-US" sz="2800" b="1" dirty="0" smtClean="0"/>
              <a:t>Google</a:t>
            </a:r>
            <a:r>
              <a:rPr lang="ru-RU" sz="2800" b="1" dirty="0" smtClean="0"/>
              <a:t>-форму с проверочной/контрольной работой,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/>
              <a:t>указываем для системы верные ответы (зайти в настройки), 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/>
              <a:t>завершаем создание работы,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/>
              <a:t>нажимаем кнопку «принимать ответы», 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/>
              <a:t>копируем ссылку на проверочную для учащихся, обговаривая условия сбора ответов (вы можете выставить любые ограничения по сбору ответов).</a:t>
            </a:r>
          </a:p>
          <a:p>
            <a:pPr algn="ctr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2012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31186" y="2276872"/>
            <a:ext cx="702750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Удачи Вам в работе и творческих успехов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55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548680"/>
            <a:ext cx="8229600" cy="53285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Интерактивные методы обучения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 организации продуктивного взаимодействия учащихся между собой и с учителем в форме учебных, деловых, ролевых игр, дискуссий, при котором происходит освоение нового опыта и получение новых знаний.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есть интерактивное обучение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прежде всего,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диалоговое обучение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ходе которого осуществляется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учителя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ученика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675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93304" y="188640"/>
            <a:ext cx="11737304" cy="1647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4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2.0</a:t>
            </a:r>
            <a:r>
              <a:rPr lang="ru-RU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 или «Сетевые сервисы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820891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проектирования систем, которые путем учета сетевых взаимодействий, становятся тем лучше, чем больше людей ими пользуются.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Важная черта – принцип привлечения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пользователей к наполнению и многоразового использования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контента.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46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7" y="764704"/>
            <a:ext cx="8162925" cy="42005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07704" y="5733256"/>
            <a:ext cx="5215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http://</a:t>
            </a:r>
            <a:r>
              <a:rPr lang="en-US" sz="2400" b="1" dirty="0" smtClean="0"/>
              <a:t>manualgoogledrive.blogspot.ru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9617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364" y="260648"/>
            <a:ext cx="8363272" cy="13681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Вовлечение обучающихся в процесс тестирования направлено на достижение следующих образовательных результатов: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личностных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ответственного отношения к учению, готовности и способности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учащихся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саморазвитию и самообразованию на основе мотивации к обучению и познанию;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опыта использования информационных ресурсов и электронных средств в учебной и практической деятельности;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своего образовательного уровня и уровня готовности к продолжению обучения с использованием ИКТ;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активизация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по усвоению учебного материала.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840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8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38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 определять цели своего обучения, ставить и формулировать для себя новые задачи в учёбе и познавательной деятельности, развивать мотивы и интересы своей познавательной деятельности;</a:t>
            </a:r>
          </a:p>
          <a:p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 планировать пути достижения целей;</a:t>
            </a:r>
          </a:p>
          <a:p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соотносить свои действия с планируемыми результатами, осуществлять контроль своей деятельности в процессе достижения результата, определять способы действий в рамках предложенных условий и требований, корректировать свои действия в соответствии с изменяющейся ситуацией;</a:t>
            </a:r>
          </a:p>
          <a:p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владение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основами самоконтроля, самооценки, принятия решений;</a:t>
            </a:r>
          </a:p>
          <a:p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развитие компетентности в области использования информационно-коммуникационных технологий.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0364" y="260648"/>
            <a:ext cx="8363272" cy="13681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Вовлечение обучающихся в процесс тестирования направлено на достижение следующих образовательных результатов:</a:t>
            </a:r>
          </a:p>
        </p:txBody>
      </p:sp>
    </p:spTree>
    <p:extLst>
      <p:ext uri="{BB962C8B-B14F-4D97-AF65-F5344CB8AC3E}">
        <p14:creationId xmlns:p14="http://schemas.microsoft.com/office/powerpoint/2010/main" val="404895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Достижение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предметных результатов</a:t>
            </a:r>
            <a:r>
              <a:rPr lang="ru-RU" sz="24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определяется учебной программой по предмету, в соответствии с которой разрабатывается дистанционное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тестирование.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0364" y="260648"/>
            <a:ext cx="8363272" cy="13681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Вовлечение обучающихся в процесс тестирования направлено на достижение следующих образовательных результатов:</a:t>
            </a:r>
          </a:p>
        </p:txBody>
      </p:sp>
    </p:spTree>
    <p:extLst>
      <p:ext uri="{BB962C8B-B14F-4D97-AF65-F5344CB8AC3E}">
        <p14:creationId xmlns:p14="http://schemas.microsoft.com/office/powerpoint/2010/main" val="370062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67328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Тестирование и обработка данных реализуется по технологии дистанционного взаимодействия, а именно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веб-сервисы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веб-страницы и сайты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электронная почта     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форумы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блоги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6" b="100000" l="0" r="100000">
                        <a14:foregroundMark x1="2857" y1="34000" x2="2857" y2="34000"/>
                        <a14:foregroundMark x1="35397" y1="66571" x2="35397" y2="66571"/>
                        <a14:foregroundMark x1="35238" y1="72857" x2="35238" y2="72857"/>
                        <a14:foregroundMark x1="33810" y1="81714" x2="33810" y2="81714"/>
                        <a14:foregroundMark x1="32857" y1="91143" x2="32857" y2="91143"/>
                        <a14:foregroundMark x1="32381" y1="97714" x2="32381" y2="97714"/>
                        <a14:foregroundMark x1="17619" y1="97429" x2="17619" y2="97429"/>
                        <a14:foregroundMark x1="14921" y1="84571" x2="14921" y2="84571"/>
                        <a14:foregroundMark x1="13333" y1="76000" x2="13333" y2="76000"/>
                        <a14:foregroundMark x1="11905" y1="65429" x2="11905" y2="65429"/>
                        <a14:foregroundMark x1="15079" y1="71714" x2="15238" y2="73143"/>
                        <a14:foregroundMark x1="17143" y1="76571" x2="18095" y2="77429"/>
                        <a14:foregroundMark x1="20952" y1="77429" x2="23651" y2="77143"/>
                        <a14:foregroundMark x1="26508" y1="75714" x2="27778" y2="75143"/>
                        <a14:foregroundMark x1="36508" y1="75714" x2="36508" y2="75714"/>
                        <a14:foregroundMark x1="35714" y1="84571" x2="35714" y2="84571"/>
                        <a14:foregroundMark x1="36032" y1="87714" x2="37302" y2="88286"/>
                        <a14:foregroundMark x1="40000" y1="90000" x2="41429" y2="91143"/>
                        <a14:foregroundMark x1="43016" y1="92571" x2="43016" y2="92571"/>
                        <a14:foregroundMark x1="46032" y1="92571" x2="46032" y2="92571"/>
                        <a14:foregroundMark x1="59841" y1="97429" x2="59841" y2="97429"/>
                        <a14:foregroundMark x1="59841" y1="97429" x2="59841" y2="97429"/>
                        <a14:foregroundMark x1="61429" y1="97429" x2="66349" y2="97143"/>
                        <a14:foregroundMark x1="66984" y1="97143" x2="66984" y2="97143"/>
                        <a14:foregroundMark x1="69683" y1="96000" x2="70952" y2="94286"/>
                        <a14:foregroundMark x1="79206" y1="91714" x2="79206" y2="91714"/>
                        <a14:foregroundMark x1="81746" y1="87714" x2="81746" y2="87714"/>
                        <a14:foregroundMark x1="81746" y1="87429" x2="82381" y2="85714"/>
                        <a14:foregroundMark x1="87778" y1="78286" x2="87778" y2="78286"/>
                        <a14:foregroundMark x1="89365" y1="76000" x2="90476" y2="74571"/>
                        <a14:foregroundMark x1="90635" y1="73714" x2="90635" y2="73714"/>
                        <a14:foregroundMark x1="84286" y1="69714" x2="82540" y2="69714"/>
                        <a14:foregroundMark x1="78095" y1="69429" x2="75079" y2="68286"/>
                        <a14:foregroundMark x1="69683" y1="64286" x2="67937" y2="6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764" y="1052736"/>
            <a:ext cx="5324699" cy="295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88670" y="4057682"/>
            <a:ext cx="756886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разработке интерактивного тестирования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помогут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ресурсы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92" y="4480924"/>
            <a:ext cx="2117477" cy="1002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577" y="5861141"/>
            <a:ext cx="14763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210" y="4848776"/>
            <a:ext cx="1733484" cy="484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120" y="4739118"/>
            <a:ext cx="14573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333029"/>
            <a:ext cx="242887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756366"/>
            <a:ext cx="17145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445" y="5861141"/>
            <a:ext cx="12096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87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59" b="98276" l="10484" r="90484">
                        <a14:foregroundMark x1="39355" y1="14310" x2="39355" y2="14310"/>
                        <a14:foregroundMark x1="38468" y1="4655" x2="38468" y2="4655"/>
                        <a14:foregroundMark x1="37177" y1="2759" x2="37177" y2="2759"/>
                        <a14:foregroundMark x1="37339" y1="87241" x2="37339" y2="87241"/>
                        <a14:foregroundMark x1="37339" y1="87241" x2="37339" y2="87241"/>
                        <a14:foregroundMark x1="36855" y1="95172" x2="36855" y2="95172"/>
                        <a14:foregroundMark x1="36855" y1="95172" x2="36855" y2="95172"/>
                        <a14:foregroundMark x1="36694" y1="92931" x2="36694" y2="92931"/>
                        <a14:foregroundMark x1="36694" y1="92931" x2="36694" y2="92931"/>
                        <a14:foregroundMark x1="24032" y1="93276" x2="24032" y2="93276"/>
                        <a14:foregroundMark x1="24032" y1="93276" x2="24032" y2="93276"/>
                        <a14:foregroundMark x1="20161" y1="84483" x2="20161" y2="84483"/>
                        <a14:foregroundMark x1="20645" y1="83793" x2="20645" y2="83793"/>
                        <a14:foregroundMark x1="20645" y1="83793" x2="20645" y2="83793"/>
                        <a14:foregroundMark x1="75806" y1="85862" x2="75806" y2="85862"/>
                        <a14:foregroundMark x1="75806" y1="85862" x2="75806" y2="85862"/>
                        <a14:foregroundMark x1="62177" y1="96897" x2="62177" y2="96897"/>
                        <a14:foregroundMark x1="62177" y1="96897" x2="62177" y2="96897"/>
                        <a14:foregroundMark x1="73629" y1="98276" x2="73629" y2="98276"/>
                        <a14:foregroundMark x1="73629" y1="98276" x2="73629" y2="98276"/>
                        <a14:foregroundMark x1="60323" y1="86897" x2="60323" y2="86897"/>
                        <a14:foregroundMark x1="60323" y1="86897" x2="60323" y2="86897"/>
                        <a14:foregroundMark x1="60484" y1="84828" x2="60484" y2="84828"/>
                        <a14:foregroundMark x1="60484" y1="84828" x2="60484" y2="84828"/>
                        <a14:foregroundMark x1="54516" y1="87241" x2="54516" y2="87241"/>
                        <a14:foregroundMark x1="54516" y1="87241" x2="54516" y2="87241"/>
                        <a14:foregroundMark x1="45645" y1="86552" x2="45645" y2="86552"/>
                        <a14:foregroundMark x1="45645" y1="86552" x2="45645" y2="86552"/>
                        <a14:foregroundMark x1="39677" y1="83621" x2="39677" y2="83621"/>
                        <a14:foregroundMark x1="39516" y1="82931" x2="39516" y2="82931"/>
                        <a14:foregroundMark x1="34839" y1="78448" x2="34839" y2="78448"/>
                        <a14:foregroundMark x1="34839" y1="78448" x2="34839" y2="78448"/>
                        <a14:foregroundMark x1="31532" y1="82241" x2="31532" y2="82241"/>
                        <a14:foregroundMark x1="31532" y1="82241" x2="31532" y2="82241"/>
                        <a14:foregroundMark x1="26371" y1="79828" x2="26371" y2="79828"/>
                        <a14:foregroundMark x1="26371" y1="79828" x2="26371" y2="79828"/>
                        <a14:foregroundMark x1="21129" y1="71897" x2="21129" y2="71897"/>
                        <a14:foregroundMark x1="21129" y1="71897" x2="21129" y2="71897"/>
                        <a14:foregroundMark x1="22984" y1="4655" x2="22984" y2="4655"/>
                        <a14:foregroundMark x1="22984" y1="4655" x2="22984" y2="4655"/>
                        <a14:foregroundMark x1="31371" y1="5690" x2="31371" y2="5690"/>
                        <a14:foregroundMark x1="27016" y1="5690" x2="27016" y2="5690"/>
                        <a14:foregroundMark x1="27016" y1="5690" x2="27016" y2="56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35" y="3242186"/>
            <a:ext cx="7598930" cy="355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3" y="332656"/>
            <a:ext cx="842493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простой и эффективный инструмент, который всегда под рукой у любого владельца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аккаунта.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С помощью данного инструмента  можно создавать всевозможные тесты для закрепления материала урока, викторины по предмету. Создавая тесты можно легко проверить знания учащихся и оценить их.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2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663</TotalTime>
  <Words>507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Georgia</vt:lpstr>
      <vt:lpstr>Times New Roman</vt:lpstr>
      <vt:lpstr>Trebuchet MS</vt:lpstr>
      <vt:lpstr>Воздушный поток</vt:lpstr>
      <vt:lpstr>Дуденкова Екатерина Евгеньевна, учитель истории и обществознания МОУ Гимназия № 3 Центрального района Волгограда  «Использование сетевых сервисов на уроках истории и обществознания»    </vt:lpstr>
      <vt:lpstr>Презентация PowerPoint</vt:lpstr>
      <vt:lpstr>«Web 2.0» или «Сетевые сервисы»</vt:lpstr>
      <vt:lpstr>Презентация PowerPoint</vt:lpstr>
      <vt:lpstr>Вовлечение обучающихся в процесс тестирования направлено на достижение следующих образовательных результатов:</vt:lpstr>
      <vt:lpstr>Вовлечение обучающихся в процесс тестирования направлено на достижение следующих образовательных результатов:</vt:lpstr>
      <vt:lpstr>Вовлечение обучающихся в процесс тестирования направлено на достижение следующих образовательных результатов:</vt:lpstr>
      <vt:lpstr>Тестирование и обработка данных реализуется по технологии дистанционного взаимодействия, а именно: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111</cp:revision>
  <dcterms:created xsi:type="dcterms:W3CDTF">2014-08-22T09:57:51Z</dcterms:created>
  <dcterms:modified xsi:type="dcterms:W3CDTF">2021-11-03T07:04:35Z</dcterms:modified>
</cp:coreProperties>
</file>