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114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234E4-5B31-4F65-87DB-D0670704315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8E9C-9DA6-4ECA-965B-14A700041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234E4-5B31-4F65-87DB-D0670704315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8E9C-9DA6-4ECA-965B-14A700041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234E4-5B31-4F65-87DB-D0670704315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8E9C-9DA6-4ECA-965B-14A700041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234E4-5B31-4F65-87DB-D0670704315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8E9C-9DA6-4ECA-965B-14A700041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234E4-5B31-4F65-87DB-D0670704315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8E9C-9DA6-4ECA-965B-14A700041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234E4-5B31-4F65-87DB-D0670704315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8E9C-9DA6-4ECA-965B-14A700041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234E4-5B31-4F65-87DB-D0670704315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8E9C-9DA6-4ECA-965B-14A700041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234E4-5B31-4F65-87DB-D0670704315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8E9C-9DA6-4ECA-965B-14A700041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234E4-5B31-4F65-87DB-D0670704315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8E9C-9DA6-4ECA-965B-14A700041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234E4-5B31-4F65-87DB-D0670704315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8E9C-9DA6-4ECA-965B-14A700041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E234E4-5B31-4F65-87DB-D0670704315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8E9C-9DA6-4ECA-965B-14A700041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234E4-5B31-4F65-87DB-D06707043156}" type="datetimeFigureOut">
              <a:rPr lang="ru-RU" smtClean="0"/>
              <a:pPr/>
              <a:t>14.01.2025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78E9C-9DA6-4ECA-965B-14A70004169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20.jpeg"/><Relationship Id="rId7" Type="http://schemas.openxmlformats.org/officeDocument/2006/relationships/image" Target="../media/image24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1.gif"/><Relationship Id="rId7" Type="http://schemas.openxmlformats.org/officeDocument/2006/relationships/image" Target="../media/image3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33.jpeg"/><Relationship Id="rId10" Type="http://schemas.openxmlformats.org/officeDocument/2006/relationships/image" Target="../media/image37.gif"/><Relationship Id="rId4" Type="http://schemas.openxmlformats.org/officeDocument/2006/relationships/image" Target="../media/image32.gif"/><Relationship Id="rId9" Type="http://schemas.openxmlformats.org/officeDocument/2006/relationships/image" Target="../media/image3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ФОНЫ\img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714356"/>
            <a:ext cx="5929354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400" b="1" i="1" dirty="0" smtClean="0">
                <a:ln>
                  <a:solidFill>
                    <a:schemeClr val="tx1"/>
                  </a:solidFill>
                </a:ln>
                <a:cs typeface="AngsanaUPC" pitchFamily="18" charset="-34"/>
              </a:rPr>
              <a:t>Технологическая карта урока математики </a:t>
            </a:r>
          </a:p>
          <a:p>
            <a:pPr algn="ctr">
              <a:defRPr/>
            </a:pPr>
            <a:r>
              <a:rPr lang="ru-RU" sz="4400" b="1" i="1" dirty="0" smtClean="0">
                <a:ln>
                  <a:solidFill>
                    <a:schemeClr val="tx1"/>
                  </a:solidFill>
                </a:ln>
                <a:cs typeface="AngsanaUPC" pitchFamily="18" charset="-34"/>
              </a:rPr>
              <a:t>в 1 классе</a:t>
            </a:r>
          </a:p>
          <a:p>
            <a:pPr algn="ctr">
              <a:defRPr/>
            </a:pPr>
            <a:r>
              <a:rPr lang="ru-RU" sz="4400" b="1" i="1" dirty="0" smtClean="0">
                <a:ln>
                  <a:solidFill>
                    <a:schemeClr val="tx1"/>
                  </a:solidFill>
                </a:ln>
                <a:cs typeface="AngsanaUPC" pitchFamily="18" charset="-34"/>
              </a:rPr>
              <a:t>по теме: «Число и цифра 5»</a:t>
            </a:r>
            <a:endParaRPr lang="ru-RU" sz="4400" i="1" dirty="0" smtClean="0">
              <a:ln>
                <a:solidFill>
                  <a:schemeClr val="tx1"/>
                </a:solidFill>
              </a:ln>
              <a:cs typeface="AngsanaUPC" pitchFamily="18" charset="-34"/>
            </a:endParaRPr>
          </a:p>
          <a:p>
            <a:pPr algn="ctr">
              <a:defRPr/>
            </a:pPr>
            <a:endParaRPr lang="ru-RU" sz="4400" b="1" dirty="0" smtClean="0">
              <a:ln w="19050">
                <a:solidFill>
                  <a:schemeClr val="tx1"/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99792" y="5308341"/>
            <a:ext cx="70202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 : 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Максимова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Екатерина Викторовна, </a:t>
            </a:r>
            <a:endParaRPr lang="ru-RU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>
              <a:defRPr/>
            </a:pP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Гурьевский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ЦО имени С. К. Иванчикова»</a:t>
            </a:r>
          </a:p>
          <a:p>
            <a:pPr algn="ctr">
              <a:defRPr/>
            </a:pPr>
            <a:r>
              <a:rPr lang="ru-RU" b="1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Венёвского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района, Тульской области</a:t>
            </a:r>
            <a:endParaRPr lang="ru-RU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b="1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b="1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admin\Desktop\ФОНЫ\3tHt-OgQSlyIDax6b78myQ_origi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1" name="Picture 3" descr="C:\Users\admin\Desktop\КОНКУРС\12891778_w640_h640_7.jpg"/>
          <p:cNvPicPr>
            <a:picLocks noChangeAspect="1" noChangeArrowheads="1"/>
          </p:cNvPicPr>
          <p:nvPr/>
        </p:nvPicPr>
        <p:blipFill>
          <a:blip r:embed="rId3" cstate="print"/>
          <a:srcRect r="17391"/>
          <a:stretch>
            <a:fillRect/>
          </a:stretch>
        </p:blipFill>
        <p:spPr bwMode="auto">
          <a:xfrm>
            <a:off x="642910" y="785794"/>
            <a:ext cx="1357322" cy="1928826"/>
          </a:xfrm>
          <a:prstGeom prst="rect">
            <a:avLst/>
          </a:prstGeom>
          <a:noFill/>
        </p:spPr>
      </p:pic>
      <p:pic>
        <p:nvPicPr>
          <p:cNvPr id="4" name="Picture 3" descr="C:\Users\admin\Desktop\КОНКУРС\12891778_w640_h640_7.jpg"/>
          <p:cNvPicPr>
            <a:picLocks noChangeAspect="1" noChangeArrowheads="1"/>
          </p:cNvPicPr>
          <p:nvPr/>
        </p:nvPicPr>
        <p:blipFill>
          <a:blip r:embed="rId3" cstate="print"/>
          <a:srcRect r="17391"/>
          <a:stretch>
            <a:fillRect/>
          </a:stretch>
        </p:blipFill>
        <p:spPr bwMode="auto">
          <a:xfrm>
            <a:off x="4714876" y="785794"/>
            <a:ext cx="1357322" cy="1928826"/>
          </a:xfrm>
          <a:prstGeom prst="rect">
            <a:avLst/>
          </a:prstGeom>
          <a:noFill/>
        </p:spPr>
      </p:pic>
      <p:pic>
        <p:nvPicPr>
          <p:cNvPr id="5" name="Picture 3" descr="C:\Users\admin\Desktop\КОНКУРС\12891778_w640_h640_7.jpg"/>
          <p:cNvPicPr>
            <a:picLocks noChangeAspect="1" noChangeArrowheads="1"/>
          </p:cNvPicPr>
          <p:nvPr/>
        </p:nvPicPr>
        <p:blipFill>
          <a:blip r:embed="rId3" cstate="print"/>
          <a:srcRect r="17391"/>
          <a:stretch>
            <a:fillRect/>
          </a:stretch>
        </p:blipFill>
        <p:spPr bwMode="auto">
          <a:xfrm>
            <a:off x="2000232" y="785794"/>
            <a:ext cx="1357322" cy="1928826"/>
          </a:xfrm>
          <a:prstGeom prst="rect">
            <a:avLst/>
          </a:prstGeom>
          <a:noFill/>
        </p:spPr>
      </p:pic>
      <p:pic>
        <p:nvPicPr>
          <p:cNvPr id="6" name="Picture 3" descr="C:\Users\admin\Desktop\КОНКУРС\12891778_w640_h640_7.jpg"/>
          <p:cNvPicPr>
            <a:picLocks noChangeAspect="1" noChangeArrowheads="1"/>
          </p:cNvPicPr>
          <p:nvPr/>
        </p:nvPicPr>
        <p:blipFill>
          <a:blip r:embed="rId3" cstate="print"/>
          <a:srcRect r="17391"/>
          <a:stretch>
            <a:fillRect/>
          </a:stretch>
        </p:blipFill>
        <p:spPr bwMode="auto">
          <a:xfrm>
            <a:off x="3357554" y="785794"/>
            <a:ext cx="1357322" cy="1928826"/>
          </a:xfrm>
          <a:prstGeom prst="rect">
            <a:avLst/>
          </a:prstGeom>
          <a:noFill/>
        </p:spPr>
      </p:pic>
      <p:pic>
        <p:nvPicPr>
          <p:cNvPr id="22532" name="Picture 4" descr="C:\Users\admin\Desktop\КОНКУРС\1056707_origina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785794"/>
            <a:ext cx="1496571" cy="1828804"/>
          </a:xfrm>
          <a:prstGeom prst="rect">
            <a:avLst/>
          </a:prstGeom>
          <a:noFill/>
        </p:spPr>
      </p:pic>
      <p:pic>
        <p:nvPicPr>
          <p:cNvPr id="22533" name="Picture 5" descr="C:\Users\admin\Desktop\КОНКУРС\Malus_domestica_2011_0826_2034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000372"/>
            <a:ext cx="1785950" cy="1462075"/>
          </a:xfrm>
          <a:prstGeom prst="rect">
            <a:avLst/>
          </a:prstGeom>
          <a:noFill/>
        </p:spPr>
      </p:pic>
      <p:pic>
        <p:nvPicPr>
          <p:cNvPr id="11" name="Picture 5" descr="C:\Users\admin\Desktop\КОНКУРС\Malus_domestica_2011_0826_2034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2928934"/>
            <a:ext cx="1785950" cy="1462075"/>
          </a:xfrm>
          <a:prstGeom prst="rect">
            <a:avLst/>
          </a:prstGeom>
          <a:noFill/>
        </p:spPr>
      </p:pic>
      <p:pic>
        <p:nvPicPr>
          <p:cNvPr id="12" name="Picture 5" descr="C:\Users\admin\Desktop\КОНКУРС\Malus_domestica_2011_0826_2034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2928934"/>
            <a:ext cx="1785950" cy="1462075"/>
          </a:xfrm>
          <a:prstGeom prst="rect">
            <a:avLst/>
          </a:prstGeom>
          <a:noFill/>
        </p:spPr>
      </p:pic>
      <p:pic>
        <p:nvPicPr>
          <p:cNvPr id="13" name="Picture 5" descr="C:\Users\admin\Desktop\КОНКУРС\Malus_domestica_2011_0826_2034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0694" y="2928934"/>
            <a:ext cx="1785950" cy="1462075"/>
          </a:xfrm>
          <a:prstGeom prst="rect">
            <a:avLst/>
          </a:prstGeom>
          <a:noFill/>
        </p:spPr>
      </p:pic>
      <p:pic>
        <p:nvPicPr>
          <p:cNvPr id="22534" name="Picture 6" descr="C:\Users\admin\Desktop\КОНКУРС\3684658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206" y="2928934"/>
            <a:ext cx="1490752" cy="1378372"/>
          </a:xfrm>
          <a:prstGeom prst="rect">
            <a:avLst/>
          </a:prstGeom>
          <a:noFill/>
        </p:spPr>
      </p:pic>
      <p:pic>
        <p:nvPicPr>
          <p:cNvPr id="22535" name="Picture 7" descr="C:\Users\admin\Desktop\КОНКУРС\1_html_15297e50.png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1538" y="4714884"/>
            <a:ext cx="1281478" cy="1819268"/>
          </a:xfrm>
          <a:prstGeom prst="rect">
            <a:avLst/>
          </a:prstGeom>
          <a:noFill/>
        </p:spPr>
      </p:pic>
      <p:pic>
        <p:nvPicPr>
          <p:cNvPr id="16" name="Picture 7" descr="C:\Users\admin\Desktop\КОНКУРС\1_html_15297e50.png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60" y="4714884"/>
            <a:ext cx="1281478" cy="1819268"/>
          </a:xfrm>
          <a:prstGeom prst="rect">
            <a:avLst/>
          </a:prstGeom>
          <a:noFill/>
        </p:spPr>
      </p:pic>
      <p:pic>
        <p:nvPicPr>
          <p:cNvPr id="17" name="Picture 7" descr="C:\Users\admin\Desktop\КОНКУРС\1_html_15297e50.png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43306" y="4714884"/>
            <a:ext cx="1281478" cy="1819268"/>
          </a:xfrm>
          <a:prstGeom prst="rect">
            <a:avLst/>
          </a:prstGeom>
          <a:noFill/>
        </p:spPr>
      </p:pic>
      <p:pic>
        <p:nvPicPr>
          <p:cNvPr id="22536" name="Picture 8" descr="C:\Users\admin\Desktop\КОНКУРС\41595515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86314" y="4643446"/>
            <a:ext cx="1714512" cy="1928826"/>
          </a:xfrm>
          <a:prstGeom prst="rect">
            <a:avLst/>
          </a:prstGeom>
          <a:noFill/>
        </p:spPr>
      </p:pic>
      <p:pic>
        <p:nvPicPr>
          <p:cNvPr id="22537" name="Picture 9" descr="C:\Users\admin\Desktop\КОНКУРС\41595515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43636" y="4643446"/>
            <a:ext cx="1643074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dmin\Desktop\ФОНЫ\1024_dd3d6d8357ab520b63c6b9135141f38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571704" y="0"/>
            <a:ext cx="6572296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Буратино потянулся,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 нагнулся,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Два нагнулся,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Руки в стороны развел,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Ключик видно не нашел.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Чтобы ключик нам достать,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Нужно на носочки встать.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3" descr="C:\Users\admin\Desktop\КОНКУРС\7297_html_6c6d208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643314"/>
            <a:ext cx="2273945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admin\Desktop\ФОНЫ\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53975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Arial Black" pitchFamily="34" charset="0"/>
              </a:rPr>
              <a:t>Пальчиковая гимнастика</a:t>
            </a:r>
            <a:endParaRPr lang="ru-RU" sz="4000" b="1" dirty="0">
              <a:latin typeface="Arial Black" pitchFamily="34" charset="0"/>
            </a:endParaRPr>
          </a:p>
        </p:txBody>
      </p:sp>
      <p:sp>
        <p:nvSpPr>
          <p:cNvPr id="30726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2214546" y="857232"/>
            <a:ext cx="4714908" cy="4537075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Ёжик</a:t>
            </a:r>
          </a:p>
          <a:p>
            <a:pPr algn="ctr">
              <a:buFontTx/>
              <a:buNone/>
            </a:pP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По тропинке, по дорожке</a:t>
            </a:r>
          </a:p>
          <a:p>
            <a:pPr algn="ctr">
              <a:buFontTx/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«Рисуем» соединёнными ладонями обеих рук на столе тропинку. Разъединяем ладони - рисуем дорожку.</a:t>
            </a:r>
          </a:p>
          <a:p>
            <a:pPr algn="ctr">
              <a:buFontTx/>
              <a:buNone/>
            </a:pP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Топают к нам чьи-то ножки.</a:t>
            </a:r>
          </a:p>
          <a:p>
            <a:pPr algn="ctr">
              <a:buFontTx/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«Пошлёпать» ладошками по столу.</a:t>
            </a:r>
          </a:p>
          <a:p>
            <a:pPr algn="ctr">
              <a:buFontTx/>
              <a:buNone/>
            </a:pP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Это ёж – колючий бок,</a:t>
            </a:r>
          </a:p>
          <a:p>
            <a:pPr algn="ctr">
              <a:buFontTx/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Движения вправо-влево соединёнными ладонями (пальчики растопырить).</a:t>
            </a:r>
          </a:p>
          <a:p>
            <a:pPr algn="ctr">
              <a:buFontTx/>
              <a:buNone/>
            </a:pP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По грибам большой знаток!</a:t>
            </a:r>
          </a:p>
          <a:p>
            <a:pPr algn="ctr">
              <a:buFontTx/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     Указательным и большим пальцами правой руки «нанизываем грибочки» на пальчики левой руки.</a:t>
            </a:r>
          </a:p>
        </p:txBody>
      </p:sp>
      <p:sp>
        <p:nvSpPr>
          <p:cNvPr id="25604" name="AutoShape 4" descr="http://img0.liveinternet.ru/images/attach/c/10/109/211/109211910_Photo_035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 descr="http://www.playcast.ru/uploads/2015/05/13/1358428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214950"/>
            <a:ext cx="2704889" cy="14049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s7066.vk.me/c540106/v540106479/17334/X5JZ0qWps1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admin\Desktop\ФОНЫ\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8" name="Picture 4" descr="http://s003.radikal.ru/i201/1207/be/9cdc16d13b3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1714512" cy="3357586"/>
          </a:xfrm>
          <a:prstGeom prst="rect">
            <a:avLst/>
          </a:prstGeom>
          <a:noFill/>
        </p:spPr>
      </p:pic>
      <p:pic>
        <p:nvPicPr>
          <p:cNvPr id="26632" name="Picture 8" descr="http://2.bp.blogspot.com/-BvSiF-4xmss/VZz3rsaD7NI/AAAAAAAAIWQ/t-J1Aq6ZRRU/s1600/cifra-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357562"/>
            <a:ext cx="2119314" cy="3000372"/>
          </a:xfrm>
          <a:prstGeom prst="rect">
            <a:avLst/>
          </a:prstGeom>
          <a:noFill/>
        </p:spPr>
      </p:pic>
      <p:pic>
        <p:nvPicPr>
          <p:cNvPr id="26633" name="Picture 9" descr="C:\Users\admin\Desktop\КОНКУРС\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571480"/>
            <a:ext cx="1794193" cy="2785484"/>
          </a:xfrm>
          <a:prstGeom prst="rect">
            <a:avLst/>
          </a:prstGeom>
          <a:noFill/>
        </p:spPr>
      </p:pic>
      <p:pic>
        <p:nvPicPr>
          <p:cNvPr id="7" name="Picture 12" descr="http://matemat.ts9.ru/bibl/image/numb/5_12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72330" y="3571876"/>
            <a:ext cx="1857364" cy="2428892"/>
          </a:xfrm>
          <a:prstGeom prst="rect">
            <a:avLst/>
          </a:prstGeom>
          <a:noFill/>
        </p:spPr>
      </p:pic>
      <p:pic>
        <p:nvPicPr>
          <p:cNvPr id="26634" name="Picture 10" descr="C:\Users\admin\Desktop\КОНКУРС\matreshka 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8" y="571480"/>
            <a:ext cx="1719736" cy="2857520"/>
          </a:xfrm>
          <a:prstGeom prst="rect">
            <a:avLst/>
          </a:prstGeom>
          <a:noFill/>
        </p:spPr>
      </p:pic>
      <p:pic>
        <p:nvPicPr>
          <p:cNvPr id="10" name="Picture 10" descr="C:\Users\admin\Desktop\КОНКУРС\matreshka 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7620" y="642918"/>
            <a:ext cx="1719736" cy="2857520"/>
          </a:xfrm>
          <a:prstGeom prst="rect">
            <a:avLst/>
          </a:prstGeom>
          <a:noFill/>
        </p:spPr>
      </p:pic>
      <p:pic>
        <p:nvPicPr>
          <p:cNvPr id="26636" name="Picture 12" descr="https://img-fotki.yandex.ru/get/6621/134091466.30/0_91b26_90f25367_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3357562"/>
            <a:ext cx="1857388" cy="2500330"/>
          </a:xfrm>
          <a:prstGeom prst="rect">
            <a:avLst/>
          </a:prstGeom>
          <a:noFill/>
        </p:spPr>
      </p:pic>
      <p:pic>
        <p:nvPicPr>
          <p:cNvPr id="26637" name="Picture 13" descr="C:\Users\admin\Desktop\КОНКУРС\chick5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857356" y="571480"/>
            <a:ext cx="2143140" cy="3071834"/>
          </a:xfrm>
          <a:prstGeom prst="rect">
            <a:avLst/>
          </a:prstGeom>
          <a:noFill/>
        </p:spPr>
      </p:pic>
      <p:sp>
        <p:nvSpPr>
          <p:cNvPr id="26639" name="AutoShape 15" descr="http://effects1.ru/KODY_skripty/kody_cifry/1/1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40" name="Picture 16" descr="C:\Users\admin\Desktop\КОНКУРС\img5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285984" y="3643314"/>
            <a:ext cx="1928826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admin\Desktop\ФОНЫ\prodaetsya-dom-4-komnatny-f9427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51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714488"/>
            <a:ext cx="1500198" cy="1500198"/>
          </a:xfrm>
          <a:prstGeom prst="rect">
            <a:avLst/>
          </a:prstGeom>
          <a:noFill/>
        </p:spPr>
      </p:pic>
      <p:pic>
        <p:nvPicPr>
          <p:cNvPr id="27652" name="Picture 4" descr="C:\Users\admin\Desktop\КОНКУРС\i (19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643050"/>
            <a:ext cx="1428760" cy="1595436"/>
          </a:xfrm>
          <a:prstGeom prst="rect">
            <a:avLst/>
          </a:prstGeom>
          <a:noFill/>
        </p:spPr>
      </p:pic>
      <p:pic>
        <p:nvPicPr>
          <p:cNvPr id="5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714488"/>
            <a:ext cx="1500198" cy="1500198"/>
          </a:xfrm>
          <a:prstGeom prst="rect">
            <a:avLst/>
          </a:prstGeom>
          <a:noFill/>
        </p:spPr>
      </p:pic>
      <p:pic>
        <p:nvPicPr>
          <p:cNvPr id="6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785926"/>
            <a:ext cx="1500198" cy="1500198"/>
          </a:xfrm>
          <a:prstGeom prst="rect">
            <a:avLst/>
          </a:prstGeom>
          <a:noFill/>
        </p:spPr>
      </p:pic>
      <p:pic>
        <p:nvPicPr>
          <p:cNvPr id="7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3802" y="1714488"/>
            <a:ext cx="1500198" cy="1500198"/>
          </a:xfrm>
          <a:prstGeom prst="rect">
            <a:avLst/>
          </a:prstGeom>
          <a:noFill/>
        </p:spPr>
      </p:pic>
      <p:pic>
        <p:nvPicPr>
          <p:cNvPr id="8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14488"/>
            <a:ext cx="1500198" cy="1500198"/>
          </a:xfrm>
          <a:prstGeom prst="rect">
            <a:avLst/>
          </a:prstGeom>
          <a:noFill/>
        </p:spPr>
      </p:pic>
      <p:pic>
        <p:nvPicPr>
          <p:cNvPr id="9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786190"/>
            <a:ext cx="1500198" cy="1500198"/>
          </a:xfrm>
          <a:prstGeom prst="rect">
            <a:avLst/>
          </a:prstGeom>
          <a:noFill/>
        </p:spPr>
      </p:pic>
      <p:pic>
        <p:nvPicPr>
          <p:cNvPr id="10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3786190"/>
            <a:ext cx="1500198" cy="1500198"/>
          </a:xfrm>
          <a:prstGeom prst="rect">
            <a:avLst/>
          </a:prstGeom>
          <a:noFill/>
        </p:spPr>
      </p:pic>
      <p:pic>
        <p:nvPicPr>
          <p:cNvPr id="11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786190"/>
            <a:ext cx="1500198" cy="1500198"/>
          </a:xfrm>
          <a:prstGeom prst="rect">
            <a:avLst/>
          </a:prstGeom>
          <a:noFill/>
        </p:spPr>
      </p:pic>
      <p:sp>
        <p:nvSpPr>
          <p:cNvPr id="12" name="Правая фигурная скобка 11"/>
          <p:cNvSpPr/>
          <p:nvPr/>
        </p:nvSpPr>
        <p:spPr>
          <a:xfrm rot="5400000">
            <a:off x="3536149" y="2750339"/>
            <a:ext cx="500066" cy="528641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14678" y="5715016"/>
            <a:ext cx="12144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57166"/>
            <a:ext cx="1500198" cy="1500198"/>
          </a:xfrm>
          <a:prstGeom prst="rect">
            <a:avLst/>
          </a:prstGeom>
          <a:noFill/>
        </p:spPr>
      </p:pic>
      <p:pic>
        <p:nvPicPr>
          <p:cNvPr id="5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57166"/>
            <a:ext cx="1500198" cy="1500198"/>
          </a:xfrm>
          <a:prstGeom prst="rect">
            <a:avLst/>
          </a:prstGeom>
          <a:noFill/>
        </p:spPr>
      </p:pic>
      <p:pic>
        <p:nvPicPr>
          <p:cNvPr id="6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285728"/>
            <a:ext cx="1500198" cy="1500198"/>
          </a:xfrm>
          <a:prstGeom prst="rect">
            <a:avLst/>
          </a:prstGeom>
          <a:noFill/>
        </p:spPr>
      </p:pic>
      <p:pic>
        <p:nvPicPr>
          <p:cNvPr id="8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57166"/>
            <a:ext cx="1500198" cy="1500198"/>
          </a:xfrm>
          <a:prstGeom prst="rect">
            <a:avLst/>
          </a:prstGeom>
          <a:noFill/>
        </p:spPr>
      </p:pic>
      <p:pic>
        <p:nvPicPr>
          <p:cNvPr id="9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786190"/>
            <a:ext cx="1500198" cy="1500198"/>
          </a:xfrm>
          <a:prstGeom prst="rect">
            <a:avLst/>
          </a:prstGeom>
          <a:noFill/>
        </p:spPr>
      </p:pic>
      <p:pic>
        <p:nvPicPr>
          <p:cNvPr id="10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786190"/>
            <a:ext cx="1500198" cy="1500198"/>
          </a:xfrm>
          <a:prstGeom prst="rect">
            <a:avLst/>
          </a:prstGeom>
          <a:noFill/>
        </p:spPr>
      </p:pic>
      <p:pic>
        <p:nvPicPr>
          <p:cNvPr id="11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786190"/>
            <a:ext cx="1500198" cy="1500198"/>
          </a:xfrm>
          <a:prstGeom prst="rect">
            <a:avLst/>
          </a:prstGeom>
          <a:noFill/>
        </p:spPr>
      </p:pic>
      <p:sp>
        <p:nvSpPr>
          <p:cNvPr id="12" name="Правая фигурная скобка 11"/>
          <p:cNvSpPr/>
          <p:nvPr/>
        </p:nvSpPr>
        <p:spPr>
          <a:xfrm rot="5400000">
            <a:off x="4357686" y="1428736"/>
            <a:ext cx="285752" cy="814393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857620" y="5534561"/>
            <a:ext cx="12144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авая фигурная скобка 13"/>
          <p:cNvSpPr/>
          <p:nvPr/>
        </p:nvSpPr>
        <p:spPr>
          <a:xfrm rot="5400000">
            <a:off x="3821901" y="-1321627"/>
            <a:ext cx="642942" cy="671517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500430" y="2285992"/>
            <a:ext cx="12144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6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3786190"/>
            <a:ext cx="1500198" cy="1500198"/>
          </a:xfrm>
          <a:prstGeom prst="rect">
            <a:avLst/>
          </a:prstGeom>
          <a:noFill/>
        </p:spPr>
      </p:pic>
      <p:pic>
        <p:nvPicPr>
          <p:cNvPr id="17" name="Picture 3" descr="C:\Users\admin\Desktop\КОНКУРС\de17075be4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92" y="3857628"/>
            <a:ext cx="1500198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admin\Desktop\ФОНЫ\slide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357166"/>
            <a:ext cx="784855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Рефлексия деятельности.</a:t>
            </a:r>
            <a:endParaRPr lang="ru-RU" sz="54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642910" y="1285860"/>
            <a:ext cx="835824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каким числом и цифрой вы познакомились сегодня?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А что особенно вам понравилось?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Что вы делали с удовольствием?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А чего бы вы не хотели делать? Было ли вам скучно на уроке, когда?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Что нового узнали?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Где будите использовать полученные знания?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Оцените свою работу и работу других.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http://900igr.net/datas/doshkolnoe-obrazovanie/Multfilmy-dlja-detej/0024-024-Spasibo-za-vnima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ФОНЫ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928662" y="571480"/>
            <a:ext cx="6858048" cy="5565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«Математика сложна, </a:t>
            </a:r>
            <a:endParaRPr kumimoji="0" lang="ru-RU" sz="24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говорим с почтением,</a:t>
            </a:r>
            <a:endParaRPr kumimoji="0" lang="ru-RU" sz="24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математика нужна</a:t>
            </a:r>
            <a:endParaRPr kumimoji="0" lang="ru-RU" sz="24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Всем без исключения!</a:t>
            </a:r>
            <a:endParaRPr kumimoji="0" lang="ru-RU" sz="24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Давайте, ребята, учиться считать,</a:t>
            </a:r>
            <a:endParaRPr kumimoji="0" lang="ru-RU" sz="24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Чтобы скорей математиком стать.</a:t>
            </a:r>
            <a:endParaRPr kumimoji="0" lang="ru-RU" sz="24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 счёта не будет на улице света,</a:t>
            </a:r>
            <a:endParaRPr kumimoji="0" lang="ru-RU" sz="24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 счёта не сможет подняться ракета,</a:t>
            </a:r>
            <a:endParaRPr kumimoji="0" lang="ru-RU" sz="24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 счёта письмо не найдёт адресата,</a:t>
            </a:r>
            <a:endParaRPr kumimoji="0" lang="ru-RU" sz="24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7030A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 прятки сыграть не сумеют ребята!»</a:t>
            </a:r>
            <a:endParaRPr kumimoji="0" lang="ru-RU" sz="2400" b="1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esktop\ФОНЫ\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57356" y="357166"/>
            <a:ext cx="5453545" cy="75193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80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Устный счёт</a:t>
            </a:r>
            <a:endParaRPr lang="ru-RU" sz="8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5365" name="Picture 5" descr="http://s5.tinypic.com/2q3r5t4_th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857364"/>
            <a:ext cx="2071702" cy="2643206"/>
          </a:xfrm>
          <a:prstGeom prst="rect">
            <a:avLst/>
          </a:prstGeom>
          <a:noFill/>
        </p:spPr>
      </p:pic>
      <p:pic>
        <p:nvPicPr>
          <p:cNvPr id="15367" name="Picture 7" descr="http://luchik.moy.su/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1928802"/>
            <a:ext cx="1928826" cy="2571768"/>
          </a:xfrm>
          <a:prstGeom prst="rect">
            <a:avLst/>
          </a:prstGeom>
          <a:noFill/>
        </p:spPr>
      </p:pic>
      <p:pic>
        <p:nvPicPr>
          <p:cNvPr id="15369" name="Picture 9" descr="http://img1.picmix.com/output/stamp/thumb/9/6/6/9/229669_4296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2000240"/>
            <a:ext cx="1643074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esktop\ФОНЫ\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57356" y="357166"/>
            <a:ext cx="5453545" cy="75193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80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Устный счёт</a:t>
            </a:r>
            <a:endParaRPr lang="ru-RU" sz="8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5365" name="Picture 5" descr="http://s5.tinypic.com/2q3r5t4_th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357298"/>
            <a:ext cx="2071702" cy="2357454"/>
          </a:xfrm>
          <a:prstGeom prst="rect">
            <a:avLst/>
          </a:prstGeom>
          <a:noFill/>
        </p:spPr>
      </p:pic>
      <p:pic>
        <p:nvPicPr>
          <p:cNvPr id="15367" name="Picture 7" descr="http://luchik.moy.su/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1357298"/>
            <a:ext cx="1928826" cy="2357454"/>
          </a:xfrm>
          <a:prstGeom prst="rect">
            <a:avLst/>
          </a:prstGeom>
          <a:noFill/>
        </p:spPr>
      </p:pic>
      <p:pic>
        <p:nvPicPr>
          <p:cNvPr id="15369" name="Picture 9" descr="http://img1.picmix.com/output/stamp/thumb/9/6/6/9/229669_4296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1500174"/>
            <a:ext cx="1857388" cy="2214578"/>
          </a:xfrm>
          <a:prstGeom prst="rect">
            <a:avLst/>
          </a:prstGeom>
          <a:noFill/>
        </p:spPr>
      </p:pic>
      <p:pic>
        <p:nvPicPr>
          <p:cNvPr id="16386" name="Picture 2" descr="http://luchik.moy.su/4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4000504"/>
            <a:ext cx="1643074" cy="2500330"/>
          </a:xfrm>
          <a:prstGeom prst="rect">
            <a:avLst/>
          </a:prstGeom>
          <a:noFill/>
        </p:spPr>
      </p:pic>
      <p:pic>
        <p:nvPicPr>
          <p:cNvPr id="8" name="Picture 9" descr="http://img1.picmix.com/output/stamp/thumb/9/6/6/9/229669_4296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4071942"/>
            <a:ext cx="1643074" cy="2357454"/>
          </a:xfrm>
          <a:prstGeom prst="rect">
            <a:avLst/>
          </a:prstGeom>
          <a:noFill/>
        </p:spPr>
      </p:pic>
      <p:pic>
        <p:nvPicPr>
          <p:cNvPr id="9" name="Picture 7" descr="http://luchik.moy.su/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4071942"/>
            <a:ext cx="1643074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esktop\ФОНЫ\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57356" y="357166"/>
            <a:ext cx="5453545" cy="75193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80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Игра «Посчитай-ка»</a:t>
            </a:r>
            <a:endParaRPr lang="ru-RU" sz="8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85720" y="2500306"/>
          <a:ext cx="8501123" cy="1402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81704"/>
                <a:gridCol w="2068857"/>
                <a:gridCol w="2125281"/>
                <a:gridCol w="212528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– 1 =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+ 2 =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– 1 =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+ 1 =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– 1 =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– 2 =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+ 1 = 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– 2 =</a:t>
                      </a:r>
                      <a:endParaRPr lang="ru-RU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143108" y="2500306"/>
            <a:ext cx="4411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57950" y="3143248"/>
            <a:ext cx="4411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86512" y="2428868"/>
            <a:ext cx="4411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429652" y="3143248"/>
            <a:ext cx="4411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501090" y="2428868"/>
            <a:ext cx="4411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43108" y="3214686"/>
            <a:ext cx="4411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14810" y="3143248"/>
            <a:ext cx="4411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214810" y="2428868"/>
            <a:ext cx="44114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admin\Desktop\ФОНЫ\img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2" name="Picture 4" descr="http://www.hvilya.com/_bl/15/648436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47057">
            <a:off x="357158" y="285728"/>
            <a:ext cx="4849815" cy="33575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7414" name="Picture 6" descr="https://im1-tub-ru.yandex.net/i?id=2f0ce973a38ce9f2aaf99a8509e3ebc1&amp;n=33&amp;h=190&amp;w=28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82991">
            <a:off x="4232278" y="3400116"/>
            <a:ext cx="4714869" cy="31432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7416" name="Picture 8" descr="http://s.pfst.net/2010.08/245831175838ccfd7c1b2a927997329a1441e2a438_b.jpg"/>
          <p:cNvPicPr>
            <a:picLocks noChangeAspect="1" noChangeArrowheads="1"/>
          </p:cNvPicPr>
          <p:nvPr/>
        </p:nvPicPr>
        <p:blipFill>
          <a:blip r:embed="rId5"/>
          <a:srcRect l="7500" t="11279" r="6249"/>
          <a:stretch>
            <a:fillRect/>
          </a:stretch>
        </p:blipFill>
        <p:spPr bwMode="auto">
          <a:xfrm rot="823751">
            <a:off x="705659" y="4266219"/>
            <a:ext cx="3094638" cy="210534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7420" name="Picture 12" descr="http://matemat.ts9.ru/bibl/image/numb/5_12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8" y="0"/>
            <a:ext cx="3333750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\Desktop\ФОНЫ\prodaetsya-dom-4-komnatny-f94276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571472" y="1857364"/>
            <a:ext cx="1214446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929058" y="1857364"/>
            <a:ext cx="1214446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572132" y="1857364"/>
            <a:ext cx="1214446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214546" y="1857364"/>
            <a:ext cx="1214446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500034" y="3714752"/>
            <a:ext cx="1357322" cy="114300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2143108" y="3786190"/>
            <a:ext cx="1357322" cy="114300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3929058" y="3786190"/>
            <a:ext cx="1357322" cy="114300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5643570" y="3786190"/>
            <a:ext cx="1357322" cy="114300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072330" y="1857364"/>
            <a:ext cx="1214446" cy="121444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62" name="Picture 6" descr="http://www.playcast.ru/uploads/2014/11/07/1052908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3929042"/>
            <a:ext cx="2928958" cy="2928958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714348" y="5572140"/>
            <a:ext cx="25555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 + 1 = 5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1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admin\Desktop\ФОНЫ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483" name="Picture 3" descr="C:\Users\admin\Desktop\КОНКУРС\i (15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3901797">
            <a:off x="299262" y="2183512"/>
            <a:ext cx="4185909" cy="27906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857356" y="357166"/>
            <a:ext cx="5453545" cy="75193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80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Цифра 5 похожа на …</a:t>
            </a:r>
            <a:endParaRPr lang="ru-RU" sz="8000" b="1" cap="none" spc="0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0070C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0485" name="AutoShape 5" descr="https://img-fotki.yandex.ru/get/16187/163396893.db7/0_158d65_c9096e05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7" name="AutoShape 7" descr="https://img-fotki.yandex.ru/get/16187/163396893.db7/0_158d65_c9096e05_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9" name="Picture 9" descr="http://xn----gtbdmbeft1bdk.net/images/developing_pictures/2797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>
            <a:off x="5286380" y="1857364"/>
            <a:ext cx="2786082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dmin\Desktop\КОНКУРС\i (16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14876" cy="6858000"/>
          </a:xfrm>
          <a:prstGeom prst="rect">
            <a:avLst/>
          </a:prstGeom>
          <a:noFill/>
        </p:spPr>
      </p:pic>
      <p:pic>
        <p:nvPicPr>
          <p:cNvPr id="21507" name="Picture 3" descr="C:\Users\admin\Desktop\КОНКУРС\A-NMyjbyXF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0"/>
            <a:ext cx="485775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340</Words>
  <Application>Microsoft Office PowerPoint</Application>
  <PresentationFormat>Экран (4:3)</PresentationFormat>
  <Paragraphs>67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AngsanaUPC</vt:lpstr>
      <vt:lpstr>Arial</vt:lpstr>
      <vt:lpstr>Arial Black</vt:lpstr>
      <vt:lpstr>Calibri</vt:lpstr>
      <vt:lpstr>Monotype Corsiva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Пальчиковая гимнастика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школа</cp:lastModifiedBy>
  <cp:revision>23</cp:revision>
  <dcterms:created xsi:type="dcterms:W3CDTF">2015-11-09T16:12:25Z</dcterms:created>
  <dcterms:modified xsi:type="dcterms:W3CDTF">2025-01-14T09:25:48Z</dcterms:modified>
</cp:coreProperties>
</file>