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4" autoAdjust="0"/>
    <p:restoredTop sz="94624" autoAdjust="0"/>
  </p:normalViewPr>
  <p:slideViewPr>
    <p:cSldViewPr>
      <p:cViewPr varScale="1">
        <p:scale>
          <a:sx n="69" d="100"/>
          <a:sy n="69" d="100"/>
        </p:scale>
        <p:origin x="-1404"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Скругленный прямоугольник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ru-RU" smtClean="0"/>
              <a:t>Образец заголовка</a:t>
            </a:r>
            <a:endParaRPr kumimoji="0" lang="en-US"/>
          </a:p>
        </p:txBody>
      </p:sp>
      <p:sp>
        <p:nvSpPr>
          <p:cNvPr id="20" name="Подзаголовок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19" name="Дата 18"/>
          <p:cNvSpPr>
            <a:spLocks noGrp="1"/>
          </p:cNvSpPr>
          <p:nvPr>
            <p:ph type="dt" sz="half" idx="10"/>
          </p:nvPr>
        </p:nvSpPr>
        <p:spPr/>
        <p:txBody>
          <a:bodyPr/>
          <a:lstStyle>
            <a:extLst/>
          </a:lstStyle>
          <a:p>
            <a:fld id="{5B106E36-FD25-4E2D-B0AA-010F637433A0}" type="datetimeFigureOut">
              <a:rPr lang="ru-RU" smtClean="0"/>
              <a:pPr/>
              <a:t>28.03.2021</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11" name="Номер слайда 10"/>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02920" y="530352"/>
            <a:ext cx="8183880" cy="4187952"/>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28.03.2021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533404"/>
            <a:ext cx="1981200" cy="5257799"/>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33400" y="533402"/>
            <a:ext cx="5943600" cy="525780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28.03.2021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a:xfrm>
            <a:off x="502920" y="530352"/>
            <a:ext cx="8183880" cy="4187952"/>
          </a:xfrm>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28.03.2021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Скругленный прямоугольник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Скругленный прямоугольник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5B106E36-FD25-4E2D-B0AA-010F637433A0}" type="datetimeFigureOut">
              <a:rPr lang="ru-RU" smtClean="0"/>
              <a:pPr/>
              <a:t>28.03.2021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28.03.2021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nchor="b"/>
          <a:lstStyle>
            <a:lvl1pPr>
              <a:defRPr b="1"/>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28.03.2021</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5B106E36-FD25-4E2D-B0AA-010F637433A0}" type="datetimeFigureOut">
              <a:rPr lang="ru-RU" smtClean="0"/>
              <a:pPr/>
              <a:t>28.03.2021</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5B106E36-FD25-4E2D-B0AA-010F637433A0}" type="datetimeFigureOut">
              <a:rPr lang="ru-RU" smtClean="0"/>
              <a:pPr/>
              <a:t>28.03.2021</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28.03.2021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с одним скругленным углом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ru-RU" smtClean="0"/>
              <a:t>Образец заголовка</a:t>
            </a:r>
            <a:endParaRPr kumimoji="0" lang="en-US"/>
          </a:p>
        </p:txBody>
      </p:sp>
      <p:sp>
        <p:nvSpPr>
          <p:cNvPr id="4" name="Текст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28.03.2021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3" name="Рисунок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ru-RU" smtClean="0"/>
              <a:t>Вставка рисунка</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Скругленный прямоугольник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Заголовок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ru-RU" smtClean="0"/>
              <a:t>Образец заголовка</a:t>
            </a:r>
            <a:endParaRPr kumimoji="0" lang="en-US"/>
          </a:p>
        </p:txBody>
      </p:sp>
      <p:sp>
        <p:nvSpPr>
          <p:cNvPr id="4" name="Текст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5" name="Дата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5B106E36-FD25-4E2D-B0AA-010F637433A0}" type="datetimeFigureOut">
              <a:rPr lang="ru-RU" smtClean="0"/>
              <a:pPr/>
              <a:t>28.03.2021</a:t>
            </a:fld>
            <a:endParaRPr lang="ru-RU"/>
          </a:p>
        </p:txBody>
      </p:sp>
      <p:sp>
        <p:nvSpPr>
          <p:cNvPr id="18" name="Нижний колонтитул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ru-RU"/>
          </a:p>
        </p:txBody>
      </p:sp>
      <p:sp>
        <p:nvSpPr>
          <p:cNvPr id="5" name="Номер слайда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Необычные </a:t>
            </a:r>
            <a:br>
              <a:rPr lang="ru-RU" dirty="0" smtClean="0"/>
            </a:br>
            <a:r>
              <a:rPr lang="ru-RU" dirty="0" smtClean="0"/>
              <a:t>космонавты</a:t>
            </a:r>
            <a:endParaRPr lang="ru-RU" dirty="0"/>
          </a:p>
        </p:txBody>
      </p:sp>
      <p:sp>
        <p:nvSpPr>
          <p:cNvPr id="3" name="Подзаголовок 2"/>
          <p:cNvSpPr>
            <a:spLocks noGrp="1"/>
          </p:cNvSpPr>
          <p:nvPr>
            <p:ph type="subTitle" idx="1"/>
          </p:nvPr>
        </p:nvSpPr>
        <p:spPr/>
        <p:txBody>
          <a:bodyPr/>
          <a:lstStyle/>
          <a:p>
            <a:r>
              <a:rPr lang="ru-RU" dirty="0" smtClean="0"/>
              <a:t>Подготовила: Южакова Яна «4б»</a:t>
            </a:r>
          </a:p>
          <a:p>
            <a:r>
              <a:rPr lang="ru-RU" dirty="0" smtClean="0"/>
              <a:t>Руководитель: Юровских Н.В.</a:t>
            </a:r>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22376" y="908720"/>
            <a:ext cx="7666048" cy="792088"/>
          </a:xfrm>
        </p:spPr>
        <p:txBody>
          <a:bodyPr>
            <a:normAutofit/>
          </a:bodyPr>
          <a:lstStyle/>
          <a:p>
            <a:pPr algn="l"/>
            <a:r>
              <a:rPr lang="ru-RU" sz="3200" dirty="0" smtClean="0">
                <a:solidFill>
                  <a:schemeClr val="tx1"/>
                </a:solidFill>
                <a:effectLst/>
              </a:rPr>
              <a:t>Удачный полет    Звездочки</a:t>
            </a:r>
            <a:endParaRPr lang="ru-RU" sz="3200" dirty="0">
              <a:solidFill>
                <a:schemeClr val="tx1"/>
              </a:solidFill>
              <a:effectLst/>
            </a:endParaRPr>
          </a:p>
        </p:txBody>
      </p:sp>
      <p:sp>
        <p:nvSpPr>
          <p:cNvPr id="3" name="Подзаголовок 2"/>
          <p:cNvSpPr>
            <a:spLocks noGrp="1"/>
          </p:cNvSpPr>
          <p:nvPr>
            <p:ph type="subTitle" idx="1"/>
          </p:nvPr>
        </p:nvSpPr>
        <p:spPr>
          <a:xfrm>
            <a:off x="395536" y="1772816"/>
            <a:ext cx="8099240" cy="4320480"/>
          </a:xfrm>
        </p:spPr>
        <p:txBody>
          <a:bodyPr>
            <a:normAutofit fontScale="77500" lnSpcReduction="20000"/>
          </a:bodyPr>
          <a:lstStyle/>
          <a:p>
            <a:pPr algn="l"/>
            <a:r>
              <a:rPr lang="ru-RU" sz="2500" dirty="0" smtClean="0">
                <a:solidFill>
                  <a:schemeClr val="tx1"/>
                </a:solidFill>
              </a:rPr>
              <a:t>В марте 1961 года получилось совершить два удачных запуска. 9 марта на орбиту отправилась Чернушка в сопровождении «Ивана Ивановича» - так прозвали манекен человека в скафандре. Корабль-спутник совершил один виток вокруг планеты и благополучно вернулся на землю.</a:t>
            </a:r>
            <a:br>
              <a:rPr lang="ru-RU" sz="2500" dirty="0" smtClean="0">
                <a:solidFill>
                  <a:schemeClr val="tx1"/>
                </a:solidFill>
              </a:rPr>
            </a:br>
            <a:r>
              <a:rPr lang="ru-RU" sz="2500" dirty="0" smtClean="0">
                <a:solidFill>
                  <a:schemeClr val="tx1"/>
                </a:solidFill>
              </a:rPr>
              <a:t>25 марта 1961 года – второй удачный запуск. «Иван Иванович» на этот раз полетел в космос с собакой по кличке Звездочка. Интересно то, что Звездочку первоначально звали Удача. Но кто-то посчитав эту кличку слишком вызывающей, порекомендовал переименовать собаку – так появилась Звездочка. </a:t>
            </a:r>
            <a:br>
              <a:rPr lang="ru-RU" sz="2500" dirty="0" smtClean="0">
                <a:solidFill>
                  <a:schemeClr val="tx1"/>
                </a:solidFill>
              </a:rPr>
            </a:br>
            <a:r>
              <a:rPr lang="ru-RU" sz="2500" dirty="0" smtClean="0">
                <a:solidFill>
                  <a:schemeClr val="tx1"/>
                </a:solidFill>
              </a:rPr>
              <a:t/>
            </a:r>
            <a:br>
              <a:rPr lang="ru-RU" sz="2500" dirty="0" smtClean="0">
                <a:solidFill>
                  <a:schemeClr val="tx1"/>
                </a:solidFill>
              </a:rPr>
            </a:br>
            <a:r>
              <a:rPr lang="ru-RU" sz="2500" dirty="0" smtClean="0">
                <a:solidFill>
                  <a:schemeClr val="tx1"/>
                </a:solidFill>
              </a:rPr>
              <a:t>Благодаря этим двум благополучным запускам буквально через две с половиной недели в космос отправился человек. 12 апреля 1961 года на орбиту был запущен космический корабль «Восток», на борту которого находился старший лейтенант авиации Юрий </a:t>
            </a:r>
            <a:r>
              <a:rPr lang="ru-RU" dirty="0" smtClean="0">
                <a:solidFill>
                  <a:schemeClr val="tx1"/>
                </a:solidFill>
              </a:rPr>
              <a:t>Гагарин.</a:t>
            </a:r>
            <a:endParaRPr lang="ru-RU" dirty="0">
              <a:solidFill>
                <a:schemeClr val="tx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139952" y="476672"/>
            <a:ext cx="4370632" cy="1872208"/>
          </a:xfrm>
        </p:spPr>
        <p:txBody>
          <a:bodyPr>
            <a:normAutofit/>
          </a:bodyPr>
          <a:lstStyle/>
          <a:p>
            <a:r>
              <a:rPr lang="ru-RU" dirty="0" smtClean="0">
                <a:solidFill>
                  <a:schemeClr val="tx1"/>
                </a:solidFill>
                <a:latin typeface="Calibri" pitchFamily="34" charset="0"/>
              </a:rPr>
              <a:t>Беличью обезьянку Бейкер, как мумию, упаковали в контейнер из алюминия и стеклопластика</a:t>
            </a:r>
            <a:r>
              <a:rPr lang="ru-RU" dirty="0" smtClean="0">
                <a:solidFill>
                  <a:srgbClr val="FFFFFF"/>
                </a:solidFill>
                <a:latin typeface="Calibri" pitchFamily="34" charset="0"/>
              </a:rPr>
              <a:t/>
            </a:r>
            <a:br>
              <a:rPr lang="ru-RU" dirty="0" smtClean="0">
                <a:solidFill>
                  <a:srgbClr val="FFFFFF"/>
                </a:solidFill>
                <a:latin typeface="Calibri" pitchFamily="34" charset="0"/>
              </a:rPr>
            </a:br>
            <a:endParaRPr lang="ru-RU" dirty="0"/>
          </a:p>
        </p:txBody>
      </p:sp>
      <p:sp>
        <p:nvSpPr>
          <p:cNvPr id="3" name="Текст 2"/>
          <p:cNvSpPr>
            <a:spLocks noGrp="1"/>
          </p:cNvSpPr>
          <p:nvPr>
            <p:ph type="body" idx="2"/>
          </p:nvPr>
        </p:nvSpPr>
        <p:spPr>
          <a:xfrm>
            <a:off x="3995936" y="2276872"/>
            <a:ext cx="4514711" cy="3377042"/>
          </a:xfrm>
        </p:spPr>
        <p:txBody>
          <a:bodyPr>
            <a:normAutofit fontScale="77500" lnSpcReduction="20000"/>
          </a:bodyPr>
          <a:lstStyle/>
          <a:p>
            <a:r>
              <a:rPr lang="ru-RU" sz="2400" dirty="0" smtClean="0"/>
              <a:t>На борту ракеты "Юпитер", запущенной с мыса Канаверал 29 мая 1959 на высоту 500 километров, находились сразу два космонавта - беличья обезьяна Бейкер и макака резус </a:t>
            </a:r>
            <a:r>
              <a:rPr lang="ru-RU" sz="2400" dirty="0" err="1" smtClean="0"/>
              <a:t>Эйбл</a:t>
            </a:r>
            <a:r>
              <a:rPr lang="ru-RU" sz="2400" dirty="0" smtClean="0"/>
              <a:t>. Бейкер оперировали уже без анестезии. Она пережила свою космическую напарницу на четверть века и провела вторую половину жизни в Ракетно-космическом центре Алабамы.</a:t>
            </a:r>
          </a:p>
          <a:p>
            <a:endParaRPr lang="ru-RU" dirty="0"/>
          </a:p>
        </p:txBody>
      </p:sp>
      <p:pic>
        <p:nvPicPr>
          <p:cNvPr id="5" name="Picture 4"/>
          <p:cNvPicPr>
            <a:picLocks noGrp="1" noChangeAspect="1" noChangeArrowheads="1"/>
          </p:cNvPicPr>
          <p:nvPr>
            <p:ph sz="half" idx="1"/>
          </p:nvPr>
        </p:nvPicPr>
        <p:blipFill>
          <a:blip r:embed="rId2" cstate="print"/>
          <a:srcRect/>
          <a:stretch>
            <a:fillRect/>
          </a:stretch>
        </p:blipFill>
        <p:spPr bwMode="auto">
          <a:xfrm>
            <a:off x="467545" y="400903"/>
            <a:ext cx="3096344" cy="4320321"/>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a:xfrm>
            <a:off x="4211960" y="836712"/>
            <a:ext cx="4536504" cy="4968552"/>
          </a:xfrm>
        </p:spPr>
        <p:txBody>
          <a:bodyPr>
            <a:normAutofit/>
          </a:bodyPr>
          <a:lstStyle/>
          <a:p>
            <a:r>
              <a:rPr lang="ru-RU" sz="3200" dirty="0" smtClean="0">
                <a:solidFill>
                  <a:schemeClr val="tx1"/>
                </a:solidFill>
              </a:rPr>
              <a:t>31 января 1961 года шимпанзе под именем </a:t>
            </a:r>
            <a:r>
              <a:rPr lang="ru-RU" sz="3200" dirty="0" err="1" smtClean="0">
                <a:solidFill>
                  <a:schemeClr val="tx1"/>
                </a:solidFill>
              </a:rPr>
              <a:t>Хэм</a:t>
            </a:r>
            <a:r>
              <a:rPr lang="ru-RU" sz="3200" dirty="0" smtClean="0">
                <a:solidFill>
                  <a:schemeClr val="tx1"/>
                </a:solidFill>
              </a:rPr>
              <a:t>, отправили в полет на высоту 250 километров, продолжавшийся около 16 минут. </a:t>
            </a:r>
          </a:p>
          <a:p>
            <a:endParaRPr lang="ru-RU" sz="3200" dirty="0">
              <a:solidFill>
                <a:schemeClr val="tx1"/>
              </a:solidFill>
            </a:endParaRPr>
          </a:p>
        </p:txBody>
      </p:sp>
      <p:pic>
        <p:nvPicPr>
          <p:cNvPr id="4" name="Picture 2"/>
          <p:cNvPicPr>
            <a:picLocks noChangeAspect="1" noChangeArrowheads="1"/>
          </p:cNvPicPr>
          <p:nvPr/>
        </p:nvPicPr>
        <p:blipFill>
          <a:blip r:embed="rId2" cstate="print"/>
          <a:srcRect/>
          <a:stretch>
            <a:fillRect/>
          </a:stretch>
        </p:blipFill>
        <p:spPr bwMode="auto">
          <a:xfrm>
            <a:off x="467544" y="260648"/>
            <a:ext cx="3672408" cy="5616624"/>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11560" y="764705"/>
            <a:ext cx="7848872" cy="5632311"/>
          </a:xfrm>
          <a:prstGeom prst="rect">
            <a:avLst/>
          </a:prstGeom>
        </p:spPr>
        <p:txBody>
          <a:bodyPr wrap="square">
            <a:spAutoFit/>
          </a:bodyPr>
          <a:lstStyle/>
          <a:p>
            <a:r>
              <a:rPr lang="ru-RU" sz="3600" b="1" i="1" dirty="0" smtClean="0"/>
              <a:t>Кошек тоже пробовали отправлять в космос.  </a:t>
            </a:r>
            <a:r>
              <a:rPr lang="ru-RU" sz="3600" dirty="0" smtClean="0"/>
              <a:t/>
            </a:r>
            <a:br>
              <a:rPr lang="ru-RU" sz="3600" dirty="0" smtClean="0"/>
            </a:br>
            <a:r>
              <a:rPr lang="ru-RU" sz="3600" b="1" i="1" dirty="0" smtClean="0"/>
              <a:t>Но в отличие от прочих животных, кошки так спутали учёным все их карты, планы и эксперименты, </a:t>
            </a:r>
            <a:r>
              <a:rPr lang="ru-RU" sz="3600" dirty="0" smtClean="0"/>
              <a:t/>
            </a:r>
            <a:br>
              <a:rPr lang="ru-RU" sz="3600" dirty="0" smtClean="0"/>
            </a:br>
            <a:r>
              <a:rPr lang="ru-RU" sz="3600" b="1" i="1" dirty="0" smtClean="0"/>
              <a:t>что после первой же попытки человечество отказалось от этой затеи.</a:t>
            </a:r>
            <a:endParaRPr lang="ru-RU" sz="36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22376" y="692696"/>
            <a:ext cx="2625488" cy="2376264"/>
          </a:xfrm>
        </p:spPr>
        <p:txBody>
          <a:bodyPr/>
          <a:lstStyle/>
          <a:p>
            <a:endParaRPr lang="ru-RU" dirty="0"/>
          </a:p>
        </p:txBody>
      </p:sp>
      <p:sp>
        <p:nvSpPr>
          <p:cNvPr id="3" name="Подзаголовок 2"/>
          <p:cNvSpPr>
            <a:spLocks noGrp="1"/>
          </p:cNvSpPr>
          <p:nvPr>
            <p:ph type="subTitle" idx="1"/>
          </p:nvPr>
        </p:nvSpPr>
        <p:spPr>
          <a:xfrm>
            <a:off x="4427984" y="620688"/>
            <a:ext cx="4248472" cy="5544616"/>
          </a:xfrm>
        </p:spPr>
        <p:txBody>
          <a:bodyPr>
            <a:normAutofit fontScale="92500" lnSpcReduction="20000"/>
          </a:bodyPr>
          <a:lstStyle/>
          <a:p>
            <a:pPr algn="l"/>
            <a:r>
              <a:rPr lang="ru-RU" dirty="0" smtClean="0">
                <a:solidFill>
                  <a:schemeClr val="tx1"/>
                </a:solidFill>
              </a:rPr>
              <a:t>Кошки запускались в космос только Францией. Считается, что успешный суборбитальный полёт совершил кот Феликс, хотя многие источники </a:t>
            </a:r>
            <a:r>
              <a:rPr lang="ru-RU" dirty="0" err="1" smtClean="0">
                <a:solidFill>
                  <a:schemeClr val="tx1"/>
                </a:solidFill>
              </a:rPr>
              <a:t>утвеждают</a:t>
            </a:r>
            <a:r>
              <a:rPr lang="ru-RU" dirty="0" smtClean="0">
                <a:solidFill>
                  <a:schemeClr val="tx1"/>
                </a:solidFill>
              </a:rPr>
              <a:t>, что первой в мире кошкой, совершивший космический полёт, была </a:t>
            </a:r>
            <a:r>
              <a:rPr lang="ru-RU" dirty="0" err="1" smtClean="0">
                <a:solidFill>
                  <a:schemeClr val="tx1"/>
                </a:solidFill>
              </a:rPr>
              <a:t>Фелисетт</a:t>
            </a:r>
            <a:endParaRPr lang="ru-RU" dirty="0" smtClean="0">
              <a:solidFill>
                <a:schemeClr val="tx1"/>
              </a:solidFill>
            </a:endParaRPr>
          </a:p>
          <a:p>
            <a:pPr algn="l"/>
            <a:r>
              <a:rPr lang="ru-RU" dirty="0" smtClean="0">
                <a:solidFill>
                  <a:schemeClr val="tx1"/>
                </a:solidFill>
              </a:rPr>
              <a:t>Запуск ракеты с «</a:t>
            </a:r>
            <a:r>
              <a:rPr lang="ru-RU" dirty="0" err="1" smtClean="0">
                <a:solidFill>
                  <a:schemeClr val="tx1"/>
                </a:solidFill>
              </a:rPr>
              <a:t>астрокошкой</a:t>
            </a:r>
            <a:r>
              <a:rPr lang="ru-RU" dirty="0" smtClean="0">
                <a:solidFill>
                  <a:schemeClr val="tx1"/>
                </a:solidFill>
              </a:rPr>
              <a:t>» был произведён с полигона в пустыне Сахара. Она достигла высоты 200 километров, где капсула с кошкой отделилась и на парашюте спустилась на землю. Эксперимент прошел благополучно, кошку извлекли из капсулы живой и невредимой. К сожалению, о её жизни после знаменательного полёта, ничего не известно.</a:t>
            </a:r>
          </a:p>
          <a:p>
            <a:pPr algn="l"/>
            <a:endParaRPr lang="ru-RU" dirty="0" smtClean="0">
              <a:solidFill>
                <a:schemeClr val="tx1"/>
              </a:solidFill>
            </a:endParaRPr>
          </a:p>
          <a:p>
            <a:pPr algn="l"/>
            <a:endParaRPr lang="ru-RU" dirty="0"/>
          </a:p>
        </p:txBody>
      </p:sp>
      <p:pic>
        <p:nvPicPr>
          <p:cNvPr id="4" name="Picture 2"/>
          <p:cNvPicPr>
            <a:picLocks noChangeAspect="1" noChangeArrowheads="1"/>
          </p:cNvPicPr>
          <p:nvPr/>
        </p:nvPicPr>
        <p:blipFill>
          <a:blip r:embed="rId2" cstate="print"/>
          <a:srcRect/>
          <a:stretch>
            <a:fillRect/>
          </a:stretch>
        </p:blipFill>
        <p:spPr bwMode="auto">
          <a:xfrm>
            <a:off x="539552" y="248310"/>
            <a:ext cx="3378326" cy="4908882"/>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22376" y="548680"/>
            <a:ext cx="2769504" cy="2304256"/>
          </a:xfrm>
        </p:spPr>
        <p:txBody>
          <a:bodyPr/>
          <a:lstStyle/>
          <a:p>
            <a:endParaRPr lang="ru-RU" dirty="0"/>
          </a:p>
        </p:txBody>
      </p:sp>
      <p:sp>
        <p:nvSpPr>
          <p:cNvPr id="3" name="Подзаголовок 2"/>
          <p:cNvSpPr>
            <a:spLocks noGrp="1"/>
          </p:cNvSpPr>
          <p:nvPr>
            <p:ph type="subTitle" idx="1"/>
          </p:nvPr>
        </p:nvSpPr>
        <p:spPr>
          <a:xfrm>
            <a:off x="4211960" y="620688"/>
            <a:ext cx="4608512" cy="3978744"/>
          </a:xfrm>
        </p:spPr>
        <p:txBody>
          <a:bodyPr>
            <a:noAutofit/>
          </a:bodyPr>
          <a:lstStyle/>
          <a:p>
            <a:pPr algn="l">
              <a:defRPr/>
            </a:pPr>
            <a:r>
              <a:rPr lang="ru-RU" sz="1400" b="1" dirty="0" smtClean="0">
                <a:solidFill>
                  <a:schemeClr val="tx1"/>
                </a:solidFill>
              </a:rPr>
              <a:t>В рамках «лунной программы СССР» летно-конструкторские испытания корабля 7К-Л1 предусматривали изучить, как перегрузки при возвращении со второй космической скоростью и радиационная обстановка на лунной трассе скажутся на живых организмах. По совету учёных Академии наук для «биологической индикации» трассы в космос решили отправить среднеазиатских степных черепах: им не требуется большого запаса кислорода, они могут полторы недели ничего не есть и длительное время находиться как бы в летаргическом сне.</a:t>
            </a:r>
            <a:r>
              <a:rPr lang="ru-RU" sz="1400" b="1" dirty="0" smtClean="0">
                <a:solidFill>
                  <a:srgbClr val="FFFFFF"/>
                </a:solidFill>
              </a:rPr>
              <a:t> </a:t>
            </a:r>
            <a:r>
              <a:rPr lang="ru-RU" sz="1400" b="1" dirty="0" smtClean="0">
                <a:solidFill>
                  <a:schemeClr val="tx1"/>
                </a:solidFill>
              </a:rPr>
              <a:t>Полёт был перенесён черепахами нормально, но по некоторым данным у одной из них из-за перегрузки, достигавшей при приземлении 20 единиц, вылез из орбиты глаз.</a:t>
            </a:r>
          </a:p>
          <a:p>
            <a:pPr algn="l">
              <a:defRPr/>
            </a:pPr>
            <a:r>
              <a:rPr lang="ru-RU" sz="1400" b="1" dirty="0" smtClean="0">
                <a:solidFill>
                  <a:schemeClr val="tx1"/>
                </a:solidFill>
              </a:rPr>
              <a:t>После возвращения на Землю черепахи были активными — много двигались, с аппетитом ели. За время эксперимента они потеряли в весе около 10 %. Исследование крови не выявило каких-либо существенных отличий у этих животных, по сравнению с контрольными. </a:t>
            </a:r>
          </a:p>
          <a:p>
            <a:pPr algn="l"/>
            <a:endParaRPr lang="ru-RU" sz="1400" b="1" dirty="0" smtClean="0">
              <a:solidFill>
                <a:schemeClr val="tx1"/>
              </a:solidFill>
            </a:endParaRPr>
          </a:p>
          <a:p>
            <a:endParaRPr lang="ru-RU" sz="1400" b="1" dirty="0">
              <a:solidFill>
                <a:schemeClr val="tx1"/>
              </a:solidFill>
            </a:endParaRPr>
          </a:p>
        </p:txBody>
      </p:sp>
      <p:pic>
        <p:nvPicPr>
          <p:cNvPr id="4" name="Picture 2"/>
          <p:cNvPicPr>
            <a:picLocks noChangeAspect="1" noChangeArrowheads="1"/>
          </p:cNvPicPr>
          <p:nvPr/>
        </p:nvPicPr>
        <p:blipFill>
          <a:blip r:embed="rId2" cstate="print"/>
          <a:srcRect/>
          <a:stretch>
            <a:fillRect/>
          </a:stretch>
        </p:blipFill>
        <p:spPr bwMode="auto">
          <a:xfrm>
            <a:off x="323528" y="476672"/>
            <a:ext cx="3744416" cy="4248472"/>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03648" y="836712"/>
            <a:ext cx="6480720" cy="3785652"/>
          </a:xfrm>
          <a:prstGeom prst="rect">
            <a:avLst/>
          </a:prstGeom>
        </p:spPr>
        <p:txBody>
          <a:bodyPr wrap="square">
            <a:spAutoFit/>
          </a:bodyPr>
          <a:lstStyle/>
          <a:p>
            <a:pPr algn="ctr"/>
            <a:r>
              <a:rPr lang="ru-RU" sz="4800" kern="10" dirty="0" smtClean="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rPr>
              <a:t>Животные внесли</a:t>
            </a:r>
          </a:p>
          <a:p>
            <a:pPr algn="ctr"/>
            <a:r>
              <a:rPr lang="ru-RU" sz="4800" kern="10" dirty="0" smtClean="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rPr>
              <a:t> большой вклад в освоение </a:t>
            </a:r>
          </a:p>
          <a:p>
            <a:pPr algn="ctr"/>
            <a:r>
              <a:rPr lang="ru-RU" sz="4800" kern="10" dirty="0" smtClean="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rPr>
              <a:t>космического пространства!</a:t>
            </a:r>
            <a:endParaRPr lang="ru-RU" sz="4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22376" y="692696"/>
            <a:ext cx="3489584" cy="2232248"/>
          </a:xfrm>
        </p:spPr>
        <p:txBody>
          <a:bodyPr/>
          <a:lstStyle/>
          <a:p>
            <a:endParaRPr lang="ru-RU" dirty="0"/>
          </a:p>
        </p:txBody>
      </p:sp>
      <p:sp>
        <p:nvSpPr>
          <p:cNvPr id="3" name="Подзаголовок 2"/>
          <p:cNvSpPr>
            <a:spLocks noGrp="1"/>
          </p:cNvSpPr>
          <p:nvPr>
            <p:ph type="subTitle" idx="1"/>
          </p:nvPr>
        </p:nvSpPr>
        <p:spPr>
          <a:xfrm>
            <a:off x="4932040" y="332656"/>
            <a:ext cx="3672408" cy="2088232"/>
          </a:xfrm>
        </p:spPr>
        <p:txBody>
          <a:bodyPr>
            <a:normAutofit/>
          </a:bodyPr>
          <a:lstStyle/>
          <a:p>
            <a:r>
              <a:rPr lang="ru-RU" sz="2800" dirty="0" smtClean="0">
                <a:solidFill>
                  <a:schemeClr val="tx1"/>
                </a:solidFill>
              </a:rPr>
              <a:t>Памятник собаке Лайке в Москве</a:t>
            </a:r>
          </a:p>
          <a:p>
            <a:pPr algn="l"/>
            <a:endParaRPr lang="ru-RU" sz="2800" dirty="0">
              <a:solidFill>
                <a:schemeClr val="tx1"/>
              </a:solidFill>
            </a:endParaRPr>
          </a:p>
        </p:txBody>
      </p:sp>
      <p:pic>
        <p:nvPicPr>
          <p:cNvPr id="4" name="Picture 2"/>
          <p:cNvPicPr>
            <a:picLocks noChangeAspect="1" noChangeArrowheads="1"/>
          </p:cNvPicPr>
          <p:nvPr/>
        </p:nvPicPr>
        <p:blipFill>
          <a:blip r:embed="rId2" cstate="print"/>
          <a:srcRect/>
          <a:stretch>
            <a:fillRect/>
          </a:stretch>
        </p:blipFill>
        <p:spPr bwMode="auto">
          <a:xfrm>
            <a:off x="467544" y="0"/>
            <a:ext cx="4320480" cy="6309320"/>
          </a:xfrm>
          <a:prstGeom prst="rect">
            <a:avLst/>
          </a:prstGeom>
          <a:noFill/>
          <a:ln w="9525">
            <a:noFill/>
            <a:miter lim="800000"/>
            <a:headEnd/>
            <a:tailEnd/>
          </a:ln>
        </p:spPr>
      </p:pic>
      <p:pic>
        <p:nvPicPr>
          <p:cNvPr id="5" name="Picture 3"/>
          <p:cNvPicPr>
            <a:picLocks noChangeAspect="1" noChangeArrowheads="1"/>
          </p:cNvPicPr>
          <p:nvPr/>
        </p:nvPicPr>
        <p:blipFill>
          <a:blip r:embed="rId3" cstate="print"/>
          <a:srcRect/>
          <a:stretch>
            <a:fillRect/>
          </a:stretch>
        </p:blipFill>
        <p:spPr bwMode="auto">
          <a:xfrm>
            <a:off x="5148064" y="1772816"/>
            <a:ext cx="3411067" cy="4716586"/>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55576" y="620688"/>
            <a:ext cx="3993640" cy="1872208"/>
          </a:xfrm>
        </p:spPr>
        <p:txBody>
          <a:bodyPr>
            <a:normAutofit/>
          </a:bodyPr>
          <a:lstStyle/>
          <a:p>
            <a:endParaRPr lang="ru-RU" dirty="0"/>
          </a:p>
        </p:txBody>
      </p:sp>
      <p:sp>
        <p:nvSpPr>
          <p:cNvPr id="3" name="Подзаголовок 2"/>
          <p:cNvSpPr>
            <a:spLocks noGrp="1"/>
          </p:cNvSpPr>
          <p:nvPr>
            <p:ph type="subTitle" idx="1"/>
          </p:nvPr>
        </p:nvSpPr>
        <p:spPr>
          <a:xfrm>
            <a:off x="5220072" y="1772816"/>
            <a:ext cx="3274704" cy="3024336"/>
          </a:xfrm>
        </p:spPr>
        <p:txBody>
          <a:bodyPr>
            <a:normAutofit fontScale="92500" lnSpcReduction="20000"/>
          </a:bodyPr>
          <a:lstStyle/>
          <a:p>
            <a:r>
              <a:rPr lang="ru-RU" sz="2600" i="1" dirty="0" smtClean="0">
                <a:solidFill>
                  <a:schemeClr val="tx1"/>
                </a:solidFill>
                <a:latin typeface="Calibri" pitchFamily="34" charset="0"/>
              </a:rPr>
              <a:t>Памятные доски на здании Института Авиационной и космической медицины, собакам, которые рискуя жизнями первыми испытали космос - Лайке, Белке и Стрелке.</a:t>
            </a:r>
            <a:endParaRPr lang="ru-RU" sz="2600" dirty="0" smtClean="0">
              <a:solidFill>
                <a:schemeClr val="tx1"/>
              </a:solidFill>
              <a:latin typeface="Calibri" pitchFamily="34" charset="0"/>
            </a:endParaRPr>
          </a:p>
          <a:p>
            <a:endParaRPr lang="ru-RU" dirty="0"/>
          </a:p>
        </p:txBody>
      </p:sp>
      <p:pic>
        <p:nvPicPr>
          <p:cNvPr id="4" name="Picture 2"/>
          <p:cNvPicPr>
            <a:picLocks noChangeAspect="1" noChangeArrowheads="1"/>
          </p:cNvPicPr>
          <p:nvPr/>
        </p:nvPicPr>
        <p:blipFill>
          <a:blip r:embed="rId2" cstate="print"/>
          <a:srcRect/>
          <a:stretch>
            <a:fillRect/>
          </a:stretch>
        </p:blipFill>
        <p:spPr bwMode="auto">
          <a:xfrm>
            <a:off x="179512" y="412750"/>
            <a:ext cx="4305300" cy="6445250"/>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22376" y="476672"/>
            <a:ext cx="3201552" cy="2376264"/>
          </a:xfrm>
        </p:spPr>
        <p:txBody>
          <a:bodyPr/>
          <a:lstStyle/>
          <a:p>
            <a:endParaRPr lang="ru-RU" dirty="0"/>
          </a:p>
        </p:txBody>
      </p:sp>
      <p:sp>
        <p:nvSpPr>
          <p:cNvPr id="3" name="Подзаголовок 2"/>
          <p:cNvSpPr>
            <a:spLocks noGrp="1"/>
          </p:cNvSpPr>
          <p:nvPr>
            <p:ph type="subTitle" idx="1"/>
          </p:nvPr>
        </p:nvSpPr>
        <p:spPr>
          <a:xfrm>
            <a:off x="5508104" y="3685032"/>
            <a:ext cx="2986672" cy="1688184"/>
          </a:xfrm>
        </p:spPr>
        <p:txBody>
          <a:bodyPr>
            <a:noAutofit/>
          </a:bodyPr>
          <a:lstStyle/>
          <a:p>
            <a:r>
              <a:rPr lang="ru-RU" sz="2800" i="1" dirty="0" smtClean="0">
                <a:solidFill>
                  <a:schemeClr val="tx1"/>
                </a:solidFill>
                <a:latin typeface="Calibri" pitchFamily="34" charset="0"/>
              </a:rPr>
              <a:t>Памятник собаке-космонавту Звездочка в Ижевске</a:t>
            </a:r>
            <a:endParaRPr lang="ru-RU" sz="2800" dirty="0" smtClean="0">
              <a:solidFill>
                <a:schemeClr val="tx1"/>
              </a:solidFill>
              <a:latin typeface="Calibri" pitchFamily="34" charset="0"/>
            </a:endParaRPr>
          </a:p>
          <a:p>
            <a:endParaRPr lang="ru-RU" sz="2800" dirty="0">
              <a:solidFill>
                <a:schemeClr val="tx1"/>
              </a:solidFill>
            </a:endParaRPr>
          </a:p>
        </p:txBody>
      </p:sp>
      <p:pic>
        <p:nvPicPr>
          <p:cNvPr id="4" name="Picture 2"/>
          <p:cNvPicPr>
            <a:picLocks noChangeAspect="1" noChangeArrowheads="1"/>
          </p:cNvPicPr>
          <p:nvPr/>
        </p:nvPicPr>
        <p:blipFill>
          <a:blip r:embed="rId2" cstate="print"/>
          <a:srcRect/>
          <a:stretch>
            <a:fillRect/>
          </a:stretch>
        </p:blipFill>
        <p:spPr bwMode="auto">
          <a:xfrm>
            <a:off x="323528" y="188640"/>
            <a:ext cx="4389437" cy="6326188"/>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22376" y="980728"/>
            <a:ext cx="3489584" cy="3024336"/>
          </a:xfrm>
        </p:spPr>
        <p:txBody>
          <a:bodyPr/>
          <a:lstStyle/>
          <a:p>
            <a:endParaRPr lang="ru-RU" dirty="0"/>
          </a:p>
        </p:txBody>
      </p:sp>
      <p:sp>
        <p:nvSpPr>
          <p:cNvPr id="3" name="Подзаголовок 2"/>
          <p:cNvSpPr>
            <a:spLocks noGrp="1"/>
          </p:cNvSpPr>
          <p:nvPr>
            <p:ph type="subTitle" idx="1"/>
          </p:nvPr>
        </p:nvSpPr>
        <p:spPr>
          <a:xfrm>
            <a:off x="4932040" y="1052736"/>
            <a:ext cx="3562736" cy="5040560"/>
          </a:xfrm>
        </p:spPr>
        <p:txBody>
          <a:bodyPr>
            <a:normAutofit lnSpcReduction="10000"/>
          </a:bodyPr>
          <a:lstStyle/>
          <a:p>
            <a:pPr algn="l"/>
            <a:r>
              <a:rPr lang="ru-RU" b="1" dirty="0" smtClean="0">
                <a:solidFill>
                  <a:schemeClr val="tx1"/>
                </a:solidFill>
              </a:rPr>
              <a:t>"До сих пор не пойму, кто я: "первый человек" или "последняя собака". В этой шутке, приписываемой устной традицией Юрию Гагарину, есть немалая доля истины. Человек действительно попал в космос "последним": путь к звездам ему проложили сотни живых существ, от мухи до шимпанзе. </a:t>
            </a:r>
            <a:endParaRPr lang="ru-RU" dirty="0" smtClean="0">
              <a:solidFill>
                <a:schemeClr val="tx1"/>
              </a:solidFill>
            </a:endParaRPr>
          </a:p>
          <a:p>
            <a:endParaRPr lang="ru-RU" dirty="0"/>
          </a:p>
        </p:txBody>
      </p:sp>
      <p:pic>
        <p:nvPicPr>
          <p:cNvPr id="4" name="Picture 2"/>
          <p:cNvPicPr>
            <a:picLocks noChangeAspect="1" noChangeArrowheads="1"/>
          </p:cNvPicPr>
          <p:nvPr/>
        </p:nvPicPr>
        <p:blipFill>
          <a:blip r:embed="rId2" cstate="print"/>
          <a:srcRect/>
          <a:stretch>
            <a:fillRect/>
          </a:stretch>
        </p:blipFill>
        <p:spPr bwMode="auto">
          <a:xfrm>
            <a:off x="683568" y="764704"/>
            <a:ext cx="3922745" cy="3528392"/>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2348880"/>
            <a:ext cx="8183880" cy="1800200"/>
          </a:xfrm>
        </p:spPr>
        <p:txBody>
          <a:bodyPr>
            <a:normAutofit/>
          </a:bodyPr>
          <a:lstStyle/>
          <a:p>
            <a:r>
              <a:rPr lang="ru-RU" sz="4400" dirty="0" smtClean="0">
                <a:solidFill>
                  <a:schemeClr val="tx1"/>
                </a:solidFill>
              </a:rPr>
              <a:t>Спасибо за внимание</a:t>
            </a:r>
            <a:endParaRPr lang="ru-RU" sz="4400" dirty="0">
              <a:solidFill>
                <a:schemeClr val="tx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27584" y="764704"/>
            <a:ext cx="7416824" cy="5632311"/>
          </a:xfrm>
          <a:prstGeom prst="rect">
            <a:avLst/>
          </a:prstGeom>
        </p:spPr>
        <p:txBody>
          <a:bodyPr wrap="square">
            <a:spAutoFit/>
          </a:bodyPr>
          <a:lstStyle/>
          <a:p>
            <a:r>
              <a:rPr lang="ru-RU" sz="2400" dirty="0" smtClean="0"/>
              <a:t>До выхода человека в космос (1961 год) полёты животных имели целью проверить, могут ли будущие космонавты выжить после полёта, и если да, то как полёт может сказаться на их здоровье. Первые опыты с отправкой в космос собак начались в 1951 году. Суборбитальные полёты совершали собаки Цыган, </a:t>
            </a:r>
            <a:r>
              <a:rPr lang="ru-RU" sz="2400" dirty="0" err="1" smtClean="0"/>
              <a:t>Дезик</a:t>
            </a:r>
            <a:r>
              <a:rPr lang="ru-RU" sz="2400" dirty="0" smtClean="0"/>
              <a:t>, </a:t>
            </a:r>
            <a:r>
              <a:rPr lang="ru-RU" sz="2400" dirty="0" err="1" smtClean="0"/>
              <a:t>Кусачка</a:t>
            </a:r>
            <a:r>
              <a:rPr lang="ru-RU" sz="2400" dirty="0" smtClean="0"/>
              <a:t>, Модница, Козявка, </a:t>
            </a:r>
            <a:r>
              <a:rPr lang="ru-RU" sz="2400" dirty="0" smtClean="0"/>
              <a:t>Неп</a:t>
            </a:r>
            <a:r>
              <a:rPr lang="ru-RU" sz="2400" dirty="0" smtClean="0"/>
              <a:t>утёвый</a:t>
            </a:r>
            <a:r>
              <a:rPr lang="ru-RU" sz="2400" dirty="0" smtClean="0"/>
              <a:t>, Чижик, Дамка, Смелый, Малышка, Снежинка, Мишка, Рыжик, ЗИБ, Лиса, Рита, </a:t>
            </a:r>
            <a:r>
              <a:rPr lang="ru-RU" sz="2400" dirty="0" err="1" smtClean="0"/>
              <a:t>Бульба</a:t>
            </a:r>
            <a:r>
              <a:rPr lang="ru-RU" sz="2400" dirty="0" smtClean="0"/>
              <a:t>, Кнопка, </a:t>
            </a:r>
            <a:r>
              <a:rPr lang="ru-RU" sz="2400" dirty="0" err="1" smtClean="0"/>
              <a:t>Минда</a:t>
            </a:r>
            <a:r>
              <a:rPr lang="ru-RU" sz="2400" dirty="0" smtClean="0"/>
              <a:t>, </a:t>
            </a:r>
            <a:r>
              <a:rPr lang="ru-RU" sz="2400" dirty="0" smtClean="0"/>
              <a:t>Альбин</a:t>
            </a:r>
            <a:r>
              <a:rPr lang="ru-RU" sz="2400" dirty="0" smtClean="0"/>
              <a:t>а</a:t>
            </a:r>
            <a:r>
              <a:rPr lang="ru-RU" sz="2400" dirty="0" smtClean="0"/>
              <a:t>, Рыжая, </a:t>
            </a:r>
            <a:r>
              <a:rPr lang="ru-RU" sz="2400" dirty="0" err="1" smtClean="0"/>
              <a:t>Джойна</a:t>
            </a:r>
            <a:r>
              <a:rPr lang="ru-RU" sz="2400" dirty="0" smtClean="0"/>
              <a:t>, Пальма, Отважная, Пёстрая, Жемчужная, Малёк, Пушок, Белянка, </a:t>
            </a:r>
            <a:r>
              <a:rPr lang="ru-RU" sz="2400" dirty="0" err="1" smtClean="0"/>
              <a:t>Жульба</a:t>
            </a:r>
            <a:r>
              <a:rPr lang="ru-RU" sz="2400" dirty="0" smtClean="0"/>
              <a:t>, Кнопка, Белка, Стрелка и Звёздочка.</a:t>
            </a:r>
            <a:endParaRPr lang="ru-RU"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Текст 2"/>
          <p:cNvSpPr>
            <a:spLocks noGrp="1"/>
          </p:cNvSpPr>
          <p:nvPr>
            <p:ph type="body" idx="1"/>
          </p:nvPr>
        </p:nvSpPr>
        <p:spPr/>
        <p:txBody>
          <a:bodyPr/>
          <a:lstStyle/>
          <a:p>
            <a:endParaRPr lang="ru-RU" dirty="0"/>
          </a:p>
        </p:txBody>
      </p:sp>
      <p:sp>
        <p:nvSpPr>
          <p:cNvPr id="4" name="Текст 3"/>
          <p:cNvSpPr>
            <a:spLocks noGrp="1"/>
          </p:cNvSpPr>
          <p:nvPr>
            <p:ph type="body" sz="half" idx="3"/>
          </p:nvPr>
        </p:nvSpPr>
        <p:spPr>
          <a:xfrm>
            <a:off x="4652169" y="579438"/>
            <a:ext cx="3931920" cy="1913458"/>
          </a:xfrm>
        </p:spPr>
        <p:txBody>
          <a:bodyPr/>
          <a:lstStyle/>
          <a:p>
            <a:endParaRPr lang="ru-RU" dirty="0"/>
          </a:p>
        </p:txBody>
      </p:sp>
      <p:sp>
        <p:nvSpPr>
          <p:cNvPr id="6" name="Содержимое 5"/>
          <p:cNvSpPr>
            <a:spLocks noGrp="1"/>
          </p:cNvSpPr>
          <p:nvPr>
            <p:ph sz="quarter" idx="4"/>
          </p:nvPr>
        </p:nvSpPr>
        <p:spPr>
          <a:xfrm>
            <a:off x="4652169" y="4869160"/>
            <a:ext cx="3931920" cy="1080120"/>
          </a:xfrm>
        </p:spPr>
        <p:txBody>
          <a:bodyPr>
            <a:normAutofit fontScale="92500" lnSpcReduction="10000"/>
          </a:bodyPr>
          <a:lstStyle/>
          <a:p>
            <a:pPr>
              <a:buNone/>
            </a:pPr>
            <a:r>
              <a:rPr lang="ru-RU" i="1" dirty="0" smtClean="0">
                <a:latin typeface="Calibri" pitchFamily="34" charset="0"/>
              </a:rPr>
              <a:t>Пёс Уголек, в такой же капсуле он летал на орбиту Земли</a:t>
            </a:r>
            <a:endParaRPr lang="ru-RU" dirty="0" smtClean="0">
              <a:latin typeface="Calibri" pitchFamily="34" charset="0"/>
            </a:endParaRPr>
          </a:p>
          <a:p>
            <a:endParaRPr lang="ru-RU" dirty="0"/>
          </a:p>
        </p:txBody>
      </p:sp>
      <p:pic>
        <p:nvPicPr>
          <p:cNvPr id="7" name="Picture 3"/>
          <p:cNvPicPr>
            <a:picLocks noChangeAspect="1" noChangeArrowheads="1"/>
          </p:cNvPicPr>
          <p:nvPr/>
        </p:nvPicPr>
        <p:blipFill>
          <a:blip r:embed="rId2" cstate="print"/>
          <a:srcRect/>
          <a:stretch>
            <a:fillRect/>
          </a:stretch>
        </p:blipFill>
        <p:spPr bwMode="auto">
          <a:xfrm>
            <a:off x="755576" y="620688"/>
            <a:ext cx="3571875" cy="3096344"/>
          </a:xfrm>
          <a:prstGeom prst="rect">
            <a:avLst/>
          </a:prstGeom>
          <a:noFill/>
          <a:ln w="9525">
            <a:noFill/>
            <a:miter lim="800000"/>
            <a:headEnd/>
            <a:tailEnd/>
          </a:ln>
        </p:spPr>
      </p:pic>
      <p:sp>
        <p:nvSpPr>
          <p:cNvPr id="11" name="Содержимое 10"/>
          <p:cNvSpPr>
            <a:spLocks noGrp="1"/>
          </p:cNvSpPr>
          <p:nvPr>
            <p:ph sz="quarter" idx="2"/>
          </p:nvPr>
        </p:nvSpPr>
        <p:spPr>
          <a:xfrm>
            <a:off x="607224" y="3861048"/>
            <a:ext cx="3931920" cy="2160240"/>
          </a:xfrm>
        </p:spPr>
        <p:txBody>
          <a:bodyPr>
            <a:normAutofit/>
          </a:bodyPr>
          <a:lstStyle/>
          <a:p>
            <a:r>
              <a:rPr lang="ru-RU" sz="2000" dirty="0" smtClean="0"/>
              <a:t>Дезик и Цыган – первые собаки , совершившие полёт на геофизической ракете В- 1В(Р-1В) в верхние слои атмосферы</a:t>
            </a:r>
            <a:endParaRPr lang="ru-RU" sz="2000" dirty="0"/>
          </a:p>
        </p:txBody>
      </p:sp>
      <p:pic>
        <p:nvPicPr>
          <p:cNvPr id="12" name="Picture 2"/>
          <p:cNvPicPr>
            <a:picLocks noChangeAspect="1" noChangeArrowheads="1"/>
          </p:cNvPicPr>
          <p:nvPr/>
        </p:nvPicPr>
        <p:blipFill>
          <a:blip r:embed="rId3" cstate="print"/>
          <a:srcRect/>
          <a:stretch>
            <a:fillRect/>
          </a:stretch>
        </p:blipFill>
        <p:spPr bwMode="auto">
          <a:xfrm>
            <a:off x="4716016" y="571500"/>
            <a:ext cx="3888432" cy="4009628"/>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700" b="0" i="1" dirty="0" smtClean="0">
                <a:solidFill>
                  <a:schemeClr val="tx1"/>
                </a:solidFill>
                <a:latin typeface="Calibri" pitchFamily="34" charset="0"/>
              </a:rPr>
              <a:t>Собака Козявка на предполетной подготовке, 1956 г.</a:t>
            </a:r>
            <a:endParaRPr lang="ru-RU" b="0" dirty="0"/>
          </a:p>
        </p:txBody>
      </p:sp>
      <p:pic>
        <p:nvPicPr>
          <p:cNvPr id="5" name="Picture 2"/>
          <p:cNvPicPr>
            <a:picLocks noGrp="1" noChangeAspect="1" noChangeArrowheads="1"/>
          </p:cNvPicPr>
          <p:nvPr>
            <p:ph sz="half" idx="1"/>
          </p:nvPr>
        </p:nvPicPr>
        <p:blipFill>
          <a:blip r:embed="rId2" cstate="print"/>
          <a:srcRect/>
          <a:stretch>
            <a:fillRect/>
          </a:stretch>
        </p:blipFill>
        <p:spPr bwMode="auto">
          <a:xfrm>
            <a:off x="922218" y="530225"/>
            <a:ext cx="3116501" cy="4389438"/>
          </a:xfrm>
          <a:prstGeom prst="rect">
            <a:avLst/>
          </a:prstGeom>
          <a:noFill/>
          <a:ln w="9525">
            <a:noFill/>
            <a:miter lim="800000"/>
            <a:headEnd/>
            <a:tailEnd/>
          </a:ln>
        </p:spPr>
      </p:pic>
      <p:pic>
        <p:nvPicPr>
          <p:cNvPr id="6" name="Picture 3"/>
          <p:cNvPicPr>
            <a:picLocks noGrp="1" noChangeAspect="1" noChangeArrowheads="1"/>
          </p:cNvPicPr>
          <p:nvPr>
            <p:ph sz="half" idx="2"/>
          </p:nvPr>
        </p:nvPicPr>
        <p:blipFill>
          <a:blip r:embed="rId3" cstate="print"/>
          <a:srcRect/>
          <a:stretch>
            <a:fillRect/>
          </a:stretch>
        </p:blipFill>
        <p:spPr bwMode="auto">
          <a:xfrm>
            <a:off x="5150056" y="530225"/>
            <a:ext cx="3142838" cy="4389438"/>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5229200"/>
            <a:ext cx="8147248" cy="805840"/>
          </a:xfrm>
        </p:spPr>
        <p:txBody>
          <a:bodyPr>
            <a:normAutofit fontScale="90000"/>
          </a:bodyPr>
          <a:lstStyle/>
          <a:p>
            <a:r>
              <a:rPr lang="ru-RU" sz="2700" i="1" dirty="0" smtClean="0">
                <a:solidFill>
                  <a:schemeClr val="tx1"/>
                </a:solidFill>
                <a:latin typeface="Calibri" pitchFamily="34" charset="0"/>
              </a:rPr>
              <a:t/>
            </a:r>
            <a:br>
              <a:rPr lang="ru-RU" sz="2700" i="1" dirty="0" smtClean="0">
                <a:solidFill>
                  <a:schemeClr val="tx1"/>
                </a:solidFill>
                <a:latin typeface="Calibri" pitchFamily="34" charset="0"/>
              </a:rPr>
            </a:br>
            <a:r>
              <a:rPr lang="ru-RU" sz="2700" i="1" dirty="0" smtClean="0">
                <a:solidFill>
                  <a:schemeClr val="tx1"/>
                </a:solidFill>
                <a:latin typeface="Calibri" pitchFamily="34" charset="0"/>
              </a:rPr>
              <a:t/>
            </a:r>
            <a:br>
              <a:rPr lang="ru-RU" sz="2700" i="1" dirty="0" smtClean="0">
                <a:solidFill>
                  <a:schemeClr val="tx1"/>
                </a:solidFill>
                <a:latin typeface="Calibri" pitchFamily="34" charset="0"/>
              </a:rPr>
            </a:br>
            <a:r>
              <a:rPr lang="ru-RU" sz="2700" i="1" dirty="0" smtClean="0">
                <a:solidFill>
                  <a:schemeClr val="tx1"/>
                </a:solidFill>
                <a:latin typeface="Calibri" pitchFamily="34" charset="0"/>
              </a:rPr>
              <a:t/>
            </a:r>
            <a:br>
              <a:rPr lang="ru-RU" sz="2700" i="1" dirty="0" smtClean="0">
                <a:solidFill>
                  <a:schemeClr val="tx1"/>
                </a:solidFill>
                <a:latin typeface="Calibri" pitchFamily="34" charset="0"/>
              </a:rPr>
            </a:br>
            <a:r>
              <a:rPr lang="ru-RU" sz="2700" i="1" dirty="0" smtClean="0">
                <a:solidFill>
                  <a:schemeClr val="tx1"/>
                </a:solidFill>
                <a:latin typeface="Calibri" pitchFamily="34" charset="0"/>
              </a:rPr>
              <a:t/>
            </a:r>
            <a:br>
              <a:rPr lang="ru-RU" sz="2700" i="1" dirty="0" smtClean="0">
                <a:solidFill>
                  <a:schemeClr val="tx1"/>
                </a:solidFill>
                <a:latin typeface="Calibri" pitchFamily="34" charset="0"/>
              </a:rPr>
            </a:br>
            <a:r>
              <a:rPr lang="ru-RU" sz="2700" i="1" dirty="0" smtClean="0">
                <a:solidFill>
                  <a:schemeClr val="tx1"/>
                </a:solidFill>
                <a:latin typeface="Calibri" pitchFamily="34" charset="0"/>
              </a:rPr>
              <a:t/>
            </a:r>
            <a:br>
              <a:rPr lang="ru-RU" sz="2700" i="1" dirty="0" smtClean="0">
                <a:solidFill>
                  <a:schemeClr val="tx1"/>
                </a:solidFill>
                <a:latin typeface="Calibri" pitchFamily="34" charset="0"/>
              </a:rPr>
            </a:br>
            <a:r>
              <a:rPr lang="ru-RU" sz="2700" i="1" dirty="0" smtClean="0">
                <a:solidFill>
                  <a:schemeClr val="tx1"/>
                </a:solidFill>
                <a:latin typeface="Calibri" pitchFamily="34" charset="0"/>
              </a:rPr>
              <a:t/>
            </a:r>
            <a:br>
              <a:rPr lang="ru-RU" sz="2700" i="1" dirty="0" smtClean="0">
                <a:solidFill>
                  <a:schemeClr val="tx1"/>
                </a:solidFill>
                <a:latin typeface="Calibri" pitchFamily="34" charset="0"/>
              </a:rPr>
            </a:br>
            <a:r>
              <a:rPr lang="ru-RU" sz="2700" i="1" dirty="0" smtClean="0">
                <a:solidFill>
                  <a:schemeClr val="tx1"/>
                </a:solidFill>
                <a:latin typeface="Calibri" pitchFamily="34" charset="0"/>
              </a:rPr>
              <a:t/>
            </a:r>
            <a:br>
              <a:rPr lang="ru-RU" sz="2700" i="1" dirty="0" smtClean="0">
                <a:solidFill>
                  <a:schemeClr val="tx1"/>
                </a:solidFill>
                <a:latin typeface="Calibri" pitchFamily="34" charset="0"/>
              </a:rPr>
            </a:br>
            <a:r>
              <a:rPr lang="ru-RU" sz="2700" i="1" dirty="0" smtClean="0">
                <a:solidFill>
                  <a:schemeClr val="tx1"/>
                </a:solidFill>
                <a:latin typeface="Calibri" pitchFamily="34" charset="0"/>
              </a:rPr>
              <a:t/>
            </a:r>
            <a:br>
              <a:rPr lang="ru-RU" sz="2700" i="1" dirty="0" smtClean="0">
                <a:solidFill>
                  <a:schemeClr val="tx1"/>
                </a:solidFill>
                <a:latin typeface="Calibri" pitchFamily="34" charset="0"/>
              </a:rPr>
            </a:br>
            <a:r>
              <a:rPr lang="ru-RU" sz="2700" i="1" dirty="0" smtClean="0">
                <a:solidFill>
                  <a:schemeClr val="tx1"/>
                </a:solidFill>
                <a:latin typeface="Calibri" pitchFamily="34" charset="0"/>
              </a:rPr>
              <a:t/>
            </a:r>
            <a:br>
              <a:rPr lang="ru-RU" sz="2700" i="1" dirty="0" smtClean="0">
                <a:solidFill>
                  <a:schemeClr val="tx1"/>
                </a:solidFill>
                <a:latin typeface="Calibri" pitchFamily="34" charset="0"/>
              </a:rPr>
            </a:br>
            <a:r>
              <a:rPr lang="ru-RU" sz="2700" i="1" dirty="0" smtClean="0">
                <a:solidFill>
                  <a:schemeClr val="tx1"/>
                </a:solidFill>
                <a:latin typeface="Calibri" pitchFamily="34" charset="0"/>
              </a:rPr>
              <a:t/>
            </a:r>
            <a:br>
              <a:rPr lang="ru-RU" sz="2700" i="1" dirty="0" smtClean="0">
                <a:solidFill>
                  <a:schemeClr val="tx1"/>
                </a:solidFill>
                <a:latin typeface="Calibri" pitchFamily="34" charset="0"/>
              </a:rPr>
            </a:br>
            <a:r>
              <a:rPr lang="ru-RU" sz="2700" i="1" dirty="0" smtClean="0">
                <a:solidFill>
                  <a:schemeClr val="tx1"/>
                </a:solidFill>
                <a:latin typeface="Calibri" pitchFamily="34" charset="0"/>
              </a:rPr>
              <a:t>Собака Малышка после благополучного </a:t>
            </a:r>
            <a:br>
              <a:rPr lang="ru-RU" sz="2700" i="1" dirty="0" smtClean="0">
                <a:solidFill>
                  <a:schemeClr val="tx1"/>
                </a:solidFill>
                <a:latin typeface="Calibri" pitchFamily="34" charset="0"/>
              </a:rPr>
            </a:br>
            <a:r>
              <a:rPr lang="ru-RU" sz="2700" i="1" dirty="0" smtClean="0">
                <a:solidFill>
                  <a:schemeClr val="tx1"/>
                </a:solidFill>
                <a:latin typeface="Calibri" pitchFamily="34" charset="0"/>
              </a:rPr>
              <a:t>приземления с высоты 110 км</a:t>
            </a:r>
            <a:r>
              <a:rPr lang="ru-RU" dirty="0" smtClean="0">
                <a:solidFill>
                  <a:schemeClr val="bg1"/>
                </a:solidFill>
                <a:latin typeface="Calibri" pitchFamily="34" charset="0"/>
              </a:rPr>
              <a:t/>
            </a:r>
            <a:br>
              <a:rPr lang="ru-RU" dirty="0" smtClean="0">
                <a:solidFill>
                  <a:schemeClr val="bg1"/>
                </a:solidFill>
                <a:latin typeface="Calibri" pitchFamily="34" charset="0"/>
              </a:rPr>
            </a:br>
            <a:endParaRPr lang="ru-RU" dirty="0"/>
          </a:p>
        </p:txBody>
      </p:sp>
      <p:sp>
        <p:nvSpPr>
          <p:cNvPr id="3" name="Текст 2"/>
          <p:cNvSpPr>
            <a:spLocks noGrp="1"/>
          </p:cNvSpPr>
          <p:nvPr>
            <p:ph type="body" idx="1"/>
          </p:nvPr>
        </p:nvSpPr>
        <p:spPr/>
        <p:txBody>
          <a:bodyPr/>
          <a:lstStyle/>
          <a:p>
            <a:endParaRPr lang="ru-RU" dirty="0"/>
          </a:p>
        </p:txBody>
      </p:sp>
      <p:sp>
        <p:nvSpPr>
          <p:cNvPr id="4" name="Текст 3"/>
          <p:cNvSpPr>
            <a:spLocks noGrp="1"/>
          </p:cNvSpPr>
          <p:nvPr>
            <p:ph type="body" sz="half" idx="3"/>
          </p:nvPr>
        </p:nvSpPr>
        <p:spPr/>
        <p:txBody>
          <a:bodyPr/>
          <a:lstStyle/>
          <a:p>
            <a:endParaRPr lang="ru-RU" dirty="0"/>
          </a:p>
        </p:txBody>
      </p:sp>
      <p:sp>
        <p:nvSpPr>
          <p:cNvPr id="5" name="Содержимое 4"/>
          <p:cNvSpPr>
            <a:spLocks noGrp="1"/>
          </p:cNvSpPr>
          <p:nvPr>
            <p:ph sz="quarter" idx="2"/>
          </p:nvPr>
        </p:nvSpPr>
        <p:spPr>
          <a:xfrm>
            <a:off x="467544" y="980728"/>
            <a:ext cx="3931920" cy="3489960"/>
          </a:xfrm>
        </p:spPr>
        <p:txBody>
          <a:bodyPr/>
          <a:lstStyle/>
          <a:p>
            <a:endParaRPr lang="ru-RU" dirty="0"/>
          </a:p>
        </p:txBody>
      </p:sp>
      <p:sp>
        <p:nvSpPr>
          <p:cNvPr id="6" name="Содержимое 5"/>
          <p:cNvSpPr>
            <a:spLocks noGrp="1"/>
          </p:cNvSpPr>
          <p:nvPr>
            <p:ph sz="quarter" idx="4"/>
          </p:nvPr>
        </p:nvSpPr>
        <p:spPr>
          <a:xfrm>
            <a:off x="4860031" y="3645024"/>
            <a:ext cx="3724057" cy="1292736"/>
          </a:xfrm>
        </p:spPr>
        <p:txBody>
          <a:bodyPr>
            <a:normAutofit fontScale="92500" lnSpcReduction="20000"/>
          </a:bodyPr>
          <a:lstStyle/>
          <a:p>
            <a:pPr>
              <a:buNone/>
            </a:pPr>
            <a:r>
              <a:rPr lang="ru-RU" i="1" dirty="0" smtClean="0">
                <a:latin typeface="Calibri" pitchFamily="34" charset="0"/>
              </a:rPr>
              <a:t>    Собака Козявка после благополучного приземления с высоты 210 км</a:t>
            </a:r>
            <a:endParaRPr lang="ru-RU" dirty="0" smtClean="0">
              <a:latin typeface="Calibri" pitchFamily="34" charset="0"/>
            </a:endParaRPr>
          </a:p>
          <a:p>
            <a:endParaRPr lang="ru-RU" dirty="0"/>
          </a:p>
        </p:txBody>
      </p:sp>
      <p:pic>
        <p:nvPicPr>
          <p:cNvPr id="7" name="Picture 2"/>
          <p:cNvPicPr>
            <a:picLocks noChangeAspect="1" noChangeArrowheads="1"/>
          </p:cNvPicPr>
          <p:nvPr/>
        </p:nvPicPr>
        <p:blipFill>
          <a:blip r:embed="rId2" cstate="print"/>
          <a:srcRect/>
          <a:stretch>
            <a:fillRect/>
          </a:stretch>
        </p:blipFill>
        <p:spPr bwMode="auto">
          <a:xfrm>
            <a:off x="142875" y="548681"/>
            <a:ext cx="4069085" cy="4176463"/>
          </a:xfrm>
          <a:prstGeom prst="rect">
            <a:avLst/>
          </a:prstGeom>
          <a:noFill/>
          <a:ln w="9525">
            <a:noFill/>
            <a:miter lim="800000"/>
            <a:headEnd/>
            <a:tailEnd/>
          </a:ln>
        </p:spPr>
      </p:pic>
      <p:pic>
        <p:nvPicPr>
          <p:cNvPr id="8" name="Picture 3"/>
          <p:cNvPicPr>
            <a:picLocks noChangeAspect="1" noChangeArrowheads="1"/>
          </p:cNvPicPr>
          <p:nvPr/>
        </p:nvPicPr>
        <p:blipFill>
          <a:blip r:embed="rId3" cstate="print"/>
          <a:srcRect/>
          <a:stretch>
            <a:fillRect/>
          </a:stretch>
        </p:blipFill>
        <p:spPr bwMode="auto">
          <a:xfrm>
            <a:off x="4427984" y="404664"/>
            <a:ext cx="3973265" cy="3257550"/>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860032" y="533400"/>
            <a:ext cx="3650552" cy="914400"/>
          </a:xfrm>
        </p:spPr>
        <p:txBody>
          <a:bodyPr>
            <a:normAutofit fontScale="90000"/>
          </a:bodyPr>
          <a:lstStyle/>
          <a:p>
            <a:r>
              <a:rPr lang="ru-RU" sz="2700" dirty="0" smtClean="0">
                <a:solidFill>
                  <a:schemeClr val="tx1"/>
                </a:solidFill>
                <a:latin typeface="Calibri" pitchFamily="34" charset="0"/>
              </a:rPr>
              <a:t/>
            </a:r>
            <a:br>
              <a:rPr lang="ru-RU" sz="2700" dirty="0" smtClean="0">
                <a:solidFill>
                  <a:schemeClr val="tx1"/>
                </a:solidFill>
                <a:latin typeface="Calibri" pitchFamily="34" charset="0"/>
              </a:rPr>
            </a:br>
            <a:r>
              <a:rPr lang="ru-RU" sz="2700" dirty="0" smtClean="0">
                <a:solidFill>
                  <a:schemeClr val="tx1"/>
                </a:solidFill>
                <a:latin typeface="Calibri" pitchFamily="34" charset="0"/>
              </a:rPr>
              <a:t/>
            </a:r>
            <a:br>
              <a:rPr lang="ru-RU" sz="2700" dirty="0" smtClean="0">
                <a:solidFill>
                  <a:schemeClr val="tx1"/>
                </a:solidFill>
                <a:latin typeface="Calibri" pitchFamily="34" charset="0"/>
              </a:rPr>
            </a:br>
            <a:r>
              <a:rPr lang="ru-RU" sz="2700" dirty="0" smtClean="0">
                <a:solidFill>
                  <a:schemeClr val="tx1"/>
                </a:solidFill>
                <a:latin typeface="Calibri" pitchFamily="34" charset="0"/>
              </a:rPr>
              <a:t/>
            </a:r>
            <a:br>
              <a:rPr lang="ru-RU" sz="2700" dirty="0" smtClean="0">
                <a:solidFill>
                  <a:schemeClr val="tx1"/>
                </a:solidFill>
                <a:latin typeface="Calibri" pitchFamily="34" charset="0"/>
              </a:rPr>
            </a:br>
            <a:r>
              <a:rPr lang="ru-RU" sz="2700" dirty="0" smtClean="0">
                <a:solidFill>
                  <a:schemeClr val="tx1"/>
                </a:solidFill>
                <a:latin typeface="Calibri" pitchFamily="34" charset="0"/>
              </a:rPr>
              <a:t/>
            </a:r>
            <a:br>
              <a:rPr lang="ru-RU" sz="2700" dirty="0" smtClean="0">
                <a:solidFill>
                  <a:schemeClr val="tx1"/>
                </a:solidFill>
                <a:latin typeface="Calibri" pitchFamily="34" charset="0"/>
              </a:rPr>
            </a:br>
            <a:r>
              <a:rPr lang="ru-RU" sz="2700" dirty="0" smtClean="0">
                <a:solidFill>
                  <a:schemeClr val="tx1"/>
                </a:solidFill>
                <a:latin typeface="Calibri" pitchFamily="34" charset="0"/>
              </a:rPr>
              <a:t>Собака Лайка перед полетом в космос</a:t>
            </a:r>
            <a:r>
              <a:rPr lang="ru-RU" dirty="0" smtClean="0">
                <a:solidFill>
                  <a:schemeClr val="bg1"/>
                </a:solidFill>
                <a:latin typeface="Calibri" pitchFamily="34" charset="0"/>
              </a:rPr>
              <a:t/>
            </a:r>
            <a:br>
              <a:rPr lang="ru-RU" dirty="0" smtClean="0">
                <a:solidFill>
                  <a:schemeClr val="bg1"/>
                </a:solidFill>
                <a:latin typeface="Calibri" pitchFamily="34" charset="0"/>
              </a:rPr>
            </a:br>
            <a:endParaRPr lang="ru-RU" dirty="0"/>
          </a:p>
        </p:txBody>
      </p:sp>
      <p:sp>
        <p:nvSpPr>
          <p:cNvPr id="3" name="Текст 2"/>
          <p:cNvSpPr>
            <a:spLocks noGrp="1"/>
          </p:cNvSpPr>
          <p:nvPr>
            <p:ph type="body" idx="2"/>
          </p:nvPr>
        </p:nvSpPr>
        <p:spPr>
          <a:xfrm>
            <a:off x="4716016" y="1447802"/>
            <a:ext cx="3794631" cy="4645494"/>
          </a:xfrm>
        </p:spPr>
        <p:txBody>
          <a:bodyPr>
            <a:normAutofit/>
          </a:bodyPr>
          <a:lstStyle/>
          <a:p>
            <a:r>
              <a:rPr lang="ru-RU" sz="1700" dirty="0" smtClean="0"/>
              <a:t>3 ноября 1957 с космодрома Байконур стартовала ракета со вторым искусственным спутником Земли. На борту спутника в космической конуре величиной со стиральную машину находилась дворняга двух лет от роду. Когда спутник вышел на орбиту, радиосигналы, переданные на Землю телеметрической аппаратурой, дали знать ученым, что первая спутниковая собака вышла в космос живой.</a:t>
            </a:r>
          </a:p>
          <a:p>
            <a:endParaRPr lang="ru-RU" dirty="0"/>
          </a:p>
        </p:txBody>
      </p:sp>
      <p:pic>
        <p:nvPicPr>
          <p:cNvPr id="5" name="Picture 2"/>
          <p:cNvPicPr>
            <a:picLocks noGrp="1" noChangeAspect="1" noChangeArrowheads="1"/>
          </p:cNvPicPr>
          <p:nvPr>
            <p:ph sz="half" idx="1"/>
          </p:nvPr>
        </p:nvPicPr>
        <p:blipFill>
          <a:blip r:embed="rId2" cstate="print"/>
          <a:srcRect/>
          <a:stretch>
            <a:fillRect/>
          </a:stretch>
        </p:blipFill>
        <p:spPr bwMode="auto">
          <a:xfrm>
            <a:off x="467545" y="620688"/>
            <a:ext cx="3888432" cy="4406527"/>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76056" y="188640"/>
            <a:ext cx="3434528" cy="1584176"/>
          </a:xfrm>
        </p:spPr>
        <p:txBody>
          <a:bodyPr>
            <a:noAutofit/>
          </a:bodyPr>
          <a:lstStyle/>
          <a:p>
            <a:r>
              <a:rPr lang="ru-RU" sz="1400" i="1" dirty="0" smtClean="0">
                <a:solidFill>
                  <a:schemeClr val="tx1"/>
                </a:solidFill>
                <a:latin typeface="Calibri" pitchFamily="34" charset="0"/>
              </a:rPr>
              <a:t/>
            </a:r>
            <a:br>
              <a:rPr lang="ru-RU" sz="1400" i="1" dirty="0" smtClean="0">
                <a:solidFill>
                  <a:schemeClr val="tx1"/>
                </a:solidFill>
                <a:latin typeface="Calibri" pitchFamily="34" charset="0"/>
              </a:rPr>
            </a:br>
            <a:r>
              <a:rPr lang="ru-RU" sz="1400" i="1" dirty="0" smtClean="0">
                <a:solidFill>
                  <a:schemeClr val="tx1"/>
                </a:solidFill>
                <a:latin typeface="Calibri" pitchFamily="34" charset="0"/>
              </a:rPr>
              <a:t/>
            </a:r>
            <a:br>
              <a:rPr lang="ru-RU" sz="1400" i="1" dirty="0" smtClean="0">
                <a:solidFill>
                  <a:schemeClr val="tx1"/>
                </a:solidFill>
                <a:latin typeface="Calibri" pitchFamily="34" charset="0"/>
              </a:rPr>
            </a:br>
            <a:r>
              <a:rPr lang="ru-RU" sz="1600" i="1" dirty="0" smtClean="0">
                <a:solidFill>
                  <a:schemeClr val="tx1"/>
                </a:solidFill>
                <a:latin typeface="Calibri" pitchFamily="34" charset="0"/>
              </a:rPr>
              <a:t>Белка (слева) и Стрелка (Справа) - собаки совершившие первый орбитальный полет на корабле "Спутник-2"</a:t>
            </a:r>
            <a:r>
              <a:rPr lang="ru-RU" sz="1400" dirty="0" smtClean="0">
                <a:solidFill>
                  <a:schemeClr val="tx1"/>
                </a:solidFill>
                <a:latin typeface="Calibri" pitchFamily="34" charset="0"/>
              </a:rPr>
              <a:t/>
            </a:r>
            <a:br>
              <a:rPr lang="ru-RU" sz="1400" dirty="0" smtClean="0">
                <a:solidFill>
                  <a:schemeClr val="tx1"/>
                </a:solidFill>
                <a:latin typeface="Calibri" pitchFamily="34" charset="0"/>
              </a:rPr>
            </a:br>
            <a:endParaRPr lang="ru-RU" sz="1400" dirty="0">
              <a:solidFill>
                <a:schemeClr val="tx1"/>
              </a:solidFill>
            </a:endParaRPr>
          </a:p>
        </p:txBody>
      </p:sp>
      <p:sp>
        <p:nvSpPr>
          <p:cNvPr id="3" name="Текст 2"/>
          <p:cNvSpPr>
            <a:spLocks noGrp="1"/>
          </p:cNvSpPr>
          <p:nvPr>
            <p:ph type="body" idx="2"/>
          </p:nvPr>
        </p:nvSpPr>
        <p:spPr>
          <a:xfrm>
            <a:off x="5004048" y="1844824"/>
            <a:ext cx="3506599" cy="4392488"/>
          </a:xfrm>
        </p:spPr>
        <p:txBody>
          <a:bodyPr/>
          <a:lstStyle/>
          <a:p>
            <a:r>
              <a:rPr lang="ru-RU" sz="1800" dirty="0" smtClean="0"/>
              <a:t>Только почти три года спустя ученые смогут вновь отправить на орбиту собак - и на этот раз вернуть их назад в катапультируемом контейнере. Белка и Стрелка провели в космосе 25 часов в компании мышей и мух-дрозофил и вернулись на Землю знаменитостями.</a:t>
            </a:r>
          </a:p>
          <a:p>
            <a:endParaRPr lang="ru-RU" dirty="0"/>
          </a:p>
        </p:txBody>
      </p:sp>
      <p:pic>
        <p:nvPicPr>
          <p:cNvPr id="5" name="Picture 2"/>
          <p:cNvPicPr>
            <a:picLocks noGrp="1" noChangeAspect="1" noChangeArrowheads="1"/>
          </p:cNvPicPr>
          <p:nvPr>
            <p:ph sz="half" idx="1"/>
          </p:nvPr>
        </p:nvPicPr>
        <p:blipFill>
          <a:blip r:embed="rId2" cstate="print"/>
          <a:srcRect/>
          <a:stretch>
            <a:fillRect/>
          </a:stretch>
        </p:blipFill>
        <p:spPr bwMode="auto">
          <a:xfrm>
            <a:off x="323529" y="764704"/>
            <a:ext cx="4176464" cy="5040560"/>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27584" y="692696"/>
            <a:ext cx="7632848" cy="4832092"/>
          </a:xfrm>
          <a:prstGeom prst="rect">
            <a:avLst/>
          </a:prstGeom>
        </p:spPr>
        <p:txBody>
          <a:bodyPr wrap="square">
            <a:spAutoFit/>
          </a:bodyPr>
          <a:lstStyle/>
          <a:p>
            <a:r>
              <a:rPr lang="ru-RU" sz="2800" b="1" dirty="0" smtClean="0"/>
              <a:t>В августе 1960 года на космическом корабле «Восток» вернулись из суточного космического путешествия две собаки – «Белка и Стрелка». Их успешный полёт открыл человеку дорогу к звёздам. Через 8 месяцев на таком же космическом корабле, 12 апреля 1961 года, совершил свой триумфальный полёт Юрий Гагарин – первый космонавт. </a:t>
            </a:r>
            <a:endParaRPr lang="ru-RU" sz="2800" dirty="0" smtClean="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спект">
  <a:themeElements>
    <a:clrScheme name="Аспект">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Аспект">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Аспект">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85</TotalTime>
  <Words>790</Words>
  <Application>Microsoft Office PowerPoint</Application>
  <PresentationFormat>Экран (4:3)</PresentationFormat>
  <Paragraphs>32</Paragraphs>
  <Slides>20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Аспект</vt:lpstr>
      <vt:lpstr>Необычные  космонавты</vt:lpstr>
      <vt:lpstr>Слайд 2</vt:lpstr>
      <vt:lpstr>Слайд 3</vt:lpstr>
      <vt:lpstr>Слайд 4</vt:lpstr>
      <vt:lpstr>Собака Козявка на предполетной подготовке, 1956 г.</vt:lpstr>
      <vt:lpstr>          Собака Малышка после благополучного  приземления с высоты 110 км </vt:lpstr>
      <vt:lpstr>    Собака Лайка перед полетом в космос </vt:lpstr>
      <vt:lpstr>  Белка (слева) и Стрелка (Справа) - собаки совершившие первый орбитальный полет на корабле "Спутник-2" </vt:lpstr>
      <vt:lpstr>Слайд 9</vt:lpstr>
      <vt:lpstr>Удачный полет    Звездочки</vt:lpstr>
      <vt:lpstr>Беличью обезьянку Бейкер, как мумию, упаковали в контейнер из алюминия и стеклопластика </vt:lpstr>
      <vt:lpstr>Слайд 12</vt:lpstr>
      <vt:lpstr>Слайд 13</vt:lpstr>
      <vt:lpstr>Слайд 14</vt:lpstr>
      <vt:lpstr>Слайд 15</vt:lpstr>
      <vt:lpstr>Слайд 16</vt:lpstr>
      <vt:lpstr>Слайд 17</vt:lpstr>
      <vt:lpstr>Слайд 18</vt:lpstr>
      <vt:lpstr>Слайд 19</vt:lpstr>
      <vt:lpstr>Спасибо за внимание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Необычные  космонавты</dc:title>
  <dc:creator>Admin</dc:creator>
  <cp:lastModifiedBy>Admin</cp:lastModifiedBy>
  <cp:revision>11</cp:revision>
  <dcterms:created xsi:type="dcterms:W3CDTF">2021-03-26T13:15:32Z</dcterms:created>
  <dcterms:modified xsi:type="dcterms:W3CDTF">2021-03-28T06:08:50Z</dcterms:modified>
</cp:coreProperties>
</file>