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0" r:id="rId4"/>
    <p:sldId id="259" r:id="rId5"/>
    <p:sldId id="262" r:id="rId6"/>
    <p:sldId id="263" r:id="rId7"/>
    <p:sldId id="261" r:id="rId8"/>
    <p:sldId id="264" r:id="rId9"/>
    <p:sldId id="267" r:id="rId10"/>
    <p:sldId id="270" r:id="rId11"/>
    <p:sldId id="271" r:id="rId12"/>
    <p:sldId id="272" r:id="rId13"/>
    <p:sldId id="268" r:id="rId14"/>
    <p:sldId id="273" r:id="rId15"/>
    <p:sldId id="266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E010B3"/>
    <a:srgbClr val="FAFAFA"/>
    <a:srgbClr val="640000"/>
    <a:srgbClr val="FF0048"/>
    <a:srgbClr val="DDD6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8539436317333194"/>
          <c:w val="0.61194576333788731"/>
          <c:h val="0.664955743505524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Ваше отношение к бездомным животным 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жалость и сочувствие</c:v>
                </c:pt>
                <c:pt idx="1">
                  <c:v>раздражение</c:v>
                </c:pt>
                <c:pt idx="2">
                  <c:v>никакого</c:v>
                </c:pt>
              </c:strCache>
            </c:strRef>
          </c:cat>
          <c:val>
            <c:numRef>
              <c:f>Лист1!$B$2:$B$4</c:f>
              <c:numCache>
                <c:formatCode>Основной</c:formatCode>
                <c:ptCount val="3"/>
                <c:pt idx="0">
                  <c:v>65</c:v>
                </c:pt>
                <c:pt idx="1">
                  <c:v>1</c:v>
                </c:pt>
                <c:pt idx="2">
                  <c:v>9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0082023088035219"/>
          <c:y val="0.32043044242159863"/>
          <c:w val="0.39917976911964836"/>
          <c:h val="0.6145464413829905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872017475060312"/>
          <c:w val="0.593485806598128"/>
          <c:h val="0.612798252493969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Что Вы ощущаете, когда видите бездомных животных? 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стремление помочь</c:v>
                </c:pt>
                <c:pt idx="1">
                  <c:v>страх за себя</c:v>
                </c:pt>
                <c:pt idx="2">
                  <c:v>безразличие</c:v>
                </c:pt>
              </c:strCache>
            </c:strRef>
          </c:cat>
          <c:val>
            <c:numRef>
              <c:f>Лист1!$B$2:$B$4</c:f>
              <c:numCache>
                <c:formatCode>Основной</c:formatCode>
                <c:ptCount val="3"/>
                <c:pt idx="0">
                  <c:v>69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8634735146097106"/>
          <c:y val="0.39516015572604096"/>
          <c:w val="0.39656985595529265"/>
          <c:h val="0.51532031828169189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0672635327967032E-3"/>
          <c:y val="0.28897011991659433"/>
          <c:w val="0.50980960067649594"/>
          <c:h val="0.577535351468675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чем причина появления бездомных животных</c:v>
                </c:pt>
              </c:strCache>
            </c:strRef>
          </c:tx>
          <c:explosion val="12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выбрасывают</c:v>
                </c:pt>
                <c:pt idx="1">
                  <c:v>потерялись</c:v>
                </c:pt>
                <c:pt idx="2">
                  <c:v>другое</c:v>
                </c:pt>
              </c:strCache>
            </c:strRef>
          </c:cat>
          <c:val>
            <c:numRef>
              <c:f>Лист1!$B$2:$B$4</c:f>
              <c:numCache>
                <c:formatCode>Основной</c:formatCode>
                <c:ptCount val="3"/>
                <c:pt idx="0">
                  <c:v>33</c:v>
                </c:pt>
                <c:pt idx="1">
                  <c:v>36</c:v>
                </c:pt>
                <c:pt idx="2">
                  <c:v>4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1118052280877135"/>
          <c:y val="0.31059374690902875"/>
          <c:w val="0.4197293538582863"/>
          <c:h val="0.5851610571345551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3101502700681842E-2"/>
          <c:y val="0.28406234848949247"/>
          <c:w val="0.52039224985531307"/>
          <c:h val="0.630462294180020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можно решить проблему бездомных животных 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отправить в приют</c:v>
                </c:pt>
                <c:pt idx="1">
                  <c:v>пусть себе гуляют и размножаются</c:v>
                </c:pt>
              </c:strCache>
            </c:strRef>
          </c:cat>
          <c:val>
            <c:numRef>
              <c:f>Лист1!$B$2:$B$3</c:f>
              <c:numCache>
                <c:formatCode>Основной</c:formatCode>
                <c:ptCount val="2"/>
                <c:pt idx="0">
                  <c:v>64</c:v>
                </c:pt>
                <c:pt idx="1">
                  <c:v>9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2930058176694816"/>
          <c:y val="0.21484512934722766"/>
          <c:w val="0.43441551073783286"/>
          <c:h val="0.4988395909969893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0672635327967036E-3"/>
          <c:y val="0.28897011991659438"/>
          <c:w val="0.66097241534395712"/>
          <c:h val="0.711029889113742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Готовы ли взять домашнее животное из приюта </c:v>
                </c:pt>
              </c:strCache>
            </c:strRef>
          </c:tx>
          <c:explosion val="12"/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да взял бы</c:v>
                </c:pt>
                <c:pt idx="1">
                  <c:v>не знаю</c:v>
                </c:pt>
                <c:pt idx="2">
                  <c:v>нет</c:v>
                </c:pt>
                <c:pt idx="3">
                  <c:v>уже взяла</c:v>
                </c:pt>
              </c:strCache>
            </c:strRef>
          </c:cat>
          <c:val>
            <c:numRef>
              <c:f>Лист1!$B$2:$B$5</c:f>
              <c:numCache>
                <c:formatCode>Основной</c:formatCode>
                <c:ptCount val="4"/>
                <c:pt idx="0">
                  <c:v>53</c:v>
                </c:pt>
                <c:pt idx="1">
                  <c:v>17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70013403156139353"/>
          <c:y val="0.1952822159351679"/>
          <c:w val="0.26316790304724502"/>
          <c:h val="0.5604515264722483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9EF4-C53A-46EB-8877-59BABD47914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8FEF-8FA8-4317-87E7-52B56D4C06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C6251-C128-4C4F-966C-EE4ABA5BC5D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2405B-F583-49F5-88FE-7BBDAEBA21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14B4-3E39-4AB3-BE2C-6D83AE499B8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CEAA9-26B2-480A-9C4E-E01B96BBB2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02CF1-C95B-444F-97D5-1945C180CFA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6FF9-D90D-4713-866F-42C4D1CC50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C6368-8AC2-4878-BB05-985A46A7FB7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D6DF-53A4-4BE9-A065-30F001DEF2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85F4B-1AFF-4D0B-8FAB-4F90273AC9B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3DEF3-5C84-4796-AEA4-E7265691C5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5208-9A44-4FC3-AA11-80EE0A152E5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B7EE9-B938-43FF-B22A-3C5B3ABDEB6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90541-CE5A-4121-A740-A2FFB517E5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586A2-B3F6-43E4-A9E3-08350B6FD7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DE231-51C9-4B2A-B160-1D642F18147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1D22D-EC2C-4BA1-AC07-EA49773DED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98480-B864-46DC-B6C9-AAFAF37DF89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837D-2A2B-4588-AC13-69A7943B1B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7A61A-BA44-4891-B119-DB19F6BE333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ACDD3-801B-40B0-B7AA-0D44AF384C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78253C-6CD5-4778-8C90-78EED79DE33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3A33EF-A5E1-40C0-88EE-A0BD7BB3E9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6823" y="351692"/>
            <a:ext cx="5801362" cy="2580049"/>
          </a:xfrm>
          <a:noFill/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Бездомные животные нашего города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6386" name="Picture 2" descr="http://gifanimation.ru/images/sobaki_new/dog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5752" y="6159622"/>
            <a:ext cx="1190625" cy="542926"/>
          </a:xfrm>
          <a:prstGeom prst="rect">
            <a:avLst/>
          </a:prstGeom>
          <a:noFill/>
        </p:spPr>
      </p:pic>
      <p:pic>
        <p:nvPicPr>
          <p:cNvPr id="16388" name="Picture 4" descr="http://animal-store.ru/img/2015/050201/382210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50" y="5389684"/>
            <a:ext cx="2314818" cy="1736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C6251-C128-4C4F-966C-EE4ABA5BC5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405B-F583-49F5-88FE-7BBDAEBA21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16168" y="359507"/>
          <a:ext cx="4595447" cy="3245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062047" y="2708031"/>
          <a:ext cx="4900244" cy="3947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C6251-C128-4C4F-966C-EE4ABA5BC5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405B-F583-49F5-88FE-7BBDAEBA21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961292" y="983760"/>
          <a:ext cx="7057293" cy="462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0" y="-47625"/>
            <a:ext cx="674688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 eaLnBrk="0" hangingPunct="0"/>
            <a:r>
              <a:rPr lang="ru-RU" sz="1200">
                <a:cs typeface="Times New Roman" pitchFamily="18" charset="0"/>
              </a:rPr>
              <a:t> </a:t>
            </a:r>
            <a:endParaRPr lang="ru-RU" sz="600"/>
          </a:p>
          <a:p>
            <a:pPr indent="450850" eaLnBrk="0" hangingPunct="0"/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2387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 algn="just" eaLnBrk="0" hangingPunct="0"/>
            <a:r>
              <a:rPr lang="ru-RU" sz="1200">
                <a:cs typeface="Times New Roman" pitchFamily="18" charset="0"/>
              </a:rPr>
              <a:t>  </a:t>
            </a:r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0080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4000" dirty="0" smtClean="0"/>
              <a:t>Результаты анкетирования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657594" y="1503485"/>
            <a:ext cx="5253160" cy="48705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>
              <a:defRPr/>
            </a:pPr>
            <a:r>
              <a:rPr lang="ru-RU" sz="4400" dirty="0"/>
              <a:t>Большинство детей </a:t>
            </a:r>
            <a:r>
              <a:rPr lang="ru-RU" sz="4400" dirty="0" smtClean="0"/>
              <a:t>при виде бездомных животных ощущают чувство жалости и </a:t>
            </a:r>
            <a:r>
              <a:rPr lang="ru-RU" sz="4400" dirty="0"/>
              <a:t>согласились бы помогать, что не может не радовать. </a:t>
            </a:r>
            <a:endParaRPr lang="ru-RU" sz="4400" dirty="0" smtClean="0"/>
          </a:p>
          <a:p>
            <a:pPr>
              <a:defRPr/>
            </a:pPr>
            <a:r>
              <a:rPr lang="ru-RU" sz="4400" dirty="0" smtClean="0"/>
              <a:t>На </a:t>
            </a:r>
            <a:r>
              <a:rPr lang="ru-RU" sz="4400" dirty="0"/>
              <a:t>вопрос «Если бы тебе разрешили родители взять домой из приюта собаку или кошечку, ты бы взял(а) ее?» они ответили, что да. </a:t>
            </a:r>
            <a:endParaRPr lang="ru-RU" sz="4400" dirty="0" smtClean="0"/>
          </a:p>
          <a:p>
            <a:pPr>
              <a:defRPr/>
            </a:pPr>
            <a:r>
              <a:rPr lang="ru-RU" sz="4400" dirty="0" smtClean="0"/>
              <a:t>Таким </a:t>
            </a:r>
            <a:r>
              <a:rPr lang="ru-RU" sz="4400" dirty="0"/>
              <a:t>образом, число неравнодушных увеличивается с каждым днем, ведь бездомные нуждаются в защите.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C6251-C128-4C4F-966C-EE4ABA5BC5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405B-F583-49F5-88FE-7BBDAEBA21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LatishevaS\Desktop\DSC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519" y="311729"/>
            <a:ext cx="7544762" cy="565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82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214813"/>
            <a:ext cx="28575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142875"/>
            <a:ext cx="26479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868987"/>
          </a:xfrm>
        </p:spPr>
        <p:txBody>
          <a:bodyPr/>
          <a:lstStyle/>
          <a:p>
            <a:r>
              <a:rPr lang="ru-RU" sz="2000" dirty="0" smtClean="0"/>
              <a:t>В ходе исследования данной проблемы подтвердилась моя гипотеза  о том, что бездомные животные на наших улицах появляются из-за безответственности людей. Кроме того, я выяснил, что также в нашем городе есть много неравнодушных людей. Людей, которые не жалеют ни сил, ни денег, ни времени на помощь братьям нашим меньшим.</a:t>
            </a:r>
            <a:br>
              <a:rPr lang="ru-RU" sz="2000" dirty="0" smtClean="0"/>
            </a:br>
            <a:r>
              <a:rPr lang="ru-RU" sz="2000" dirty="0" smtClean="0"/>
              <a:t>Целью данного проекта было выяснение причин, из-за которых животные появляются на улице.  В ходе исследования было доказано, что причина появления бездомных животных в нашем городе – безответственность  и безразличие людей. </a:t>
            </a:r>
            <a:br>
              <a:rPr lang="ru-RU" sz="2000" dirty="0" smtClean="0"/>
            </a:br>
            <a:r>
              <a:rPr lang="ru-RU" sz="2000" dirty="0" smtClean="0"/>
              <a:t>К сожалению, с каждым днем бездомных животных на улицах нашего города становится все больше. </a:t>
            </a:r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15154"/>
            <a:ext cx="5647765" cy="8373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ВЫВОДЫ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188913"/>
            <a:ext cx="7772400" cy="7921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Georgia" pitchFamily="18" charset="0"/>
              </a:rPr>
              <a:t>Благодарю за внимание!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6063" y="1196975"/>
            <a:ext cx="6400800" cy="5762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1"/>
                </a:solidFill>
                <a:latin typeface="Georgia" pitchFamily="18" charset="0"/>
              </a:rPr>
              <a:t>Мы верим в ваши добрые сердца!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0" y="1973263"/>
            <a:ext cx="3760788" cy="302418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973263"/>
            <a:ext cx="3714750" cy="2562225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4665663"/>
            <a:ext cx="2543175" cy="217646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4789488"/>
            <a:ext cx="2381250" cy="1971675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4767263"/>
            <a:ext cx="2089150" cy="1901825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na2018god.ru/wp-content/uploads/2016/12/bezdomnij_pes.jpg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5783232" y="4721470"/>
            <a:ext cx="3360768" cy="1670538"/>
          </a:xfrm>
          <a:prstGeom prst="rect">
            <a:avLst/>
          </a:prstGeom>
          <a:noFill/>
        </p:spPr>
      </p:pic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54977" y="1143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Нам жалко детей, которые остались без родителей! Так почему нам нет дела до животных, которые остались выброшенными? </a:t>
            </a:r>
          </a:p>
          <a:p>
            <a:pPr>
              <a:buNone/>
            </a:pPr>
            <a:r>
              <a:rPr lang="ru-RU" dirty="0" smtClean="0"/>
              <a:t>       Если бы все жители города объединили свои силы в борьбе с этой проблемой, то мы смогли бы помочь большинству этих бедных животных обрести свой дом и семью!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5293" y="382397"/>
            <a:ext cx="6189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Актуальность темы: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okovorkuty.ru/files/monthly201603/kultura_1_15_avgusta_otmechaetsya_den_bezdomnyh_zhivotnyh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1408" y="3546941"/>
            <a:ext cx="5912817" cy="3077976"/>
          </a:xfrm>
          <a:prstGeom prst="rect">
            <a:avLst/>
          </a:prstGeom>
          <a:noFill/>
        </p:spPr>
      </p:pic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считаю, что причина появления бездомных животных на улицах нашего города – это безответственность людей по отношению к домашним животным. Их бездушность, непонимание данной проблемы.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9955" y="367571"/>
            <a:ext cx="739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Гипотеза исследования: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animal-store.ru/img/2015/050211/45303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8946" y="3113331"/>
            <a:ext cx="4592760" cy="3461794"/>
          </a:xfrm>
          <a:prstGeom prst="rect">
            <a:avLst/>
          </a:prstGeom>
          <a:noFill/>
        </p:spPr>
      </p:pic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13238" y="1608993"/>
            <a:ext cx="8229600" cy="4525963"/>
          </a:xfrm>
        </p:spPr>
        <p:txBody>
          <a:bodyPr/>
          <a:lstStyle/>
          <a:p>
            <a:r>
              <a:rPr lang="ru-RU" dirty="0" smtClean="0"/>
              <a:t>Выяснить основные причины появления бездомных животных и привлечь внимание детей и взрослых к этой проблеме.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10728" y="382397"/>
            <a:ext cx="6058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исследования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Выяснить из-за чего количество бездомных животных в нашем городе растет.</a:t>
            </a:r>
          </a:p>
          <a:p>
            <a:pPr lvl="0"/>
            <a:r>
              <a:rPr lang="ru-RU" dirty="0" smtClean="0"/>
              <a:t>Провести наблюдения за тем, как бездомные животные выживают на улицах.</a:t>
            </a:r>
          </a:p>
          <a:p>
            <a:pPr lvl="0"/>
            <a:r>
              <a:rPr lang="ru-RU" dirty="0" smtClean="0"/>
              <a:t>Провести анкетирование по проблеме бездомных животных среди учеников школы</a:t>
            </a:r>
          </a:p>
          <a:p>
            <a:pPr lvl="0"/>
            <a:r>
              <a:rPr lang="ru-RU" dirty="0" smtClean="0"/>
              <a:t>Предложить способы решения данной проблемы.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5293" y="382397"/>
            <a:ext cx="7053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 исследования: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2772" name="Picture 4" descr="https://pp.userapi.com/c628219/v628219539/1296/OCFJc1PDs-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6375" y="585996"/>
            <a:ext cx="5696940" cy="5159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s://pp.userapi.com/c836129/v836129721/358fd/Ud6F0j-moPg.jpg"/>
          <p:cNvPicPr>
            <a:picLocks noChangeAspect="1" noChangeArrowheads="1"/>
          </p:cNvPicPr>
          <p:nvPr/>
        </p:nvPicPr>
        <p:blipFill>
          <a:blip r:embed="rId2" cstate="print"/>
          <a:srcRect l="47" t="50301" r="49770" b="23032"/>
          <a:stretch>
            <a:fillRect/>
          </a:stretch>
        </p:blipFill>
        <p:spPr bwMode="auto">
          <a:xfrm>
            <a:off x="219810" y="272561"/>
            <a:ext cx="2901461" cy="2743200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FFAFFD-D89D-4BB7-84B7-E4F035C0E5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9698" name="Picture 2" descr="https://pp.userapi.com/c636623/v636623983/5cc7b/sbRJlN2p_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689" y="2841995"/>
            <a:ext cx="2682294" cy="3576392"/>
          </a:xfrm>
          <a:prstGeom prst="rect">
            <a:avLst/>
          </a:prstGeom>
          <a:noFill/>
        </p:spPr>
      </p:pic>
      <p:pic>
        <p:nvPicPr>
          <p:cNvPr id="29700" name="Picture 4" descr="https://pp.userapi.com/c836129/v836129983/1758f/fWEeBaN0H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0743" y="1191112"/>
            <a:ext cx="2489506" cy="3319341"/>
          </a:xfrm>
          <a:prstGeom prst="rect">
            <a:avLst/>
          </a:prstGeom>
          <a:noFill/>
        </p:spPr>
      </p:pic>
      <p:pic>
        <p:nvPicPr>
          <p:cNvPr id="29704" name="Picture 8" descr="https://pp.userapi.com/c836129/v836129355/3382d/kiyfh31NK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6924" y="3130902"/>
            <a:ext cx="1892788" cy="3367728"/>
          </a:xfrm>
          <a:prstGeom prst="rect">
            <a:avLst/>
          </a:prstGeom>
          <a:noFill/>
        </p:spPr>
      </p:pic>
      <p:pic>
        <p:nvPicPr>
          <p:cNvPr id="29706" name="Picture 10" descr="https://pp.userapi.com/c836129/v836129146/36ec4/7AraS9lqZ-k.jpg"/>
          <p:cNvPicPr>
            <a:picLocks noChangeAspect="1" noChangeArrowheads="1"/>
          </p:cNvPicPr>
          <p:nvPr/>
        </p:nvPicPr>
        <p:blipFill>
          <a:blip r:embed="rId6" cstate="print"/>
          <a:srcRect l="4294" t="39789" r="12657" b="25681"/>
          <a:stretch>
            <a:fillRect/>
          </a:stretch>
        </p:blipFill>
        <p:spPr bwMode="auto">
          <a:xfrm>
            <a:off x="6145823" y="4633545"/>
            <a:ext cx="2602523" cy="177604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747450" y="320851"/>
            <a:ext cx="50383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Эти животные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ждут Вашей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помощи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C6251-C128-4C4F-966C-EE4ABA5BC5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405B-F583-49F5-88FE-7BBDAEBA21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4000" dirty="0" smtClean="0"/>
              <a:t>Анкетирование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52971" y="1511299"/>
          <a:ext cx="6789682" cy="4706874"/>
        </p:xfrm>
        <a:graphic>
          <a:graphicData uri="http://schemas.openxmlformats.org/drawingml/2006/table">
            <a:tbl>
              <a:tblPr/>
              <a:tblGrid>
                <a:gridCol w="1363874"/>
                <a:gridCol w="1364722"/>
                <a:gridCol w="1364722"/>
                <a:gridCol w="1366418"/>
                <a:gridCol w="1329946"/>
              </a:tblGrid>
              <a:tr h="168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1.  </a:t>
                      </a:r>
                      <a:r>
                        <a:rPr lang="ru-RU" sz="1050" dirty="0">
                          <a:latin typeface="Arial Black" pitchFamily="34" charset="0"/>
                          <a:ea typeface="Calibri"/>
                          <a:cs typeface="Times New Roman"/>
                        </a:rPr>
                        <a:t>Что Вы ощущаете, когда видите бездомных животных?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5  - страх за себя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69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– стремление помочь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2 - безразличие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Arial Black" pitchFamily="34" charset="0"/>
                          <a:ea typeface="Calibri"/>
                          <a:cs typeface="Times New Roman"/>
                        </a:rPr>
                        <a:t>2 Ваше отношение к бездомным животным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65 – жалость и сочувствие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1 - раздражение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9 - никакого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Arial Black" pitchFamily="34" charset="0"/>
                          <a:ea typeface="Calibri"/>
                          <a:cs typeface="Times New Roman"/>
                        </a:rPr>
                        <a:t>3 В чем причина появления бездомных животных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33 – их выбрасывают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36 – потерявшиеся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4 - другое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Arial Black" pitchFamily="34" charset="0"/>
                          <a:ea typeface="Calibri"/>
                          <a:cs typeface="Times New Roman"/>
                        </a:rPr>
                        <a:t>4 Как можно решить проблему бездомных животных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64 – отправить в приют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9 - пусть себе гуляют и размножаются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Arial Black" pitchFamily="34" charset="0"/>
                          <a:ea typeface="Calibri"/>
                          <a:cs typeface="Times New Roman"/>
                        </a:rPr>
                        <a:t>5 Готовы ли взять домашнее животное из приюта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53 – да взял бы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 3 - нет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17  - не знаю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 – уже взяла </a:t>
                      </a:r>
                      <a:endParaRPr lang="ru-RU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C6251-C128-4C4F-966C-EE4ABA5BC5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405B-F583-49F5-88FE-7BBDAEBA21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16168" y="359507"/>
          <a:ext cx="4050323" cy="3069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141177" y="2567354"/>
          <a:ext cx="4460629" cy="3660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Эколог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452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Экология 1</vt:lpstr>
      <vt:lpstr>Бездомные животные нашего города</vt:lpstr>
      <vt:lpstr>Слайд 2</vt:lpstr>
      <vt:lpstr>Слайд 3</vt:lpstr>
      <vt:lpstr>Слайд 4</vt:lpstr>
      <vt:lpstr>Слайд 5</vt:lpstr>
      <vt:lpstr>Слайд 6</vt:lpstr>
      <vt:lpstr>Слайд 7</vt:lpstr>
      <vt:lpstr>Анкетирование</vt:lpstr>
      <vt:lpstr>Слайд 9</vt:lpstr>
      <vt:lpstr>Слайд 10</vt:lpstr>
      <vt:lpstr>Слайд 11</vt:lpstr>
      <vt:lpstr>Результаты анкетирования</vt:lpstr>
      <vt:lpstr>Слайд 13</vt:lpstr>
      <vt:lpstr>В ходе исследования данной проблемы подтвердилась моя гипотеза  о том, что бездомные животные на наших улицах появляются из-за безответственности людей. Кроме того, я выяснил, что также в нашем городе есть много неравнодушных людей. Людей, которые не жалеют ни сил, ни денег, ни времени на помощь братьям нашим меньшим. Целью данного проекта было выяснение причин, из-за которых животные появляются на улице.  В ходе исследования было доказано, что причина появления бездомных животных в нашем городе – безответственность  и безразличие людей.  К сожалению, с каждым днем бездомных животных на улицах нашего города становится все больше. </vt:lpstr>
      <vt:lpstr>Благодарю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Латышевы</cp:lastModifiedBy>
  <cp:revision>53</cp:revision>
  <dcterms:created xsi:type="dcterms:W3CDTF">2014-11-21T11:00:06Z</dcterms:created>
  <dcterms:modified xsi:type="dcterms:W3CDTF">2021-08-28T11:53:01Z</dcterms:modified>
</cp:coreProperties>
</file>