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290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53E12C-2287-49E8-878A-B91CA40E48B6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BA8A85-39F3-4BE8-978E-194089578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Министерство образования и науки Хабаровского края</a:t>
            </a:r>
            <a:br>
              <a:rPr lang="ru-RU" sz="2400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400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Краевое государственное бюджетное профессиональное образовательное учреждение</a:t>
            </a:r>
            <a:br>
              <a:rPr lang="ru-RU" sz="2400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400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«</a:t>
            </a:r>
            <a:r>
              <a:rPr lang="ru-RU" sz="2400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Комсомольский-на-Амуре</a:t>
            </a:r>
            <a:r>
              <a:rPr lang="ru-RU" sz="2400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судомеханический техникум»</a:t>
            </a:r>
            <a:br>
              <a:rPr lang="ru-RU" sz="2400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400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им. В.В.Орехова</a:t>
            </a:r>
            <a:br>
              <a:rPr lang="ru-RU" sz="2400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400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(КГБ ПОУ КСМТ)</a:t>
            </a:r>
            <a:r>
              <a:rPr lang="ru-RU" sz="2000" b="1" spc="50" dirty="0" smtClean="0">
                <a:ln w="11430"/>
                <a:cs typeface="Times New Roman" pitchFamily="18" charset="0"/>
              </a:rPr>
              <a:t/>
            </a:r>
            <a:br>
              <a:rPr lang="ru-RU" sz="2000" b="1" spc="50" dirty="0" smtClean="0">
                <a:ln w="11430"/>
                <a:cs typeface="Times New Roman" pitchFamily="18" charset="0"/>
              </a:rPr>
            </a:br>
            <a:r>
              <a:rPr lang="ru-RU" sz="1400" b="1" spc="50" dirty="0" smtClean="0">
                <a:ln w="11430"/>
              </a:rPr>
              <a:t/>
            </a:r>
            <a:br>
              <a:rPr lang="ru-RU" sz="1400" b="1" spc="50" dirty="0" smtClean="0">
                <a:ln w="11430"/>
              </a:rPr>
            </a:br>
            <a:r>
              <a:rPr lang="ru-RU" sz="1400" b="1" spc="50" dirty="0" smtClean="0">
                <a:ln w="11430"/>
              </a:rPr>
              <a:t/>
            </a:r>
            <a:br>
              <a:rPr lang="ru-RU" sz="1400" b="1" spc="50" dirty="0" smtClean="0">
                <a:ln w="11430"/>
              </a:rPr>
            </a:br>
            <a:r>
              <a:rPr lang="ru-RU" b="1" spc="50" dirty="0" smtClean="0">
                <a:ln w="11430"/>
                <a:cs typeface="Times New Roman" pitchFamily="18" charset="0"/>
              </a:rPr>
              <a:t>Классный час </a:t>
            </a:r>
            <a:br>
              <a:rPr lang="ru-RU" b="1" spc="50" dirty="0" smtClean="0">
                <a:ln w="11430"/>
                <a:cs typeface="Times New Roman" pitchFamily="18" charset="0"/>
              </a:rPr>
            </a:br>
            <a:r>
              <a:rPr lang="ru-RU" b="1" spc="50" dirty="0" smtClean="0">
                <a:ln w="11430"/>
                <a:cs typeface="Times New Roman" pitchFamily="18" charset="0"/>
              </a:rPr>
              <a:t>«Наркотикам нет!»</a:t>
            </a:r>
            <a:r>
              <a:rPr lang="ru-RU" sz="1400" b="1" spc="50" dirty="0" smtClean="0">
                <a:ln w="11430"/>
              </a:rPr>
              <a:t/>
            </a:r>
            <a:br>
              <a:rPr lang="ru-RU" sz="1400" b="1" spc="50" dirty="0" smtClean="0">
                <a:ln w="11430"/>
              </a:rPr>
            </a:br>
            <a:r>
              <a:rPr lang="ru-RU" sz="1400" b="1" spc="50" dirty="0" smtClean="0">
                <a:ln w="11430"/>
              </a:rPr>
              <a:t> </a:t>
            </a:r>
            <a:br>
              <a:rPr lang="ru-RU" sz="1400" b="1" spc="50" dirty="0" smtClean="0">
                <a:ln w="11430"/>
              </a:rPr>
            </a:br>
            <a:r>
              <a:rPr lang="ru-RU" sz="1400" b="1" spc="50" dirty="0" smtClean="0">
                <a:ln w="11430"/>
              </a:rPr>
              <a:t> </a:t>
            </a:r>
            <a:br>
              <a:rPr lang="ru-RU" sz="1400" b="1" spc="50" dirty="0" smtClean="0">
                <a:ln w="11430"/>
              </a:rPr>
            </a:br>
            <a:r>
              <a:rPr lang="ru-RU" sz="1800" b="1" spc="50" dirty="0" smtClean="0">
                <a:ln w="11430"/>
                <a:cs typeface="Times New Roman" pitchFamily="18" charset="0"/>
              </a:rPr>
              <a:t>Разработчики:</a:t>
            </a:r>
            <a:r>
              <a:rPr lang="ru-RU" sz="1800" b="1" spc="50" dirty="0" smtClean="0">
                <a:ln w="11430"/>
                <a:cs typeface="Times New Roman" pitchFamily="18" charset="0"/>
              </a:rPr>
              <a:t/>
            </a:r>
            <a:br>
              <a:rPr lang="ru-RU" sz="1800" b="1" spc="50" dirty="0" smtClean="0">
                <a:ln w="11430"/>
                <a:cs typeface="Times New Roman" pitchFamily="18" charset="0"/>
              </a:rPr>
            </a:br>
            <a:r>
              <a:rPr lang="ru-RU" sz="1800" b="1" spc="50" dirty="0" smtClean="0">
                <a:ln w="11430"/>
                <a:cs typeface="Times New Roman" pitchFamily="18" charset="0"/>
              </a:rPr>
              <a:t>Стрикова Надежда Анатольевна –</a:t>
            </a:r>
            <a:br>
              <a:rPr lang="ru-RU" sz="1800" b="1" spc="50" dirty="0" smtClean="0">
                <a:ln w="11430"/>
                <a:cs typeface="Times New Roman" pitchFamily="18" charset="0"/>
              </a:rPr>
            </a:br>
            <a:r>
              <a:rPr lang="ru-RU" sz="1800" b="1" spc="50" dirty="0" smtClean="0">
                <a:ln w="11430"/>
                <a:cs typeface="Times New Roman" pitchFamily="18" charset="0"/>
              </a:rPr>
              <a:t>педагог дополнительного образования</a:t>
            </a:r>
            <a:r>
              <a:rPr lang="ru-RU" sz="18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spc="50" dirty="0" smtClean="0">
                <a:ln w="11430"/>
                <a:latin typeface="Times New Roman" pitchFamily="18" charset="0"/>
                <a:cs typeface="Times New Roman" pitchFamily="18" charset="0"/>
              </a:rPr>
            </a:br>
            <a:r>
              <a:rPr lang="ru-RU" sz="1800" b="1" spc="50" dirty="0" smtClean="0">
                <a:ln w="11430"/>
                <a:cs typeface="Times New Roman" pitchFamily="18" charset="0"/>
              </a:rPr>
              <a:t> </a:t>
            </a:r>
            <a:r>
              <a:rPr lang="ru-RU" sz="1800" b="1" spc="50" dirty="0" smtClean="0">
                <a:ln w="11430"/>
                <a:cs typeface="Times New Roman" pitchFamily="18" charset="0"/>
              </a:rPr>
              <a:t>Стриков Владимир Александрович–</a:t>
            </a:r>
            <a:r>
              <a:rPr lang="ru-RU" sz="1800" b="1" spc="50" dirty="0" smtClean="0">
                <a:ln w="11430"/>
                <a:cs typeface="Times New Roman" pitchFamily="18" charset="0"/>
              </a:rPr>
              <a:t/>
            </a:r>
            <a:br>
              <a:rPr lang="ru-RU" sz="1800" b="1" spc="50" dirty="0" smtClean="0">
                <a:ln w="11430"/>
                <a:cs typeface="Times New Roman" pitchFamily="18" charset="0"/>
              </a:rPr>
            </a:br>
            <a:r>
              <a:rPr lang="ru-RU" sz="1800" b="1" spc="50" dirty="0" smtClean="0">
                <a:ln w="11430"/>
                <a:cs typeface="Times New Roman" pitchFamily="18" charset="0"/>
              </a:rPr>
              <a:t>педагог дополнительного образования </a:t>
            </a:r>
            <a:r>
              <a:rPr lang="ru-RU" sz="18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1" spc="50" dirty="0" smtClean="0">
                <a:ln w="11430"/>
              </a:rPr>
              <a:t/>
            </a:r>
            <a:br>
              <a:rPr lang="ru-RU" sz="1400" b="1" spc="50" dirty="0" smtClean="0">
                <a:ln w="11430"/>
              </a:rPr>
            </a:br>
            <a:r>
              <a:rPr lang="ru-RU" sz="1400" b="1" spc="50" dirty="0" smtClean="0">
                <a:ln w="11430"/>
              </a:rPr>
              <a:t> </a:t>
            </a:r>
            <a:br>
              <a:rPr lang="ru-RU" sz="1400" b="1" spc="50" dirty="0" smtClean="0">
                <a:ln w="11430"/>
              </a:rPr>
            </a:br>
            <a:r>
              <a:rPr lang="ru-RU" sz="1400" b="1" spc="50" dirty="0" smtClean="0">
                <a:ln w="11430"/>
              </a:rPr>
              <a:t>  </a:t>
            </a:r>
            <a:r>
              <a:rPr lang="ru-RU" sz="2000" b="1" spc="50" dirty="0" smtClean="0">
                <a:ln w="11430"/>
              </a:rPr>
              <a:t/>
            </a:r>
            <a:br>
              <a:rPr lang="ru-RU" sz="2000" b="1" spc="50" dirty="0" smtClean="0">
                <a:ln w="11430"/>
              </a:rPr>
            </a:br>
            <a:r>
              <a:rPr lang="ru-RU" sz="2000" b="1" spc="50" dirty="0" smtClean="0">
                <a:ln w="11430"/>
              </a:rPr>
              <a:t>г. Комсомольск – на – Амуре</a:t>
            </a:r>
            <a:br>
              <a:rPr lang="ru-RU" sz="2000" b="1" spc="50" dirty="0" smtClean="0">
                <a:ln w="11430"/>
              </a:rPr>
            </a:br>
            <a:r>
              <a:rPr lang="ru-RU" sz="2000" b="1" spc="50" dirty="0" smtClean="0">
                <a:ln w="11430"/>
              </a:rPr>
              <a:t>2021г</a:t>
            </a:r>
            <a:r>
              <a:rPr lang="ru-RU" sz="2000" b="1" spc="50" dirty="0" smtClean="0">
                <a:ln w="11430"/>
              </a:rPr>
              <a:t>.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8" name="Picture 10" descr="https://www.theinfong.com/wp-content/uploads/ovie_o/16/ws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304800"/>
            <a:ext cx="3352800" cy="2095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0" name="Picture 2" descr="http://vsezavisimosti.ru/wp-content/uploads/2017/07/nasvaj-eto-narkotik-ili-net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228600"/>
            <a:ext cx="5283199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6" name="Picture 8" descr="http://s018.radikal.ru/i509/1609/45/5bf168c03c0d.jpg"/>
          <p:cNvPicPr>
            <a:picLocks noChangeAspect="1" noChangeArrowheads="1"/>
          </p:cNvPicPr>
          <p:nvPr/>
        </p:nvPicPr>
        <p:blipFill>
          <a:blip r:embed="rId4"/>
          <a:srcRect l="18750" r="37500"/>
          <a:stretch>
            <a:fillRect/>
          </a:stretch>
        </p:blipFill>
        <p:spPr bwMode="auto">
          <a:xfrm>
            <a:off x="6477000" y="2286000"/>
            <a:ext cx="2667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Насвай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28600" y="3276600"/>
            <a:ext cx="4419600" cy="3581400"/>
          </a:xfrm>
        </p:spPr>
        <p:txBody>
          <a:bodyPr>
            <a:normAutofit fontScale="8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Вещество относится к группе легких наркотиков, но при длительном приеме его вред на организм человека едва ли меньше негативного воздействия более сильных марихуаны или кокаина.</a:t>
            </a:r>
            <a:endParaRPr lang="ru-RU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2534" name="Picture 6" descr="https://blogrb.ru/sites/default/files/u89/nasvay.jpg"/>
          <p:cNvPicPr>
            <a:picLocks noChangeAspect="1" noChangeArrowheads="1"/>
          </p:cNvPicPr>
          <p:nvPr/>
        </p:nvPicPr>
        <p:blipFill>
          <a:blip r:embed="rId5"/>
          <a:srcRect l="70000" t="46667" r="3333"/>
          <a:stretch>
            <a:fillRect/>
          </a:stretch>
        </p:blipFill>
        <p:spPr bwMode="auto">
          <a:xfrm>
            <a:off x="4038600" y="2971799"/>
            <a:ext cx="2590800" cy="3886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flytothesky.ru/wp-content/uploads/2014/07/318-640x3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038701"/>
            <a:ext cx="4953000" cy="2693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Влияние наркотиков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1508" name="Picture 4" descr="http://4.bp.blogspot.com/-b3R5raycBRA/T-aMVnV2LOI/AAAAAAAAAEA/l-OKPQQ-vRw/s1600/Faces+of+Meth+%C2%AE+2005+F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10000"/>
            <a:ext cx="9144001" cy="2793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td1.mycdn.me/image?id=867489942130&amp;t=20&amp;plc=WEB&amp;tkn=*n6Ex0ZJTjnxxUykFN0uHkJ-7_4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td1.mycdn.me/image?id=867489942130&amp;t=20&amp;plc=WEB&amp;tkn=*n6Ex0ZJTjnxxUykFN0uHkJ-7_4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p.userapi.com/c834103/v834103014/d5414/SebkrmpKEW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tvet.imgsmail.ru/download/u_aced433a4ebe48c40a81697d6e53f548_8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" y="4800600"/>
            <a:ext cx="8915400" cy="15081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Афганистан является основным мировым поставщиком героина</a:t>
            </a:r>
            <a:endParaRPr lang="ru-RU" sz="4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Статистика за 2017 год</a:t>
            </a:r>
            <a:endParaRPr lang="ru-RU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609600" y="1752600"/>
          <a:ext cx="8153400" cy="4829175"/>
        </p:xfrm>
        <a:graphic>
          <a:graphicData uri="http://schemas.openxmlformats.org/presentationml/2006/ole">
            <p:oleObj spid="_x0000_s17416" name="Диаграмма" r:id="rId3" imgW="6095951" imgH="4067327" progId="MSGraph.Chart.8">
              <p:embed followColorScheme="full"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Оказание наркологической помощи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1524000"/>
            <a:ext cx="84582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уровень – 14 кабинетов психиатров-наркологов в муниципальных образованиях края – в центральных районных больницах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3276600"/>
            <a:ext cx="84582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 уровень – 3 лечебно-профилактических учреждения, оказывающие специализированную помощь населению муниципальных образований и городских округов и одно отделение центральной районной больницы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00" y="5029200"/>
            <a:ext cx="83820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III уровень – краевое специализированное лечебно-профилактическое учреждение – КГБУЗ "Краевая клиническая психиатрическая больница" министерства здравоохранения Хабаровского края.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w-ip.ru/img/medium/3f/3fe7701707d0d2b4ac225b5a8cb7dff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Медицинские последствия наркомании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486400"/>
          </a:xfrm>
        </p:spPr>
        <p:txBody>
          <a:bodyPr>
            <a:normAutofit fontScale="2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just"/>
            <a:r>
              <a:rPr lang="ru-RU" sz="9600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imes New Roman" pitchFamily="18" charset="0"/>
              </a:rPr>
              <a:t>снижение иммунной системы, что очень часто приводит больных к инфекционным заболеваниям, которые становятся смертельно опасными и приводят пациентов к летальному исходу уже через пару лет;</a:t>
            </a:r>
          </a:p>
          <a:p>
            <a:pPr lvl="0" algn="just"/>
            <a:r>
              <a:rPr lang="ru-RU" sz="9600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imes New Roman" pitchFamily="18" charset="0"/>
              </a:rPr>
              <a:t>у наркоманов появляются гнойничковые очаги на коже, которые распространяются и имеют не приятные последствия;</a:t>
            </a:r>
          </a:p>
          <a:p>
            <a:pPr lvl="0" algn="just"/>
            <a:r>
              <a:rPr lang="ru-RU" sz="9600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imes New Roman" pitchFamily="18" charset="0"/>
              </a:rPr>
              <a:t>потеря кальция происходит у лиц, принимающих наркотические средства, которая приводит к проблемам с зубами;</a:t>
            </a:r>
          </a:p>
          <a:p>
            <a:pPr lvl="0" algn="just"/>
            <a:r>
              <a:rPr lang="ru-RU" sz="9600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imes New Roman" pitchFamily="18" charset="0"/>
              </a:rPr>
              <a:t>при передозировке наступает летальный исход;</a:t>
            </a:r>
          </a:p>
          <a:p>
            <a:pPr lvl="0" algn="just"/>
            <a:r>
              <a:rPr lang="ru-RU" sz="9600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imes New Roman" pitchFamily="18" charset="0"/>
              </a:rPr>
              <a:t>сердечно-сосудистые</a:t>
            </a:r>
            <a:r>
              <a:rPr lang="ru-RU" sz="9600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imes New Roman" pitchFamily="18" charset="0"/>
              </a:rPr>
              <a:t> заболевания;</a:t>
            </a:r>
          </a:p>
          <a:p>
            <a:pPr lvl="0" algn="just"/>
            <a:r>
              <a:rPr lang="ru-RU" sz="9600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imes New Roman" pitchFamily="18" charset="0"/>
              </a:rPr>
              <a:t>болезни дыхательных путей, длительные формы пневмонии;</a:t>
            </a:r>
          </a:p>
          <a:p>
            <a:pPr lvl="0" algn="just"/>
            <a:r>
              <a:rPr lang="ru-RU" sz="9600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imes New Roman" pitchFamily="18" charset="0"/>
              </a:rPr>
              <a:t>кишечные заболевания, появление диареи, тошноты, рвоты;</a:t>
            </a:r>
          </a:p>
          <a:p>
            <a:pPr lvl="0" algn="just"/>
            <a:r>
              <a:rPr lang="ru-RU" sz="9600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imes New Roman" pitchFamily="18" charset="0"/>
              </a:rPr>
              <a:t>шизофрения и другие психические расстройства, приводящие к не контролируемым действиям даже по отношению к самым близким людям.</a:t>
            </a:r>
          </a:p>
          <a:p>
            <a:endParaRPr lang="ru-RU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Социальные и духовные последствия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915400" cy="5257800"/>
          </a:xfrm>
        </p:spPr>
        <p:txBody>
          <a:bodyPr>
            <a:normAutofit fontScale="70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just"/>
            <a:r>
              <a:rPr lang="ru-RU" sz="3400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imes New Roman" pitchFamily="18" charset="0"/>
              </a:rPr>
              <a:t>Социального общения у больных не бывает. Они полностью изолируют себя от общества, потому что у них других ценностей помимо получения дозы не остается. Начинаются кражи и другие разбои, с целью достать необходимые им вещества.</a:t>
            </a:r>
          </a:p>
          <a:p>
            <a:pPr lvl="0" algn="just"/>
            <a:r>
              <a:rPr lang="ru-RU" sz="3400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imes New Roman" pitchFamily="18" charset="0"/>
              </a:rPr>
              <a:t>Заниматься своей прежней работой наркоманы не могут, и тем самым их увольняют с работы и круг их общения с бывшими сотрудниками постепенно сужается.</a:t>
            </a:r>
          </a:p>
          <a:p>
            <a:pPr lvl="0" algn="just"/>
            <a:r>
              <a:rPr lang="ru-RU" sz="3400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imes New Roman" pitchFamily="18" charset="0"/>
              </a:rPr>
              <a:t>Наступают стрессовые и депрессивные состояния, которые приводят к полной изоляции от бывшего круга друзей и родственников.</a:t>
            </a:r>
          </a:p>
          <a:p>
            <a:pPr lvl="0" algn="just"/>
            <a:r>
              <a:rPr lang="ru-RU" sz="3400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imes New Roman" pitchFamily="18" charset="0"/>
              </a:rPr>
              <a:t>Теряют все ценности, присущие нормальным людям. Принимающие дозу совершают аморальные поступки, сами того не желая, и полностью теряют чувство стеснения и ответственности за совершенные ими поступки.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306</Words>
  <Application>Microsoft Office PowerPoint</Application>
  <PresentationFormat>Экран (4:3)</PresentationFormat>
  <Paragraphs>24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Office Theme</vt:lpstr>
      <vt:lpstr>Диаграмма</vt:lpstr>
      <vt:lpstr>Министерство образования и науки Хабаровского края Краевое государственное бюджетное профессиональное образовательное учреждение «Комсомольский-на-Амуре судомеханический техникум» им. В.В.Орехова (КГБ ПОУ КСМТ)   Классный час  «Наркотикам нет!»     Разработчики: Стрикова Надежда Анатольевна – педагог дополнительного образования  Стриков Владимир Александрович– педагог дополнительного образования        г. Комсомольск – на – Амуре 2021г.</vt:lpstr>
      <vt:lpstr>Слайд 2</vt:lpstr>
      <vt:lpstr>Слайд 3</vt:lpstr>
      <vt:lpstr>Слайд 4</vt:lpstr>
      <vt:lpstr>Статистика за 2017 год</vt:lpstr>
      <vt:lpstr>Оказание наркологической помощи</vt:lpstr>
      <vt:lpstr>Слайд 7</vt:lpstr>
      <vt:lpstr>Медицинские последствия наркомании</vt:lpstr>
      <vt:lpstr>Социальные и духовные последствия</vt:lpstr>
      <vt:lpstr>Насвай</vt:lpstr>
      <vt:lpstr>Влияние наркотиков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30</cp:revision>
  <dcterms:created xsi:type="dcterms:W3CDTF">2019-02-16T00:36:07Z</dcterms:created>
  <dcterms:modified xsi:type="dcterms:W3CDTF">2021-01-26T09:18:45Z</dcterms:modified>
</cp:coreProperties>
</file>