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5" r:id="rId3"/>
    <p:sldId id="258" r:id="rId4"/>
    <p:sldId id="260" r:id="rId5"/>
    <p:sldId id="261" r:id="rId6"/>
    <p:sldId id="262" r:id="rId7"/>
    <p:sldId id="263" r:id="rId8"/>
    <p:sldId id="264" r:id="rId9"/>
    <p:sldId id="257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kiosk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74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7E8F1E-2651-4F31-A69A-B9A14DF81DB7}" type="datetimeFigureOut">
              <a:rPr lang="ru-RU" smtClean="0"/>
              <a:t>12.02.2021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F707A9-D53F-431D-B03C-3E8955B509A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059665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7E8F1E-2651-4F31-A69A-B9A14DF81DB7}" type="datetimeFigureOut">
              <a:rPr lang="ru-RU" smtClean="0"/>
              <a:t>12.02.2021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F707A9-D53F-431D-B03C-3E8955B509A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702643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7E8F1E-2651-4F31-A69A-B9A14DF81DB7}" type="datetimeFigureOut">
              <a:rPr lang="ru-RU" smtClean="0"/>
              <a:t>12.02.2021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F707A9-D53F-431D-B03C-3E8955B509A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72717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7E8F1E-2651-4F31-A69A-B9A14DF81DB7}" type="datetimeFigureOut">
              <a:rPr lang="ru-RU" smtClean="0"/>
              <a:t>12.02.2021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F707A9-D53F-431D-B03C-3E8955B509A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141119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7E8F1E-2651-4F31-A69A-B9A14DF81DB7}" type="datetimeFigureOut">
              <a:rPr lang="ru-RU" smtClean="0"/>
              <a:t>12.02.2021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F707A9-D53F-431D-B03C-3E8955B509A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559983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7E8F1E-2651-4F31-A69A-B9A14DF81DB7}" type="datetimeFigureOut">
              <a:rPr lang="ru-RU" smtClean="0"/>
              <a:t>12.02.2021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F707A9-D53F-431D-B03C-3E8955B509A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0796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7E8F1E-2651-4F31-A69A-B9A14DF81DB7}" type="datetimeFigureOut">
              <a:rPr lang="ru-RU" smtClean="0"/>
              <a:t>12.02.2021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F707A9-D53F-431D-B03C-3E8955B509A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2498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7E8F1E-2651-4F31-A69A-B9A14DF81DB7}" type="datetimeFigureOut">
              <a:rPr lang="ru-RU" smtClean="0"/>
              <a:t>12.02.2021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F707A9-D53F-431D-B03C-3E8955B509A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811114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7E8F1E-2651-4F31-A69A-B9A14DF81DB7}" type="datetimeFigureOut">
              <a:rPr lang="ru-RU" smtClean="0"/>
              <a:t>12.02.2021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F707A9-D53F-431D-B03C-3E8955B509A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40571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7E8F1E-2651-4F31-A69A-B9A14DF81DB7}" type="datetimeFigureOut">
              <a:rPr lang="ru-RU" smtClean="0"/>
              <a:t>12.02.2021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F707A9-D53F-431D-B03C-3E8955B509A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864334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7E8F1E-2651-4F31-A69A-B9A14DF81DB7}" type="datetimeFigureOut">
              <a:rPr lang="ru-RU" smtClean="0"/>
              <a:t>12.02.2021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F707A9-D53F-431D-B03C-3E8955B509A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012497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7E8F1E-2651-4F31-A69A-B9A14DF81DB7}" type="datetimeFigureOut">
              <a:rPr lang="ru-RU" smtClean="0"/>
              <a:t>12.02.2021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F707A9-D53F-431D-B03C-3E8955B509A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720806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jpeg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jpeg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jpeg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jpeg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jpeg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jpeg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pngitem.com/pimgs/m/122-1226332_green-tick-vector-hd-png-download.png" TargetMode="External"/><Relationship Id="rId2" Type="http://schemas.openxmlformats.org/officeDocument/2006/relationships/hyperlink" Target="https://litera.spb.ru/images/articles/girl.png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st2.depositphotos.com/1788799/6454/v/950/depositphotos_64543169-stock-illustration-cute-bunny-vector-character-sitting.jpg" TargetMode="External"/><Relationship Id="rId5" Type="http://schemas.openxmlformats.org/officeDocument/2006/relationships/hyperlink" Target="https://thumbs.dreamstime.com/b/cute-bunny-peeking-behind-white-surface-50014507.jpg" TargetMode="External"/><Relationship Id="rId4" Type="http://schemas.openxmlformats.org/officeDocument/2006/relationships/hyperlink" Target="https://www.pinclipart.com/picdir/middle/53-533834_file-not-allowed-svg-wikimedia-commons-heart-clip.png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995936" y="4941168"/>
            <a:ext cx="4960640" cy="1752600"/>
          </a:xfrm>
        </p:spPr>
        <p:txBody>
          <a:bodyPr>
            <a:noAutofit/>
          </a:bodyPr>
          <a:lstStyle/>
          <a:p>
            <a:r>
              <a:rPr lang="ru-RU" sz="1800" dirty="0" smtClean="0"/>
              <a:t>Выполнила учитель начальных классов</a:t>
            </a:r>
          </a:p>
          <a:p>
            <a:r>
              <a:rPr lang="ru-RU" sz="1800" dirty="0" smtClean="0"/>
              <a:t> высшей квалификационной категории </a:t>
            </a:r>
          </a:p>
          <a:p>
            <a:r>
              <a:rPr lang="ru-RU" sz="1800" dirty="0" smtClean="0"/>
              <a:t>Петлина Наталия </a:t>
            </a:r>
            <a:r>
              <a:rPr lang="ru-RU" sz="1800" dirty="0" err="1" smtClean="0"/>
              <a:t>Ахмедовна</a:t>
            </a:r>
            <a:r>
              <a:rPr lang="ru-RU" sz="1800" dirty="0" smtClean="0"/>
              <a:t> </a:t>
            </a:r>
          </a:p>
          <a:p>
            <a:r>
              <a:rPr lang="ru-RU" sz="1800" dirty="0" smtClean="0"/>
              <a:t>МАОУ «</a:t>
            </a:r>
            <a:r>
              <a:rPr lang="ru-RU" sz="1800" dirty="0" err="1" smtClean="0"/>
              <a:t>Молчановская</a:t>
            </a:r>
            <a:r>
              <a:rPr lang="ru-RU" sz="1800" dirty="0" smtClean="0"/>
              <a:t> СОШ №1»</a:t>
            </a:r>
            <a:endParaRPr lang="ru-RU" sz="1800" dirty="0"/>
          </a:p>
        </p:txBody>
      </p:sp>
      <p:sp>
        <p:nvSpPr>
          <p:cNvPr id="4" name="Управляющая кнопка: далее 3">
            <a:hlinkClick r:id="" action="ppaction://hlinkshowjump?jump=nextslide" highlightClick="1"/>
          </p:cNvPr>
          <p:cNvSpPr/>
          <p:nvPr/>
        </p:nvSpPr>
        <p:spPr>
          <a:xfrm>
            <a:off x="8460432" y="6261272"/>
            <a:ext cx="504056" cy="360040"/>
          </a:xfrm>
          <a:prstGeom prst="actionButtonForwardNext">
            <a:avLst/>
          </a:prstGeom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Управляющая кнопка: сведения 4">
            <a:hlinkClick r:id="" action="ppaction://hlinkshowjump?jump=lastslide" highlightClick="1"/>
          </p:cNvPr>
          <p:cNvSpPr/>
          <p:nvPr/>
        </p:nvSpPr>
        <p:spPr>
          <a:xfrm>
            <a:off x="179512" y="188640"/>
            <a:ext cx="432048" cy="432048"/>
          </a:xfrm>
          <a:prstGeom prst="actionButtonInformation">
            <a:avLst/>
          </a:prstGeom>
          <a:ln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AutoShape 2" descr="https://litera.spb.ru/images/articles/girl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AutoShape 4" descr="https://litera.spb.ru/images/articles/girl.pn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26866" y="1196752"/>
            <a:ext cx="4912970" cy="2779546"/>
          </a:xfrm>
          <a:prstGeom prst="rect">
            <a:avLst/>
          </a:prstGeom>
        </p:spPr>
      </p:pic>
      <p:sp>
        <p:nvSpPr>
          <p:cNvPr id="10" name="Заголовок 9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60375" y="1340768"/>
            <a:ext cx="2999418" cy="38164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72031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Управляющая кнопка: далее 3">
            <a:hlinkClick r:id="" action="ppaction://hlinkshowjump?jump=nextslide" highlightClick="1"/>
          </p:cNvPr>
          <p:cNvSpPr/>
          <p:nvPr/>
        </p:nvSpPr>
        <p:spPr>
          <a:xfrm>
            <a:off x="8460432" y="6261272"/>
            <a:ext cx="504056" cy="360040"/>
          </a:xfrm>
          <a:prstGeom prst="actionButtonForwardNext">
            <a:avLst/>
          </a:prstGeom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6" name="Группа 5"/>
          <p:cNvGrpSpPr/>
          <p:nvPr/>
        </p:nvGrpSpPr>
        <p:grpSpPr>
          <a:xfrm>
            <a:off x="232905" y="332656"/>
            <a:ext cx="8659575" cy="6288656"/>
            <a:chOff x="179512" y="-243408"/>
            <a:chExt cx="8659575" cy="6288656"/>
          </a:xfrm>
        </p:grpSpPr>
        <p:sp>
          <p:nvSpPr>
            <p:cNvPr id="7" name="Скругленный прямоугольник 6"/>
            <p:cNvSpPr/>
            <p:nvPr/>
          </p:nvSpPr>
          <p:spPr>
            <a:xfrm>
              <a:off x="179512" y="-243408"/>
              <a:ext cx="7848872" cy="6288656"/>
            </a:xfrm>
            <a:prstGeom prst="roundRect">
              <a:avLst>
                <a:gd name="adj" fmla="val 2217"/>
              </a:avLst>
            </a:prstGeom>
            <a:gradFill flip="none" rotWithShape="1">
              <a:gsLst>
                <a:gs pos="22000">
                  <a:srgbClr val="FFFEFE"/>
                </a:gs>
                <a:gs pos="39000">
                  <a:srgbClr val="FFFCF9"/>
                </a:gs>
                <a:gs pos="0">
                  <a:schemeClr val="bg1"/>
                </a:gs>
                <a:gs pos="0">
                  <a:schemeClr val="accent6">
                    <a:lumMod val="20000"/>
                    <a:lumOff val="80000"/>
                  </a:schemeClr>
                </a:gs>
                <a:gs pos="98750">
                  <a:schemeClr val="accent6">
                    <a:lumMod val="20000"/>
                    <a:lumOff val="80000"/>
                  </a:schemeClr>
                </a:gs>
                <a:gs pos="4000">
                  <a:schemeClr val="bg1"/>
                </a:gs>
                <a:gs pos="80000">
                  <a:schemeClr val="accent6">
                    <a:lumMod val="20000"/>
                    <a:lumOff val="8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3200" b="1" dirty="0" smtClean="0">
                  <a:solidFill>
                    <a:schemeClr val="tx1"/>
                  </a:solidFill>
                </a:rPr>
                <a:t> </a:t>
              </a:r>
            </a:p>
            <a:p>
              <a:pPr algn="ctr">
                <a:lnSpc>
                  <a:spcPct val="150000"/>
                </a:lnSpc>
              </a:pPr>
              <a:r>
                <a:rPr lang="ru-RU" sz="3200" dirty="0" smtClean="0">
                  <a:solidFill>
                    <a:schemeClr val="tx1"/>
                  </a:solidFill>
                </a:rPr>
                <a:t>Дорогой дружок, здравствуй!</a:t>
              </a:r>
            </a:p>
            <a:p>
              <a:pPr algn="ctr">
                <a:lnSpc>
                  <a:spcPct val="150000"/>
                </a:lnSpc>
              </a:pPr>
              <a:r>
                <a:rPr lang="ru-RU" sz="3200" dirty="0" smtClean="0">
                  <a:solidFill>
                    <a:schemeClr val="tx1"/>
                  </a:solidFill>
                </a:rPr>
                <a:t>Я –зайчик </a:t>
              </a:r>
              <a:r>
                <a:rPr lang="ru-RU" sz="3200" dirty="0" err="1" smtClean="0">
                  <a:solidFill>
                    <a:schemeClr val="tx1"/>
                  </a:solidFill>
                </a:rPr>
                <a:t>Пушистик</a:t>
              </a:r>
              <a:r>
                <a:rPr lang="ru-RU" sz="3200" dirty="0" smtClean="0">
                  <a:solidFill>
                    <a:schemeClr val="tx1"/>
                  </a:solidFill>
                </a:rPr>
                <a:t>, приглашаю тебя ответить на мои вопросы по математике. Читай внимательно задание, кликни на тот ответ, который ты выбрал. Если ответ верный, появится значок -       . </a:t>
              </a:r>
            </a:p>
            <a:p>
              <a:pPr algn="ctr">
                <a:lnSpc>
                  <a:spcPct val="150000"/>
                </a:lnSpc>
              </a:pPr>
              <a:r>
                <a:rPr lang="ru-RU" sz="3200" dirty="0" smtClean="0">
                  <a:solidFill>
                    <a:schemeClr val="tx1"/>
                  </a:solidFill>
                </a:rPr>
                <a:t>Если неверный -       .</a:t>
              </a:r>
            </a:p>
            <a:p>
              <a:pPr algn="ctr">
                <a:lnSpc>
                  <a:spcPct val="150000"/>
                </a:lnSpc>
              </a:pPr>
              <a:r>
                <a:rPr lang="ru-RU" sz="3200" dirty="0" smtClean="0">
                  <a:solidFill>
                    <a:schemeClr val="tx1"/>
                  </a:solidFill>
                </a:rPr>
                <a:t>Желаю тебе удачи!</a:t>
              </a:r>
              <a:endParaRPr lang="ru-RU" sz="2800" dirty="0" smtClean="0">
                <a:solidFill>
                  <a:schemeClr val="tx1"/>
                </a:solidFill>
              </a:endParaRPr>
            </a:p>
            <a:p>
              <a:pPr algn="ctr"/>
              <a:endParaRPr lang="ru-RU" sz="3200" dirty="0">
                <a:solidFill>
                  <a:schemeClr val="tx1"/>
                </a:solidFill>
              </a:endParaRPr>
            </a:p>
          </p:txBody>
        </p:sp>
        <p:pic>
          <p:nvPicPr>
            <p:cNvPr id="8" name="Рисунок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68344" y="-99392"/>
              <a:ext cx="1170743" cy="1728240"/>
            </a:xfrm>
            <a:prstGeom prst="rect">
              <a:avLst/>
            </a:prstGeom>
          </p:spPr>
        </p:pic>
      </p:grpSp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6819" y="4365104"/>
            <a:ext cx="432048" cy="471893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16814" y="5157192"/>
            <a:ext cx="450284" cy="432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1999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Группа 5"/>
          <p:cNvGrpSpPr/>
          <p:nvPr/>
        </p:nvGrpSpPr>
        <p:grpSpPr>
          <a:xfrm>
            <a:off x="179512" y="-99392"/>
            <a:ext cx="8856984" cy="2664296"/>
            <a:chOff x="179512" y="-99392"/>
            <a:chExt cx="8659575" cy="2664296"/>
          </a:xfrm>
        </p:grpSpPr>
        <p:sp>
          <p:nvSpPr>
            <p:cNvPr id="4" name="Скругленный прямоугольник 3"/>
            <p:cNvSpPr/>
            <p:nvPr/>
          </p:nvSpPr>
          <p:spPr>
            <a:xfrm>
              <a:off x="179512" y="188640"/>
              <a:ext cx="7848872" cy="2376264"/>
            </a:xfrm>
            <a:prstGeom prst="roundRect">
              <a:avLst/>
            </a:prstGeom>
            <a:gradFill flip="none" rotWithShape="1">
              <a:gsLst>
                <a:gs pos="22000">
                  <a:srgbClr val="FFFEFE"/>
                </a:gs>
                <a:gs pos="39000">
                  <a:srgbClr val="FFFCF9"/>
                </a:gs>
                <a:gs pos="0">
                  <a:schemeClr val="bg1"/>
                </a:gs>
                <a:gs pos="0">
                  <a:schemeClr val="accent6">
                    <a:lumMod val="20000"/>
                    <a:lumOff val="80000"/>
                  </a:schemeClr>
                </a:gs>
                <a:gs pos="98750">
                  <a:schemeClr val="accent6">
                    <a:lumMod val="20000"/>
                    <a:lumOff val="80000"/>
                  </a:schemeClr>
                </a:gs>
                <a:gs pos="4000">
                  <a:schemeClr val="bg1"/>
                </a:gs>
                <a:gs pos="80000">
                  <a:schemeClr val="accent6">
                    <a:lumMod val="20000"/>
                    <a:lumOff val="8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514350" indent="-514350" algn="ctr">
                <a:buAutoNum type="arabicPeriod"/>
              </a:pPr>
              <a:r>
                <a:rPr lang="ru-RU" sz="3200" b="1" dirty="0" smtClean="0">
                  <a:solidFill>
                    <a:schemeClr val="tx1"/>
                  </a:solidFill>
                </a:rPr>
                <a:t>Как называется первое число при сложении?</a:t>
              </a:r>
            </a:p>
            <a:p>
              <a:pPr algn="ctr"/>
              <a:r>
                <a:rPr lang="ru-RU" sz="5400" b="1" dirty="0" smtClean="0">
                  <a:solidFill>
                    <a:srgbClr val="C00000"/>
                  </a:solidFill>
                </a:rPr>
                <a:t>4 + 5 = 9</a:t>
              </a:r>
              <a:endParaRPr lang="ru-RU" sz="5400" b="1" dirty="0">
                <a:solidFill>
                  <a:srgbClr val="C00000"/>
                </a:solidFill>
              </a:endParaRPr>
            </a:p>
          </p:txBody>
        </p:sp>
        <p:pic>
          <p:nvPicPr>
            <p:cNvPr id="5" name="Рисунок 4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68344" y="-99392"/>
              <a:ext cx="1170743" cy="1728240"/>
            </a:xfrm>
            <a:prstGeom prst="rect">
              <a:avLst/>
            </a:prstGeom>
          </p:spPr>
        </p:pic>
      </p:grpSp>
      <p:sp>
        <p:nvSpPr>
          <p:cNvPr id="7" name="TextBox 6"/>
          <p:cNvSpPr txBox="1"/>
          <p:nvPr/>
        </p:nvSpPr>
        <p:spPr>
          <a:xfrm>
            <a:off x="379805" y="3105834"/>
            <a:ext cx="275203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/>
              <a:t>а) слагаемое</a:t>
            </a:r>
            <a:endParaRPr lang="ru-RU" sz="36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379805" y="3750832"/>
            <a:ext cx="356988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/>
              <a:t>б) уменьшаемое</a:t>
            </a:r>
            <a:endParaRPr lang="ru-RU" sz="36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379805" y="4406588"/>
            <a:ext cx="195489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/>
              <a:t>в) сумма</a:t>
            </a:r>
            <a:endParaRPr lang="ru-RU" sz="360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395536" y="5052919"/>
            <a:ext cx="180042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/>
              <a:t>г) целое</a:t>
            </a:r>
            <a:endParaRPr lang="ru-RU" sz="3600" b="1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508652" y="3750832"/>
            <a:ext cx="3312193" cy="718339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3029" y="3782399"/>
            <a:ext cx="605961" cy="581420"/>
          </a:xfrm>
          <a:prstGeom prst="rect">
            <a:avLst/>
          </a:prstGeom>
        </p:spPr>
      </p:pic>
      <p:sp>
        <p:nvSpPr>
          <p:cNvPr id="16" name="Прямоугольник 15"/>
          <p:cNvSpPr/>
          <p:nvPr/>
        </p:nvSpPr>
        <p:spPr>
          <a:xfrm>
            <a:off x="542290" y="5023987"/>
            <a:ext cx="3312193" cy="718339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7" name="Рисунок 1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6667" y="5055554"/>
            <a:ext cx="605961" cy="581420"/>
          </a:xfrm>
          <a:prstGeom prst="rect">
            <a:avLst/>
          </a:prstGeom>
          <a:ln>
            <a:noFill/>
          </a:ln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00705" y="2982430"/>
            <a:ext cx="691194" cy="754939"/>
          </a:xfrm>
          <a:prstGeom prst="rect">
            <a:avLst/>
          </a:prstGeom>
        </p:spPr>
      </p:pic>
      <p:sp>
        <p:nvSpPr>
          <p:cNvPr id="19" name="Прямоугольник 18"/>
          <p:cNvSpPr/>
          <p:nvPr/>
        </p:nvSpPr>
        <p:spPr>
          <a:xfrm>
            <a:off x="514184" y="3032493"/>
            <a:ext cx="3306661" cy="718339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рямоугольник 19"/>
          <p:cNvSpPr/>
          <p:nvPr/>
        </p:nvSpPr>
        <p:spPr>
          <a:xfrm>
            <a:off x="539868" y="4397163"/>
            <a:ext cx="3312193" cy="718339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1" name="Рисунок 2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4245" y="4428730"/>
            <a:ext cx="605961" cy="581420"/>
          </a:xfrm>
          <a:prstGeom prst="rect">
            <a:avLst/>
          </a:prstGeom>
        </p:spPr>
      </p:pic>
      <p:sp>
        <p:nvSpPr>
          <p:cNvPr id="22" name="Управляющая кнопка: далее 21">
            <a:hlinkClick r:id="" action="ppaction://hlinkshowjump?jump=nextslide" highlightClick="1"/>
          </p:cNvPr>
          <p:cNvSpPr/>
          <p:nvPr/>
        </p:nvSpPr>
        <p:spPr>
          <a:xfrm>
            <a:off x="8460432" y="6261272"/>
            <a:ext cx="504056" cy="360040"/>
          </a:xfrm>
          <a:prstGeom prst="actionButtonForwardNext">
            <a:avLst/>
          </a:prstGeom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3" name="Рисунок 22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7186" y="3273060"/>
            <a:ext cx="1880594" cy="23928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95515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Группа 5"/>
          <p:cNvGrpSpPr/>
          <p:nvPr/>
        </p:nvGrpSpPr>
        <p:grpSpPr>
          <a:xfrm>
            <a:off x="179512" y="-99392"/>
            <a:ext cx="8856984" cy="2664296"/>
            <a:chOff x="179512" y="-99392"/>
            <a:chExt cx="8659575" cy="2664296"/>
          </a:xfrm>
        </p:grpSpPr>
        <p:sp>
          <p:nvSpPr>
            <p:cNvPr id="4" name="Скругленный прямоугольник 3"/>
            <p:cNvSpPr/>
            <p:nvPr/>
          </p:nvSpPr>
          <p:spPr>
            <a:xfrm>
              <a:off x="179512" y="188640"/>
              <a:ext cx="7848872" cy="2376264"/>
            </a:xfrm>
            <a:prstGeom prst="roundRect">
              <a:avLst/>
            </a:prstGeom>
            <a:gradFill flip="none" rotWithShape="1">
              <a:gsLst>
                <a:gs pos="22000">
                  <a:srgbClr val="FFFEFE"/>
                </a:gs>
                <a:gs pos="39000">
                  <a:srgbClr val="FFFCF9"/>
                </a:gs>
                <a:gs pos="0">
                  <a:schemeClr val="bg1"/>
                </a:gs>
                <a:gs pos="0">
                  <a:schemeClr val="accent6">
                    <a:lumMod val="20000"/>
                    <a:lumOff val="80000"/>
                  </a:schemeClr>
                </a:gs>
                <a:gs pos="98750">
                  <a:schemeClr val="accent6">
                    <a:lumMod val="20000"/>
                    <a:lumOff val="80000"/>
                  </a:schemeClr>
                </a:gs>
                <a:gs pos="4000">
                  <a:schemeClr val="bg1"/>
                </a:gs>
                <a:gs pos="80000">
                  <a:schemeClr val="accent6">
                    <a:lumMod val="20000"/>
                    <a:lumOff val="8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r>
                <a:rPr lang="ru-RU" sz="2400" b="1" dirty="0" smtClean="0">
                  <a:solidFill>
                    <a:schemeClr val="tx1"/>
                  </a:solidFill>
                </a:rPr>
                <a:t>2. Реши задачу.</a:t>
              </a:r>
            </a:p>
            <a:p>
              <a:r>
                <a:rPr lang="ru-RU" sz="3200" b="1" dirty="0" smtClean="0">
                  <a:solidFill>
                    <a:schemeClr val="tx1"/>
                  </a:solidFill>
                </a:rPr>
                <a:t>    У Вани 16 наклеек. 4 наклейки о   </a:t>
              </a:r>
            </a:p>
            <a:p>
              <a:r>
                <a:rPr lang="ru-RU" sz="3200" b="1" dirty="0">
                  <a:solidFill>
                    <a:schemeClr val="tx1"/>
                  </a:solidFill>
                </a:rPr>
                <a:t> </a:t>
              </a:r>
              <a:r>
                <a:rPr lang="ru-RU" sz="3200" b="1" dirty="0" smtClean="0">
                  <a:solidFill>
                    <a:schemeClr val="tx1"/>
                  </a:solidFill>
                </a:rPr>
                <a:t>   приклеил. Сколько наклеек осталось у   </a:t>
              </a:r>
            </a:p>
            <a:p>
              <a:r>
                <a:rPr lang="ru-RU" sz="3200" b="1" dirty="0">
                  <a:solidFill>
                    <a:schemeClr val="tx1"/>
                  </a:solidFill>
                </a:rPr>
                <a:t> </a:t>
              </a:r>
              <a:r>
                <a:rPr lang="ru-RU" sz="3200" b="1" dirty="0" smtClean="0">
                  <a:solidFill>
                    <a:schemeClr val="tx1"/>
                  </a:solidFill>
                </a:rPr>
                <a:t>   Вани?</a:t>
              </a:r>
            </a:p>
          </p:txBody>
        </p:sp>
        <p:pic>
          <p:nvPicPr>
            <p:cNvPr id="5" name="Рисунок 4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68344" y="-99392"/>
              <a:ext cx="1170743" cy="1728240"/>
            </a:xfrm>
            <a:prstGeom prst="rect">
              <a:avLst/>
            </a:prstGeom>
          </p:spPr>
        </p:pic>
      </p:grpSp>
      <p:sp>
        <p:nvSpPr>
          <p:cNvPr id="7" name="TextBox 6"/>
          <p:cNvSpPr txBox="1"/>
          <p:nvPr/>
        </p:nvSpPr>
        <p:spPr>
          <a:xfrm>
            <a:off x="379805" y="3105834"/>
            <a:ext cx="287450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/>
              <a:t>а) 10 наклеек</a:t>
            </a:r>
            <a:endParaRPr lang="ru-RU" sz="36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379805" y="3750832"/>
            <a:ext cx="29386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/>
              <a:t>б) 2 наклейки</a:t>
            </a:r>
            <a:endParaRPr lang="ru-RU" sz="36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379805" y="4406588"/>
            <a:ext cx="287450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/>
              <a:t>в) 12 наклеек</a:t>
            </a:r>
            <a:endParaRPr lang="ru-RU" sz="360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395536" y="5052919"/>
            <a:ext cx="281038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/>
              <a:t>г) 20 наклеек</a:t>
            </a:r>
            <a:endParaRPr lang="ru-RU" sz="3600" b="1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508652" y="3105834"/>
            <a:ext cx="3312193" cy="718339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3029" y="3137401"/>
            <a:ext cx="605961" cy="581420"/>
          </a:xfrm>
          <a:prstGeom prst="rect">
            <a:avLst/>
          </a:prstGeom>
        </p:spPr>
      </p:pic>
      <p:sp>
        <p:nvSpPr>
          <p:cNvPr id="16" name="Прямоугольник 15"/>
          <p:cNvSpPr/>
          <p:nvPr/>
        </p:nvSpPr>
        <p:spPr>
          <a:xfrm>
            <a:off x="528120" y="5052919"/>
            <a:ext cx="3312193" cy="718339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7" name="Рисунок 1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12497" y="5084486"/>
            <a:ext cx="605961" cy="581420"/>
          </a:xfrm>
          <a:prstGeom prst="rect">
            <a:avLst/>
          </a:prstGeom>
          <a:ln>
            <a:noFill/>
          </a:ln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4087" y="4316782"/>
            <a:ext cx="691194" cy="754939"/>
          </a:xfrm>
          <a:prstGeom prst="rect">
            <a:avLst/>
          </a:prstGeom>
        </p:spPr>
      </p:pic>
      <p:sp>
        <p:nvSpPr>
          <p:cNvPr id="19" name="Прямоугольник 18"/>
          <p:cNvSpPr/>
          <p:nvPr/>
        </p:nvSpPr>
        <p:spPr>
          <a:xfrm>
            <a:off x="547566" y="4366845"/>
            <a:ext cx="3306661" cy="718339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рямоугольник 19"/>
          <p:cNvSpPr/>
          <p:nvPr/>
        </p:nvSpPr>
        <p:spPr>
          <a:xfrm>
            <a:off x="517363" y="3746815"/>
            <a:ext cx="3312193" cy="718339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1" name="Рисунок 2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01740" y="3778382"/>
            <a:ext cx="605961" cy="581420"/>
          </a:xfrm>
          <a:prstGeom prst="rect">
            <a:avLst/>
          </a:prstGeom>
        </p:spPr>
      </p:pic>
      <p:sp>
        <p:nvSpPr>
          <p:cNvPr id="22" name="Управляющая кнопка: далее 21">
            <a:hlinkClick r:id="" action="ppaction://hlinkshowjump?jump=nextslide" highlightClick="1"/>
          </p:cNvPr>
          <p:cNvSpPr/>
          <p:nvPr/>
        </p:nvSpPr>
        <p:spPr>
          <a:xfrm>
            <a:off x="8460432" y="6261272"/>
            <a:ext cx="504056" cy="360040"/>
          </a:xfrm>
          <a:prstGeom prst="actionButtonForwardNext">
            <a:avLst/>
          </a:prstGeom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7186" y="3273060"/>
            <a:ext cx="1880594" cy="23928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73377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Группа 5"/>
          <p:cNvGrpSpPr/>
          <p:nvPr/>
        </p:nvGrpSpPr>
        <p:grpSpPr>
          <a:xfrm>
            <a:off x="179512" y="-99392"/>
            <a:ext cx="8856984" cy="2088232"/>
            <a:chOff x="179512" y="-99392"/>
            <a:chExt cx="8659575" cy="2088232"/>
          </a:xfrm>
        </p:grpSpPr>
        <p:sp>
          <p:nvSpPr>
            <p:cNvPr id="4" name="Скругленный прямоугольник 3"/>
            <p:cNvSpPr/>
            <p:nvPr/>
          </p:nvSpPr>
          <p:spPr>
            <a:xfrm>
              <a:off x="179512" y="188640"/>
              <a:ext cx="7848872" cy="1800200"/>
            </a:xfrm>
            <a:prstGeom prst="roundRect">
              <a:avLst/>
            </a:prstGeom>
            <a:gradFill flip="none" rotWithShape="1">
              <a:gsLst>
                <a:gs pos="22000">
                  <a:srgbClr val="FFFEFE"/>
                </a:gs>
                <a:gs pos="39000">
                  <a:srgbClr val="FFFCF9"/>
                </a:gs>
                <a:gs pos="0">
                  <a:schemeClr val="bg1"/>
                </a:gs>
                <a:gs pos="0">
                  <a:schemeClr val="accent6">
                    <a:lumMod val="20000"/>
                    <a:lumOff val="80000"/>
                  </a:schemeClr>
                </a:gs>
                <a:gs pos="98750">
                  <a:schemeClr val="accent6">
                    <a:lumMod val="20000"/>
                    <a:lumOff val="80000"/>
                  </a:schemeClr>
                </a:gs>
                <a:gs pos="4000">
                  <a:schemeClr val="bg1"/>
                </a:gs>
                <a:gs pos="80000">
                  <a:schemeClr val="accent6">
                    <a:lumMod val="20000"/>
                    <a:lumOff val="8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r>
                <a:rPr lang="ru-RU" sz="3600" b="1" dirty="0" smtClean="0">
                  <a:solidFill>
                    <a:schemeClr val="tx1"/>
                  </a:solidFill>
                </a:rPr>
                <a:t>3</a:t>
              </a:r>
              <a:r>
                <a:rPr lang="ru-RU" sz="2800" b="1" dirty="0" smtClean="0">
                  <a:solidFill>
                    <a:schemeClr val="tx1"/>
                  </a:solidFill>
                </a:rPr>
                <a:t>. </a:t>
              </a:r>
              <a:r>
                <a:rPr lang="ru-RU" sz="3600" b="1" dirty="0" smtClean="0">
                  <a:solidFill>
                    <a:schemeClr val="tx1"/>
                  </a:solidFill>
                </a:rPr>
                <a:t>  Найди выражение, значение  </a:t>
              </a:r>
            </a:p>
            <a:p>
              <a:r>
                <a:rPr lang="ru-RU" sz="3600" b="1" dirty="0">
                  <a:solidFill>
                    <a:schemeClr val="tx1"/>
                  </a:solidFill>
                </a:rPr>
                <a:t> </a:t>
              </a:r>
              <a:r>
                <a:rPr lang="ru-RU" sz="3600" b="1" dirty="0" smtClean="0">
                  <a:solidFill>
                    <a:schemeClr val="tx1"/>
                  </a:solidFill>
                </a:rPr>
                <a:t>     которого равно </a:t>
              </a:r>
              <a:r>
                <a:rPr lang="ru-RU" sz="3600" b="1" dirty="0" smtClean="0">
                  <a:solidFill>
                    <a:srgbClr val="C00000"/>
                  </a:solidFill>
                </a:rPr>
                <a:t>8</a:t>
              </a:r>
            </a:p>
          </p:txBody>
        </p:sp>
        <p:pic>
          <p:nvPicPr>
            <p:cNvPr id="5" name="Рисунок 4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68344" y="-99392"/>
              <a:ext cx="1170743" cy="1728240"/>
            </a:xfrm>
            <a:prstGeom prst="rect">
              <a:avLst/>
            </a:prstGeom>
          </p:spPr>
        </p:pic>
      </p:grpSp>
      <p:sp>
        <p:nvSpPr>
          <p:cNvPr id="7" name="TextBox 6"/>
          <p:cNvSpPr txBox="1"/>
          <p:nvPr/>
        </p:nvSpPr>
        <p:spPr>
          <a:xfrm>
            <a:off x="379805" y="3105834"/>
            <a:ext cx="171232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/>
              <a:t>а) 10 - 2</a:t>
            </a:r>
            <a:endParaRPr lang="ru-RU" sz="36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379805" y="3750832"/>
            <a:ext cx="158408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/>
              <a:t>б) 6 + 3</a:t>
            </a:r>
            <a:endParaRPr lang="ru-RU" sz="36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379805" y="4406588"/>
            <a:ext cx="171232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/>
              <a:t>в) 10 - 1</a:t>
            </a:r>
            <a:endParaRPr lang="ru-RU" sz="360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395536" y="5052919"/>
            <a:ext cx="160653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/>
              <a:t>г)  3 + 4</a:t>
            </a:r>
            <a:endParaRPr lang="ru-RU" sz="3600" b="1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437646" y="3717032"/>
            <a:ext cx="3312193" cy="718339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22023" y="3748599"/>
            <a:ext cx="605961" cy="581420"/>
          </a:xfrm>
          <a:prstGeom prst="rect">
            <a:avLst/>
          </a:prstGeom>
        </p:spPr>
      </p:pic>
      <p:sp>
        <p:nvSpPr>
          <p:cNvPr id="16" name="Прямоугольник 15"/>
          <p:cNvSpPr/>
          <p:nvPr/>
        </p:nvSpPr>
        <p:spPr>
          <a:xfrm>
            <a:off x="462012" y="5016914"/>
            <a:ext cx="3312193" cy="718339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7" name="Рисунок 1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6389" y="5048481"/>
            <a:ext cx="605961" cy="581420"/>
          </a:xfrm>
          <a:prstGeom prst="rect">
            <a:avLst/>
          </a:prstGeom>
          <a:ln>
            <a:noFill/>
          </a:ln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4065" y="2987666"/>
            <a:ext cx="691194" cy="754939"/>
          </a:xfrm>
          <a:prstGeom prst="rect">
            <a:avLst/>
          </a:prstGeom>
        </p:spPr>
      </p:pic>
      <p:sp>
        <p:nvSpPr>
          <p:cNvPr id="19" name="Прямоугольник 18"/>
          <p:cNvSpPr/>
          <p:nvPr/>
        </p:nvSpPr>
        <p:spPr>
          <a:xfrm>
            <a:off x="467544" y="3037729"/>
            <a:ext cx="3306661" cy="718339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рямоугольник 19"/>
          <p:cNvSpPr/>
          <p:nvPr/>
        </p:nvSpPr>
        <p:spPr>
          <a:xfrm>
            <a:off x="437646" y="4366845"/>
            <a:ext cx="3312193" cy="718339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1" name="Рисунок 2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22023" y="4398412"/>
            <a:ext cx="605961" cy="581420"/>
          </a:xfrm>
          <a:prstGeom prst="rect">
            <a:avLst/>
          </a:prstGeom>
        </p:spPr>
      </p:pic>
      <p:sp>
        <p:nvSpPr>
          <p:cNvPr id="22" name="Управляющая кнопка: далее 21">
            <a:hlinkClick r:id="" action="ppaction://hlinkshowjump?jump=nextslide" highlightClick="1"/>
          </p:cNvPr>
          <p:cNvSpPr/>
          <p:nvPr/>
        </p:nvSpPr>
        <p:spPr>
          <a:xfrm>
            <a:off x="8460432" y="6261272"/>
            <a:ext cx="504056" cy="360040"/>
          </a:xfrm>
          <a:prstGeom prst="actionButtonForwardNext">
            <a:avLst/>
          </a:prstGeom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3" name="Рисунок 22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7186" y="3273060"/>
            <a:ext cx="1880594" cy="23928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20019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Группа 5"/>
          <p:cNvGrpSpPr/>
          <p:nvPr/>
        </p:nvGrpSpPr>
        <p:grpSpPr>
          <a:xfrm>
            <a:off x="179512" y="-99392"/>
            <a:ext cx="8856984" cy="1728240"/>
            <a:chOff x="179512" y="-99392"/>
            <a:chExt cx="8659575" cy="1728240"/>
          </a:xfrm>
        </p:grpSpPr>
        <p:sp>
          <p:nvSpPr>
            <p:cNvPr id="4" name="Скругленный прямоугольник 3"/>
            <p:cNvSpPr/>
            <p:nvPr/>
          </p:nvSpPr>
          <p:spPr>
            <a:xfrm>
              <a:off x="179512" y="188640"/>
              <a:ext cx="7848872" cy="1296144"/>
            </a:xfrm>
            <a:prstGeom prst="roundRect">
              <a:avLst/>
            </a:prstGeom>
            <a:gradFill flip="none" rotWithShape="1">
              <a:gsLst>
                <a:gs pos="22000">
                  <a:srgbClr val="FFFEFE"/>
                </a:gs>
                <a:gs pos="39000">
                  <a:srgbClr val="FFFCF9"/>
                </a:gs>
                <a:gs pos="0">
                  <a:schemeClr val="bg1"/>
                </a:gs>
                <a:gs pos="0">
                  <a:schemeClr val="accent6">
                    <a:lumMod val="20000"/>
                    <a:lumOff val="80000"/>
                  </a:schemeClr>
                </a:gs>
                <a:gs pos="98750">
                  <a:schemeClr val="accent6">
                    <a:lumMod val="20000"/>
                    <a:lumOff val="80000"/>
                  </a:schemeClr>
                </a:gs>
                <a:gs pos="4000">
                  <a:schemeClr val="bg1"/>
                </a:gs>
                <a:gs pos="80000">
                  <a:schemeClr val="accent6">
                    <a:lumMod val="20000"/>
                    <a:lumOff val="8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r>
                <a:rPr lang="ru-RU" sz="3600" b="1" dirty="0" smtClean="0">
                  <a:solidFill>
                    <a:schemeClr val="tx1"/>
                  </a:solidFill>
                </a:rPr>
                <a:t>4</a:t>
              </a:r>
              <a:r>
                <a:rPr lang="ru-RU" sz="2800" b="1" dirty="0" smtClean="0">
                  <a:solidFill>
                    <a:schemeClr val="tx1"/>
                  </a:solidFill>
                </a:rPr>
                <a:t>. </a:t>
              </a:r>
              <a:r>
                <a:rPr lang="ru-RU" sz="3600" b="1" dirty="0" smtClean="0">
                  <a:solidFill>
                    <a:schemeClr val="tx1"/>
                  </a:solidFill>
                </a:rPr>
                <a:t>  Найди ошибку.</a:t>
              </a:r>
              <a:endParaRPr lang="ru-RU" sz="3600" b="1" dirty="0" smtClean="0">
                <a:solidFill>
                  <a:srgbClr val="C00000"/>
                </a:solidFill>
              </a:endParaRPr>
            </a:p>
          </p:txBody>
        </p:sp>
        <p:pic>
          <p:nvPicPr>
            <p:cNvPr id="5" name="Рисунок 4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68344" y="-99392"/>
              <a:ext cx="1170743" cy="1728240"/>
            </a:xfrm>
            <a:prstGeom prst="rect">
              <a:avLst/>
            </a:prstGeom>
          </p:spPr>
        </p:pic>
      </p:grpSp>
      <p:sp>
        <p:nvSpPr>
          <p:cNvPr id="7" name="TextBox 6"/>
          <p:cNvSpPr txBox="1"/>
          <p:nvPr/>
        </p:nvSpPr>
        <p:spPr>
          <a:xfrm>
            <a:off x="379805" y="3105834"/>
            <a:ext cx="223811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/>
              <a:t>а) 3 + 2 = 5</a:t>
            </a:r>
            <a:endParaRPr lang="ru-RU" sz="36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379805" y="3750832"/>
            <a:ext cx="225574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/>
              <a:t>б) 6 – 4 = 1</a:t>
            </a:r>
            <a:endParaRPr lang="ru-RU" sz="36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379805" y="4406588"/>
            <a:ext cx="223811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/>
              <a:t>в) 2 + 4 = 6</a:t>
            </a:r>
            <a:endParaRPr lang="ru-RU" sz="360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395536" y="5052919"/>
            <a:ext cx="217399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/>
              <a:t>г) 3 + 3 = 6</a:t>
            </a:r>
            <a:endParaRPr lang="ru-RU" sz="3600" b="1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467544" y="3068960"/>
            <a:ext cx="3312193" cy="718339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1921" y="3100527"/>
            <a:ext cx="605961" cy="581420"/>
          </a:xfrm>
          <a:prstGeom prst="rect">
            <a:avLst/>
          </a:prstGeom>
        </p:spPr>
      </p:pic>
      <p:sp>
        <p:nvSpPr>
          <p:cNvPr id="16" name="Прямоугольник 15"/>
          <p:cNvSpPr/>
          <p:nvPr/>
        </p:nvSpPr>
        <p:spPr>
          <a:xfrm>
            <a:off x="473076" y="5014917"/>
            <a:ext cx="3312193" cy="718339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7" name="Рисунок 1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7453" y="5046484"/>
            <a:ext cx="605961" cy="581420"/>
          </a:xfrm>
          <a:prstGeom prst="rect">
            <a:avLst/>
          </a:prstGeom>
          <a:ln>
            <a:noFill/>
          </a:ln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9597" y="3645024"/>
            <a:ext cx="691194" cy="754939"/>
          </a:xfrm>
          <a:prstGeom prst="rect">
            <a:avLst/>
          </a:prstGeom>
        </p:spPr>
      </p:pic>
      <p:sp>
        <p:nvSpPr>
          <p:cNvPr id="19" name="Прямоугольник 18"/>
          <p:cNvSpPr/>
          <p:nvPr/>
        </p:nvSpPr>
        <p:spPr>
          <a:xfrm>
            <a:off x="473076" y="3695087"/>
            <a:ext cx="3306661" cy="718339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рямоугольник 19"/>
          <p:cNvSpPr/>
          <p:nvPr/>
        </p:nvSpPr>
        <p:spPr>
          <a:xfrm>
            <a:off x="467543" y="4370583"/>
            <a:ext cx="3312193" cy="718339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1" name="Рисунок 2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1920" y="4402150"/>
            <a:ext cx="605961" cy="581420"/>
          </a:xfrm>
          <a:prstGeom prst="rect">
            <a:avLst/>
          </a:prstGeom>
        </p:spPr>
      </p:pic>
      <p:sp>
        <p:nvSpPr>
          <p:cNvPr id="22" name="Управляющая кнопка: далее 21">
            <a:hlinkClick r:id="" action="ppaction://hlinkshowjump?jump=nextslide" highlightClick="1"/>
          </p:cNvPr>
          <p:cNvSpPr/>
          <p:nvPr/>
        </p:nvSpPr>
        <p:spPr>
          <a:xfrm>
            <a:off x="8460432" y="6261272"/>
            <a:ext cx="504056" cy="360040"/>
          </a:xfrm>
          <a:prstGeom prst="actionButtonForwardNext">
            <a:avLst/>
          </a:prstGeom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3" name="Рисунок 22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7186" y="3273060"/>
            <a:ext cx="1880594" cy="23928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18876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Группа 5"/>
          <p:cNvGrpSpPr/>
          <p:nvPr/>
        </p:nvGrpSpPr>
        <p:grpSpPr>
          <a:xfrm>
            <a:off x="179512" y="-99392"/>
            <a:ext cx="8856984" cy="1728240"/>
            <a:chOff x="179512" y="-99392"/>
            <a:chExt cx="8659575" cy="1728240"/>
          </a:xfrm>
        </p:grpSpPr>
        <p:sp>
          <p:nvSpPr>
            <p:cNvPr id="4" name="Скругленный прямоугольник 3"/>
            <p:cNvSpPr/>
            <p:nvPr/>
          </p:nvSpPr>
          <p:spPr>
            <a:xfrm>
              <a:off x="179512" y="188640"/>
              <a:ext cx="7848872" cy="1296144"/>
            </a:xfrm>
            <a:prstGeom prst="roundRect">
              <a:avLst/>
            </a:prstGeom>
            <a:gradFill flip="none" rotWithShape="1">
              <a:gsLst>
                <a:gs pos="22000">
                  <a:srgbClr val="FFFEFE"/>
                </a:gs>
                <a:gs pos="39000">
                  <a:srgbClr val="FFFCF9"/>
                </a:gs>
                <a:gs pos="0">
                  <a:schemeClr val="bg1"/>
                </a:gs>
                <a:gs pos="0">
                  <a:schemeClr val="accent6">
                    <a:lumMod val="20000"/>
                    <a:lumOff val="80000"/>
                  </a:schemeClr>
                </a:gs>
                <a:gs pos="98750">
                  <a:schemeClr val="accent6">
                    <a:lumMod val="20000"/>
                    <a:lumOff val="80000"/>
                  </a:schemeClr>
                </a:gs>
                <a:gs pos="4000">
                  <a:schemeClr val="bg1"/>
                </a:gs>
                <a:gs pos="80000">
                  <a:schemeClr val="accent6">
                    <a:lumMod val="20000"/>
                    <a:lumOff val="8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r>
                <a:rPr lang="ru-RU" sz="3600" b="1" dirty="0" smtClean="0">
                  <a:solidFill>
                    <a:schemeClr val="tx1"/>
                  </a:solidFill>
                </a:rPr>
                <a:t>5</a:t>
              </a:r>
              <a:r>
                <a:rPr lang="ru-RU" sz="2800" b="1" dirty="0" smtClean="0">
                  <a:solidFill>
                    <a:schemeClr val="tx1"/>
                  </a:solidFill>
                </a:rPr>
                <a:t>. </a:t>
              </a:r>
              <a:r>
                <a:rPr lang="ru-RU" sz="3600" b="1" dirty="0" smtClean="0">
                  <a:solidFill>
                    <a:schemeClr val="tx1"/>
                  </a:solidFill>
                </a:rPr>
                <a:t>  Какое число является предыдущим  </a:t>
              </a:r>
            </a:p>
            <a:p>
              <a:r>
                <a:rPr lang="ru-RU" sz="3600" b="1" dirty="0">
                  <a:solidFill>
                    <a:schemeClr val="tx1"/>
                  </a:solidFill>
                </a:rPr>
                <a:t> </a:t>
              </a:r>
              <a:r>
                <a:rPr lang="ru-RU" sz="3600" b="1" dirty="0" smtClean="0">
                  <a:solidFill>
                    <a:schemeClr val="tx1"/>
                  </a:solidFill>
                </a:rPr>
                <a:t>     для числа 16?</a:t>
              </a:r>
              <a:endParaRPr lang="ru-RU" sz="3600" b="1" dirty="0" smtClean="0">
                <a:solidFill>
                  <a:srgbClr val="C00000"/>
                </a:solidFill>
              </a:endParaRPr>
            </a:p>
          </p:txBody>
        </p:sp>
        <p:pic>
          <p:nvPicPr>
            <p:cNvPr id="5" name="Рисунок 4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68344" y="-99392"/>
              <a:ext cx="1170743" cy="1728240"/>
            </a:xfrm>
            <a:prstGeom prst="rect">
              <a:avLst/>
            </a:prstGeom>
          </p:spPr>
        </p:pic>
      </p:grpSp>
      <p:sp>
        <p:nvSpPr>
          <p:cNvPr id="7" name="TextBox 6"/>
          <p:cNvSpPr txBox="1"/>
          <p:nvPr/>
        </p:nvSpPr>
        <p:spPr>
          <a:xfrm>
            <a:off x="379805" y="3105834"/>
            <a:ext cx="112883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/>
              <a:t>а) 10</a:t>
            </a:r>
            <a:endParaRPr lang="ru-RU" sz="36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379805" y="3750832"/>
            <a:ext cx="114646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/>
              <a:t>б) 17</a:t>
            </a:r>
            <a:endParaRPr lang="ru-RU" sz="36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379805" y="4406588"/>
            <a:ext cx="112883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/>
              <a:t>в) 18</a:t>
            </a:r>
            <a:endParaRPr lang="ru-RU" sz="360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395536" y="5052919"/>
            <a:ext cx="106471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/>
              <a:t>г) 15</a:t>
            </a:r>
            <a:endParaRPr lang="ru-RU" sz="3600" b="1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95935" y="3068960"/>
            <a:ext cx="3312193" cy="718339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0312" y="3100527"/>
            <a:ext cx="605961" cy="581420"/>
          </a:xfrm>
          <a:prstGeom prst="rect">
            <a:avLst/>
          </a:prstGeom>
        </p:spPr>
      </p:pic>
      <p:sp>
        <p:nvSpPr>
          <p:cNvPr id="16" name="Прямоугольник 15"/>
          <p:cNvSpPr/>
          <p:nvPr/>
        </p:nvSpPr>
        <p:spPr>
          <a:xfrm>
            <a:off x="95935" y="4280486"/>
            <a:ext cx="3312193" cy="718339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7" name="Рисунок 1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0312" y="4312053"/>
            <a:ext cx="605961" cy="581420"/>
          </a:xfrm>
          <a:prstGeom prst="rect">
            <a:avLst/>
          </a:prstGeom>
          <a:ln>
            <a:noFill/>
          </a:ln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7988" y="4843410"/>
            <a:ext cx="691194" cy="754939"/>
          </a:xfrm>
          <a:prstGeom prst="rect">
            <a:avLst/>
          </a:prstGeom>
        </p:spPr>
      </p:pic>
      <p:sp>
        <p:nvSpPr>
          <p:cNvPr id="19" name="Прямоугольник 18"/>
          <p:cNvSpPr/>
          <p:nvPr/>
        </p:nvSpPr>
        <p:spPr>
          <a:xfrm>
            <a:off x="101467" y="4893473"/>
            <a:ext cx="3306661" cy="718339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рямоугольник 19"/>
          <p:cNvSpPr/>
          <p:nvPr/>
        </p:nvSpPr>
        <p:spPr>
          <a:xfrm>
            <a:off x="95935" y="3667499"/>
            <a:ext cx="3312193" cy="718339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1" name="Рисунок 2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0312" y="3699066"/>
            <a:ext cx="605961" cy="581420"/>
          </a:xfrm>
          <a:prstGeom prst="rect">
            <a:avLst/>
          </a:prstGeom>
        </p:spPr>
      </p:pic>
      <p:sp>
        <p:nvSpPr>
          <p:cNvPr id="22" name="Управляющая кнопка: далее 21">
            <a:hlinkClick r:id="" action="ppaction://hlinkshowjump?jump=nextslide" highlightClick="1"/>
          </p:cNvPr>
          <p:cNvSpPr/>
          <p:nvPr/>
        </p:nvSpPr>
        <p:spPr>
          <a:xfrm>
            <a:off x="8460432" y="6261272"/>
            <a:ext cx="504056" cy="360040"/>
          </a:xfrm>
          <a:prstGeom prst="actionButtonForwardNext">
            <a:avLst/>
          </a:prstGeom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3" name="Рисунок 22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7186" y="3273060"/>
            <a:ext cx="1880594" cy="23928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85574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Группа 5"/>
          <p:cNvGrpSpPr/>
          <p:nvPr/>
        </p:nvGrpSpPr>
        <p:grpSpPr>
          <a:xfrm>
            <a:off x="179512" y="-99392"/>
            <a:ext cx="8856984" cy="1728240"/>
            <a:chOff x="179512" y="-99392"/>
            <a:chExt cx="8659575" cy="1728240"/>
          </a:xfrm>
        </p:grpSpPr>
        <p:sp>
          <p:nvSpPr>
            <p:cNvPr id="4" name="Скругленный прямоугольник 3"/>
            <p:cNvSpPr/>
            <p:nvPr/>
          </p:nvSpPr>
          <p:spPr>
            <a:xfrm>
              <a:off x="179512" y="188640"/>
              <a:ext cx="7848872" cy="1296144"/>
            </a:xfrm>
            <a:prstGeom prst="roundRect">
              <a:avLst/>
            </a:prstGeom>
            <a:gradFill flip="none" rotWithShape="1">
              <a:gsLst>
                <a:gs pos="22000">
                  <a:srgbClr val="FFFEFE"/>
                </a:gs>
                <a:gs pos="39000">
                  <a:srgbClr val="FFFCF9"/>
                </a:gs>
                <a:gs pos="0">
                  <a:schemeClr val="bg1"/>
                </a:gs>
                <a:gs pos="0">
                  <a:schemeClr val="accent6">
                    <a:lumMod val="20000"/>
                    <a:lumOff val="80000"/>
                  </a:schemeClr>
                </a:gs>
                <a:gs pos="98750">
                  <a:schemeClr val="accent6">
                    <a:lumMod val="20000"/>
                    <a:lumOff val="80000"/>
                  </a:schemeClr>
                </a:gs>
                <a:gs pos="4000">
                  <a:schemeClr val="bg1"/>
                </a:gs>
                <a:gs pos="80000">
                  <a:schemeClr val="accent6">
                    <a:lumMod val="20000"/>
                    <a:lumOff val="8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742950" indent="-742950">
                <a:buAutoNum type="arabicPeriod" startAt="6"/>
              </a:pPr>
              <a:r>
                <a:rPr lang="ru-RU" sz="3600" b="1" dirty="0" smtClean="0">
                  <a:solidFill>
                    <a:schemeClr val="tx1"/>
                  </a:solidFill>
                </a:rPr>
                <a:t>Укажи неверное равенство или </a:t>
              </a:r>
            </a:p>
            <a:p>
              <a:r>
                <a:rPr lang="ru-RU" sz="3600" b="1" dirty="0">
                  <a:solidFill>
                    <a:schemeClr val="tx1"/>
                  </a:solidFill>
                </a:rPr>
                <a:t> </a:t>
              </a:r>
              <a:r>
                <a:rPr lang="ru-RU" sz="3600" b="1" dirty="0" smtClean="0">
                  <a:solidFill>
                    <a:schemeClr val="tx1"/>
                  </a:solidFill>
                </a:rPr>
                <a:t>      неравенство.</a:t>
              </a:r>
              <a:endParaRPr lang="ru-RU" sz="3600" b="1" dirty="0" smtClean="0">
                <a:solidFill>
                  <a:srgbClr val="C00000"/>
                </a:solidFill>
              </a:endParaRPr>
            </a:p>
          </p:txBody>
        </p:sp>
        <p:pic>
          <p:nvPicPr>
            <p:cNvPr id="5" name="Рисунок 4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68344" y="-99392"/>
              <a:ext cx="1170743" cy="1728240"/>
            </a:xfrm>
            <a:prstGeom prst="rect">
              <a:avLst/>
            </a:prstGeom>
          </p:spPr>
        </p:pic>
      </p:grpSp>
      <p:sp>
        <p:nvSpPr>
          <p:cNvPr id="7" name="TextBox 6"/>
          <p:cNvSpPr txBox="1"/>
          <p:nvPr/>
        </p:nvSpPr>
        <p:spPr>
          <a:xfrm>
            <a:off x="379805" y="3105834"/>
            <a:ext cx="290977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/>
              <a:t>а) 3 + 5 = 5 + 3</a:t>
            </a:r>
            <a:endParaRPr lang="ru-RU" sz="36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379805" y="3750832"/>
            <a:ext cx="283923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/>
              <a:t>б) 3 + 3 = 7 - 1</a:t>
            </a:r>
            <a:endParaRPr lang="ru-RU" sz="36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379805" y="4406588"/>
            <a:ext cx="234230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/>
              <a:t>в) 7 – 2</a:t>
            </a:r>
            <a:r>
              <a:rPr lang="en-US" sz="3600" b="1" dirty="0" smtClean="0"/>
              <a:t> &gt; 8</a:t>
            </a:r>
            <a:r>
              <a:rPr lang="ru-RU" sz="3600" b="1" dirty="0" smtClean="0"/>
              <a:t> </a:t>
            </a:r>
            <a:endParaRPr lang="ru-RU" sz="360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395536" y="5052919"/>
            <a:ext cx="217399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/>
              <a:t>г) </a:t>
            </a:r>
            <a:r>
              <a:rPr lang="en-US" sz="3600" b="1" dirty="0" smtClean="0"/>
              <a:t>0 + 4 &lt; 5</a:t>
            </a:r>
            <a:endParaRPr lang="ru-RU" sz="3600" b="1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365638" y="3069829"/>
            <a:ext cx="3312193" cy="718339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50015" y="3101396"/>
            <a:ext cx="605961" cy="581420"/>
          </a:xfrm>
          <a:prstGeom prst="rect">
            <a:avLst/>
          </a:prstGeom>
        </p:spPr>
      </p:pic>
      <p:sp>
        <p:nvSpPr>
          <p:cNvPr id="16" name="Прямоугольник 15"/>
          <p:cNvSpPr/>
          <p:nvPr/>
        </p:nvSpPr>
        <p:spPr>
          <a:xfrm>
            <a:off x="379805" y="3675849"/>
            <a:ext cx="3312193" cy="718339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7" name="Рисунок 1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64182" y="3707416"/>
            <a:ext cx="605961" cy="581420"/>
          </a:xfrm>
          <a:prstGeom prst="rect">
            <a:avLst/>
          </a:prstGeom>
          <a:ln>
            <a:noFill/>
          </a:ln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82057" y="4316782"/>
            <a:ext cx="691194" cy="754939"/>
          </a:xfrm>
          <a:prstGeom prst="rect">
            <a:avLst/>
          </a:prstGeom>
        </p:spPr>
      </p:pic>
      <p:sp>
        <p:nvSpPr>
          <p:cNvPr id="19" name="Прямоугольник 18"/>
          <p:cNvSpPr/>
          <p:nvPr/>
        </p:nvSpPr>
        <p:spPr>
          <a:xfrm>
            <a:off x="395536" y="4366845"/>
            <a:ext cx="3306661" cy="718339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рямоугольник 19"/>
          <p:cNvSpPr/>
          <p:nvPr/>
        </p:nvSpPr>
        <p:spPr>
          <a:xfrm>
            <a:off x="395536" y="5016914"/>
            <a:ext cx="3312193" cy="718339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1" name="Рисунок 2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9913" y="5048481"/>
            <a:ext cx="605961" cy="581420"/>
          </a:xfrm>
          <a:prstGeom prst="rect">
            <a:avLst/>
          </a:prstGeom>
        </p:spPr>
      </p:pic>
      <p:sp>
        <p:nvSpPr>
          <p:cNvPr id="22" name="Управляющая кнопка: далее 21">
            <a:hlinkClick r:id="" action="ppaction://hlinkshowjump?jump=nextslide" highlightClick="1"/>
          </p:cNvPr>
          <p:cNvSpPr/>
          <p:nvPr/>
        </p:nvSpPr>
        <p:spPr>
          <a:xfrm>
            <a:off x="8460432" y="6261272"/>
            <a:ext cx="504056" cy="360040"/>
          </a:xfrm>
          <a:prstGeom prst="actionButtonForwardNext">
            <a:avLst/>
          </a:prstGeom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3" name="Рисунок 22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7186" y="3273060"/>
            <a:ext cx="1880594" cy="23928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35878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707904" y="260648"/>
            <a:ext cx="12519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Источники</a:t>
            </a:r>
            <a:endParaRPr lang="ru-RU" b="1" dirty="0"/>
          </a:p>
        </p:txBody>
      </p:sp>
      <p:sp>
        <p:nvSpPr>
          <p:cNvPr id="5" name="TextBox 4"/>
          <p:cNvSpPr txBox="1"/>
          <p:nvPr/>
        </p:nvSpPr>
        <p:spPr>
          <a:xfrm>
            <a:off x="107504" y="836712"/>
            <a:ext cx="22029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Картинка «Девочка»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2267744" y="836712"/>
            <a:ext cx="439594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hlinkClick r:id="rId2"/>
              </a:rPr>
              <a:t>https://litera.spb.ru/images/articles/girl.png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107504" y="1207785"/>
            <a:ext cx="21402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Картинка «Галочка»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2267744" y="1207785"/>
            <a:ext cx="675049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hlinkClick r:id="rId3"/>
              </a:rPr>
              <a:t>https://www.pngitem.com/pimgs/m/122-1226332_green-tick-vector-hd-png-download.png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107504" y="1916832"/>
            <a:ext cx="21664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Картинка «Крестик»</a:t>
            </a:r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2267744" y="1844824"/>
            <a:ext cx="673224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hlinkClick r:id="rId4"/>
              </a:rPr>
              <a:t>https://www.pinclipart.com/picdir/middle/53-533834_file-not-allowed-svg-wikimedia-commons-heart-clip.png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2286000" y="2505670"/>
            <a:ext cx="671398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hlinkClick r:id="rId5"/>
              </a:rPr>
              <a:t>https://thumbs.dreamstime.com/b/cute-bunny-peeking-behind-white-surface-50014507.jpg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12" name="TextBox 11"/>
          <p:cNvSpPr txBox="1"/>
          <p:nvPr/>
        </p:nvSpPr>
        <p:spPr>
          <a:xfrm>
            <a:off x="107504" y="2492896"/>
            <a:ext cx="20703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Картинка «Зайчик»</a:t>
            </a:r>
            <a:endParaRPr lang="ru-RU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2267744" y="3162333"/>
            <a:ext cx="671398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hlinkClick r:id="rId6"/>
              </a:rPr>
              <a:t>https://st2.depositphotos.com/1788799/6454/v/950/depositphotos_64543169-stock-illustration-cute-bunny-vector-character-sitting.jpg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14" name="TextBox 13"/>
          <p:cNvSpPr txBox="1"/>
          <p:nvPr/>
        </p:nvSpPr>
        <p:spPr>
          <a:xfrm>
            <a:off x="107504" y="3140968"/>
            <a:ext cx="20703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Картинка «Зайчик»</a:t>
            </a:r>
            <a:endParaRPr lang="ru-RU" dirty="0"/>
          </a:p>
        </p:txBody>
      </p:sp>
      <p:sp>
        <p:nvSpPr>
          <p:cNvPr id="18" name="Управляющая кнопка: настраиваемая 17">
            <a:hlinkClick r:id="" action="ppaction://hlinkshowjump?jump=endshow" highlightClick="1"/>
          </p:cNvPr>
          <p:cNvSpPr/>
          <p:nvPr/>
        </p:nvSpPr>
        <p:spPr>
          <a:xfrm>
            <a:off x="7380312" y="6021288"/>
            <a:ext cx="1368152" cy="504056"/>
          </a:xfrm>
          <a:prstGeom prst="actionButtonBlank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Завершить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804478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599</TotalTime>
  <Words>294</Words>
  <Application>Microsoft Office PowerPoint</Application>
  <PresentationFormat>Экран (4:3)</PresentationFormat>
  <Paragraphs>59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Office</vt:lpstr>
      <vt:lpstr>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Тест по математике 1 класс 3 четверть</dc:title>
  <dc:creator>Школа</dc:creator>
  <cp:lastModifiedBy>Школа</cp:lastModifiedBy>
  <cp:revision>26</cp:revision>
  <dcterms:created xsi:type="dcterms:W3CDTF">2021-02-10T00:18:27Z</dcterms:created>
  <dcterms:modified xsi:type="dcterms:W3CDTF">2021-02-12T06:26:08Z</dcterms:modified>
  <cp:contentStatus>Окончательное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MarkAsFinal">
    <vt:bool>true</vt:bool>
  </property>
</Properties>
</file>