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2" r:id="rId3"/>
    <p:sldId id="266" r:id="rId4"/>
    <p:sldId id="263" r:id="rId5"/>
    <p:sldId id="265" r:id="rId6"/>
    <p:sldId id="267" r:id="rId7"/>
    <p:sldId id="264" r:id="rId8"/>
    <p:sldId id="269" r:id="rId9"/>
    <p:sldId id="270" r:id="rId10"/>
    <p:sldId id="271" r:id="rId11"/>
    <p:sldId id="272" r:id="rId12"/>
    <p:sldId id="273" r:id="rId13"/>
    <p:sldId id="259" r:id="rId14"/>
    <p:sldId id="274" r:id="rId15"/>
  </p:sldIdLst>
  <p:sldSz cx="9144000" cy="6858000" type="screen4x3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Rubius" charset="0"/>
      <p:regular r:id="rId20"/>
    </p:embeddedFont>
    <p:embeddedFont>
      <p:font typeface="Arial Black" pitchFamily="34" charset="0"/>
      <p:bold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F90B05"/>
    <a:srgbClr val="CC0066"/>
    <a:srgbClr val="A42320"/>
    <a:srgbClr val="C42A26"/>
    <a:srgbClr val="8D1E1B"/>
    <a:srgbClr val="820041"/>
    <a:srgbClr val="B05408"/>
    <a:srgbClr val="BE2824"/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0" autoAdjust="0"/>
    <p:restoredTop sz="94660"/>
  </p:normalViewPr>
  <p:slideViewPr>
    <p:cSldViewPr>
      <p:cViewPr varScale="1">
        <p:scale>
          <a:sx n="103" d="100"/>
          <a:sy n="103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561.ynkBp75JSyiM13Sf9PCOr54g9tPffYe6CAxaehuf1sYIMlBDKATRmjv4gpuX-8yEUNPh8UerHkZoOTmsTRacVIExey-FokYKp9BJcHCEyr04bllciYib0LawmP8iXlWl.76e629e22f1a8bbdbfc92c6e2dd89c10c279454e&amp;uuid=&amp;state=tid_Wvm4RM28ca_MiO4Ne9osTPtpHS9wicjEF5X7fRziVPIHCd9FyQ,,&amp;data=UlNrNmk5WktYejR0eWJFYk1LdmtxaUtLaW5EZG5IVm0tM08yWXMxbnZuT0NHcHRJNmVfZ3V4ZHNLZzdVVi1sT1Q0YlRaRHVlVDBTZkFsQ1hNMlRmc0dDZ3g2bTRMTkhYZVhIQnZFMTQ4czBFMm1hM3d0OVkya3Z6U0diQmpFU24,&amp;sign=85965ad7f2933b775e763faeb8bebe4e&amp;keyno=0&amp;b64e=2&amp;l10n=ru" TargetMode="External"/><Relationship Id="rId3" Type="http://schemas.openxmlformats.org/officeDocument/2006/relationships/hyperlink" Target="http://elenaranko.ucoz.ru/" TargetMode="External"/><Relationship Id="rId7" Type="http://schemas.openxmlformats.org/officeDocument/2006/relationships/hyperlink" Target="http://oblepiha.com/lekarstvennye_rasteniya/768-lisichka-obyknovennaya.html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em4you.ru/classic/solouhin" TargetMode="External"/><Relationship Id="rId5" Type="http://schemas.openxmlformats.org/officeDocument/2006/relationships/hyperlink" Target="https://focorntigsgnos.webnode.ru/news/test-po-teme-antonimy-sinonimy-2-klass/" TargetMode="External"/><Relationship Id="rId4" Type="http://schemas.openxmlformats.org/officeDocument/2006/relationships/hyperlink" Target="http://yandex.ru/clck/jsredir?from=yandex.ru;images/search;images;;&amp;text=&amp;etext=1720.xGAKHDcLghwp6rhnyVdP_NLGBkc3MZgnRjM-XpmXetG79tLjyN2MauDPZsR6UCWb8EDTQQjH3xXHoToKbAIaxSiQTswJ4FTMaammnCeR_bwdIP9jSLa64khk-B0wXQ18.7ed5f1461cfa840d9e62dcf144309e456b3ff907&amp;uuid=&amp;state=tid_Wvm4RM28ca_MiO4Ne9osTPtpHS9wicjEF5X7fRziVPIHCd9FyQ,,&amp;data=UlNrNmk5WktYejY4cHFySjRXSWhXSm9CQVF6WHUxSkNqTW1QMno4OFVkQWQzRXViNEhiU24xYW9RZ2tBc2ZfcHdwd1c0S1h3a29KbndWc0FBVzBfSE91XzRocnhkT05TSk10dHZ0N082U3o0TDVoYmJvYXpzT054amxld1ZYSDRsMTlsbjA0UkE2bWxlY0R6T2NsOEdTeU5kR1dBWVMwdUpfbWRGdFo2VjhHVkZjZVpMQkFrejVBaGswc2pKR3hD&amp;sign=fe3ff5b0135bd616d8854e3f73081741&amp;keyno=0&amp;b64e=2&amp;l10n=r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blepiha.com/lekarstvennye_rasteniya/768-lisichka-obyknovennaya.html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corntigsgnos.webnode.ru/news/test-po-teme-antonimy-sinonimy-2-klass/" TargetMode="External"/><Relationship Id="rId4" Type="http://schemas.openxmlformats.org/officeDocument/2006/relationships/hyperlink" Target="http://poem4you.ru/classic/solouhi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8064896" cy="864096"/>
          </a:xfrm>
        </p:spPr>
        <p:txBody>
          <a:bodyPr>
            <a:noAutofit/>
          </a:bodyPr>
          <a:lstStyle/>
          <a:p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Rubius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17301" y="4437112"/>
            <a:ext cx="4392488" cy="1512168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  <a:defRPr/>
            </a:pPr>
            <a:endParaRPr lang="ru-RU" sz="1800" dirty="0">
              <a:solidFill>
                <a:srgbClr val="993300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7178" y="1772816"/>
            <a:ext cx="57727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Изложение  текста</a:t>
            </a:r>
          </a:p>
          <a:p>
            <a:pPr algn="ctr"/>
            <a:r>
              <a:rPr lang="ru-RU" sz="40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по  вопросам</a:t>
            </a:r>
            <a:endParaRPr lang="ru-RU" sz="40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1" r="52"/>
          <a:stretch/>
        </p:blipFill>
        <p:spPr bwMode="auto">
          <a:xfrm>
            <a:off x="585841" y="620688"/>
            <a:ext cx="8146451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160912"/>
            <a:ext cx="14239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827584" y="1700808"/>
            <a:ext cx="7704856" cy="1296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Весело   смотрит   стайка лисичек  из   зелёного  мха. </a:t>
            </a:r>
          </a:p>
        </p:txBody>
      </p:sp>
    </p:spTree>
    <p:extLst>
      <p:ext uri="{BB962C8B-B14F-4D97-AF65-F5344CB8AC3E}">
        <p14:creationId xmlns:p14="http://schemas.microsoft.com/office/powerpoint/2010/main" val="74676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872229" y="1075945"/>
            <a:ext cx="7560840" cy="30243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Лиси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чк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и  ярк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ого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  цвета,  как  морко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в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ь. В  с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р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дине  гри</a:t>
            </a:r>
            <a:r>
              <a:rPr lang="ru-RU" sz="3200" dirty="0">
                <a:solidFill>
                  <a:srgbClr val="FF0000"/>
                </a:solidFill>
                <a:latin typeface="Arial Black" panose="020B0A04020102020204" pitchFamily="34" charset="0"/>
              </a:rPr>
              <a:t>б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ка  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дро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жи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т  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р</a:t>
            </a:r>
            <a:r>
              <a:rPr lang="ru-RU" sz="3200" dirty="0">
                <a:solidFill>
                  <a:srgbClr val="F90B05"/>
                </a:solidFill>
                <a:latin typeface="Arial Black" panose="020B0A04020102020204" pitchFamily="34" charset="0"/>
              </a:rPr>
              <a:t>о</a:t>
            </a:r>
            <a:r>
              <a:rPr lang="ru-RU" sz="3200" dirty="0">
                <a:solidFill>
                  <a:srgbClr val="993300"/>
                </a:solidFill>
                <a:latin typeface="Arial Black" panose="020B0A04020102020204" pitchFamily="34" charset="0"/>
              </a:rPr>
              <a:t>синка. 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Вес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л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 смотр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т   стайка  л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сичек  из   зелён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ого</a:t>
            </a:r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мха. </a:t>
            </a:r>
          </a:p>
        </p:txBody>
      </p:sp>
      <p:pic>
        <p:nvPicPr>
          <p:cNvPr id="9" name="Рисунок 7" descr="http://ostrdetsad.ucoz.ru/znakomcndj/ruchk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5457">
            <a:off x="6903880" y="4358156"/>
            <a:ext cx="1512888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Орфографическая  подготовка</a:t>
            </a:r>
            <a:endParaRPr lang="ru-RU" sz="32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79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849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Самостоятельно  записываем  в  тетради </a:t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по  развитию  речи  ответы  на  вопросы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 bwMode="auto">
          <a:xfrm>
            <a:off x="1043608" y="1412776"/>
            <a:ext cx="745236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"/>
          <a:stretch/>
        </p:blipFill>
        <p:spPr bwMode="auto">
          <a:xfrm>
            <a:off x="5868144" y="3212976"/>
            <a:ext cx="2742423" cy="288459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195736" y="3399560"/>
            <a:ext cx="3417872" cy="7613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Сижу  правильно, 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пишу  красиво!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5844" y="4816880"/>
            <a:ext cx="2808312" cy="7613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Успешной работы!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34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Интернет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 ресурсы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268760"/>
            <a:ext cx="8013576" cy="4525963"/>
          </a:xfrm>
        </p:spPr>
        <p:txBody>
          <a:bodyPr>
            <a:normAutofit/>
          </a:bodyPr>
          <a:lstStyle/>
          <a:p>
            <a:pPr lvl="0"/>
            <a:r>
              <a:rPr lang="en-US" sz="2000" dirty="0">
                <a:solidFill>
                  <a:prstClr val="black"/>
                </a:solidFill>
                <a:latin typeface="Arial Black" panose="020B0A04020102020204" pitchFamily="34" charset="0"/>
                <a:cs typeface="Arial" pitchFamily="34" charset="0"/>
                <a:hlinkClick r:id="rId3"/>
              </a:rPr>
              <a:t>http://elenaranko.ucoz.ru/</a:t>
            </a:r>
            <a:r>
              <a:rPr lang="ru-RU" sz="2000" dirty="0">
                <a:solidFill>
                  <a:prstClr val="black"/>
                </a:solidFill>
                <a:latin typeface="Arial Black" panose="020B0A04020102020204" pitchFamily="34" charset="0"/>
                <a:cs typeface="Arial" pitchFamily="34" charset="0"/>
              </a:rPr>
              <a:t>   (источник  шаблона)</a:t>
            </a:r>
          </a:p>
          <a:p>
            <a:r>
              <a:rPr lang="ru-RU" sz="2000" b="1" dirty="0" smtClean="0">
                <a:latin typeface="Arial Black" panose="020B0A04020102020204" pitchFamily="34" charset="0"/>
                <a:hlinkClick r:id="rId4"/>
              </a:rPr>
              <a:t>pshop.by</a:t>
            </a:r>
            <a:endParaRPr lang="en-US" sz="2000" b="1" dirty="0">
              <a:hlinkClick r:id="rId5"/>
            </a:endParaRPr>
          </a:p>
          <a:p>
            <a:pPr fontAlgn="b"/>
            <a:r>
              <a:rPr lang="en-US" sz="2000" b="1" dirty="0" smtClean="0">
                <a:latin typeface="Arial Black" panose="020B0A04020102020204" pitchFamily="34" charset="0"/>
                <a:hlinkClick r:id="rId5"/>
              </a:rPr>
              <a:t>focorntigsgnos.webnode.ru</a:t>
            </a:r>
            <a:endParaRPr lang="ru-RU" sz="2000" b="1" dirty="0" smtClean="0">
              <a:latin typeface="Arial Black" panose="020B0A04020102020204" pitchFamily="34" charset="0"/>
              <a:hlinkClick r:id="rId5"/>
            </a:endParaRPr>
          </a:p>
          <a:p>
            <a:pPr fontAlgn="b"/>
            <a:r>
              <a:rPr lang="en-US" sz="2000" b="1" dirty="0" smtClean="0">
                <a:latin typeface="Arial Black" panose="020B0A04020102020204" pitchFamily="34" charset="0"/>
                <a:hlinkClick r:id="rId6"/>
              </a:rPr>
              <a:t>poem4you.ru</a:t>
            </a:r>
            <a:endParaRPr lang="ru-RU" sz="2000" b="1" dirty="0" smtClean="0">
              <a:latin typeface="Arial Black" panose="020B0A04020102020204" pitchFamily="34" charset="0"/>
              <a:hlinkClick r:id="rId6"/>
            </a:endParaRPr>
          </a:p>
          <a:p>
            <a:pPr fontAlgn="b"/>
            <a:r>
              <a:rPr lang="en-US" sz="2000" b="1" dirty="0" smtClean="0">
                <a:latin typeface="Arial Black" panose="020B0A04020102020204" pitchFamily="34" charset="0"/>
                <a:hlinkClick r:id="rId7"/>
              </a:rPr>
              <a:t>oblepiha.com</a:t>
            </a:r>
            <a:endParaRPr lang="ru-RU" sz="2000" b="1" dirty="0" smtClean="0">
              <a:latin typeface="Arial Black" panose="020B0A04020102020204" pitchFamily="34" charset="0"/>
              <a:hlinkClick r:id="rId7"/>
            </a:endParaRPr>
          </a:p>
          <a:p>
            <a:pPr fontAlgn="b"/>
            <a:r>
              <a:rPr lang="ru-RU" altLang="ru-RU" sz="2000" b="1" dirty="0">
                <a:solidFill>
                  <a:srgbClr val="CC0000"/>
                </a:solidFill>
                <a:latin typeface="Arial Black" pitchFamily="34" charset="0"/>
                <a:cs typeface="Calibri" pitchFamily="34" charset="0"/>
                <a:hlinkClick r:id="rId8"/>
              </a:rPr>
              <a:t>gk170.ru</a:t>
            </a:r>
            <a:endParaRPr lang="ru-RU" altLang="ru-RU" sz="2000" b="1" dirty="0">
              <a:solidFill>
                <a:srgbClr val="CC0000"/>
              </a:solidFill>
              <a:latin typeface="Arial Black" pitchFamily="34" charset="0"/>
              <a:cs typeface="Calibri" pitchFamily="34" charset="0"/>
            </a:endParaRPr>
          </a:p>
          <a:p>
            <a:pPr fontAlgn="b"/>
            <a:endParaRPr lang="en-US" sz="2000" b="1" dirty="0">
              <a:latin typeface="Arial Black" panose="020B0A04020102020204" pitchFamily="34" charset="0"/>
              <a:hlinkClick r:id="rId7"/>
            </a:endParaRPr>
          </a:p>
          <a:p>
            <a:pPr fontAlgn="b"/>
            <a:endParaRPr lang="en-US" sz="2000" b="1" dirty="0">
              <a:latin typeface="Arial Black" panose="020B0A04020102020204" pitchFamily="34" charset="0"/>
              <a:hlinkClick r:id="rId6"/>
            </a:endParaRPr>
          </a:p>
          <a:p>
            <a:pPr fontAlgn="b"/>
            <a:endParaRPr lang="en-US" sz="2000" b="1" dirty="0">
              <a:latin typeface="Arial Black" panose="020B0A04020102020204" pitchFamily="34" charset="0"/>
              <a:hlinkClick r:id="rId5"/>
            </a:endParaRP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3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</a:rPr>
              <a:t>Использованная   литература </a:t>
            </a:r>
            <a:endParaRPr lang="ru-RU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268760"/>
            <a:ext cx="8013576" cy="4525963"/>
          </a:xfrm>
        </p:spPr>
        <p:txBody>
          <a:bodyPr>
            <a:normAutofit/>
          </a:bodyPr>
          <a:lstStyle/>
          <a:p>
            <a:pPr fontAlgn="b"/>
            <a:endParaRPr lang="en-US" sz="2000" b="1" dirty="0">
              <a:solidFill>
                <a:srgbClr val="993300"/>
              </a:solidFill>
              <a:latin typeface="Arial Black" panose="020B0A04020102020204" pitchFamily="34" charset="0"/>
              <a:hlinkClick r:id="rId3"/>
            </a:endParaRPr>
          </a:p>
          <a:p>
            <a:r>
              <a:rPr lang="ru-RU" altLang="ru-RU" sz="2000" dirty="0" err="1">
                <a:solidFill>
                  <a:srgbClr val="993300"/>
                </a:solidFill>
                <a:latin typeface="Arial Black" pitchFamily="34" charset="0"/>
              </a:rPr>
              <a:t>Бубнова</a:t>
            </a:r>
            <a:r>
              <a:rPr lang="ru-RU" altLang="ru-RU" sz="2000" dirty="0">
                <a:solidFill>
                  <a:srgbClr val="993300"/>
                </a:solidFill>
                <a:latin typeface="Arial Black" pitchFamily="34" charset="0"/>
              </a:rPr>
              <a:t> И.А., Архипова Ю.И., </a:t>
            </a:r>
            <a:r>
              <a:rPr lang="ru-RU" altLang="ru-RU" sz="2000" dirty="0" err="1">
                <a:solidFill>
                  <a:srgbClr val="993300"/>
                </a:solidFill>
                <a:latin typeface="Arial Black" pitchFamily="34" charset="0"/>
              </a:rPr>
              <a:t>Роговцева</a:t>
            </a:r>
            <a:r>
              <a:rPr lang="ru-RU" altLang="ru-RU" sz="2000" dirty="0">
                <a:solidFill>
                  <a:srgbClr val="993300"/>
                </a:solidFill>
                <a:latin typeface="Arial Black" pitchFamily="34" charset="0"/>
              </a:rPr>
              <a:t>  Н.И. Русский язык: Поурочные разработки: Технологические  карты  уроков: 2  класс. – М., Просвещение,  </a:t>
            </a:r>
            <a:r>
              <a:rPr lang="ru-RU" altLang="ru-RU" sz="2000" dirty="0" smtClean="0">
                <a:solidFill>
                  <a:srgbClr val="993300"/>
                </a:solidFill>
                <a:latin typeface="Arial Black" pitchFamily="34" charset="0"/>
              </a:rPr>
              <a:t>2014</a:t>
            </a:r>
          </a:p>
          <a:p>
            <a:pPr marL="0" indent="0">
              <a:buNone/>
            </a:pPr>
            <a:endParaRPr lang="ru-RU" altLang="ru-RU" sz="2000" dirty="0">
              <a:solidFill>
                <a:srgbClr val="993300"/>
              </a:solidFill>
              <a:latin typeface="Arial Black" pitchFamily="34" charset="0"/>
            </a:endParaRPr>
          </a:p>
          <a:p>
            <a:r>
              <a:rPr lang="ru-RU" altLang="ru-RU" sz="2000" dirty="0" err="1">
                <a:solidFill>
                  <a:srgbClr val="993300"/>
                </a:solidFill>
                <a:latin typeface="Arial Black" pitchFamily="34" charset="0"/>
              </a:rPr>
              <a:t>Канакина</a:t>
            </a:r>
            <a:r>
              <a:rPr lang="ru-RU" altLang="ru-RU" sz="2000" dirty="0">
                <a:solidFill>
                  <a:srgbClr val="993300"/>
                </a:solidFill>
                <a:latin typeface="Arial Black" pitchFamily="34" charset="0"/>
              </a:rPr>
              <a:t> В.П. Русский  язык. 2 класс. Учеб. для </a:t>
            </a:r>
            <a:r>
              <a:rPr lang="ru-RU" altLang="ru-RU" sz="2000" dirty="0" err="1">
                <a:solidFill>
                  <a:srgbClr val="993300"/>
                </a:solidFill>
                <a:latin typeface="Arial Black" pitchFamily="34" charset="0"/>
              </a:rPr>
              <a:t>общеобразоват</a:t>
            </a:r>
            <a:r>
              <a:rPr lang="ru-RU" altLang="ru-RU" sz="2000" dirty="0">
                <a:solidFill>
                  <a:srgbClr val="993300"/>
                </a:solidFill>
                <a:latin typeface="Arial Black" pitchFamily="34" charset="0"/>
              </a:rPr>
              <a:t>. организаций.    Ч. 1– М.: Просвещение, 2018</a:t>
            </a:r>
          </a:p>
          <a:p>
            <a:pPr fontAlgn="b"/>
            <a:endParaRPr lang="en-US" sz="2000" b="1" dirty="0">
              <a:latin typeface="Arial Black" panose="020B0A04020102020204" pitchFamily="34" charset="0"/>
              <a:hlinkClick r:id="rId4"/>
            </a:endParaRPr>
          </a:p>
          <a:p>
            <a:pPr fontAlgn="b"/>
            <a:endParaRPr lang="en-US" sz="2000" b="1" dirty="0">
              <a:latin typeface="Arial Black" panose="020B0A04020102020204" pitchFamily="34" charset="0"/>
              <a:hlinkClick r:id="rId5"/>
            </a:endParaRPr>
          </a:p>
          <a:p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82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08912" cy="2448272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5 </a:t>
            </a:r>
            <a:r>
              <a:rPr lang="ru-RU" sz="4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кт</a:t>
            </a:r>
            <a:r>
              <a:rPr lang="ru-RU" sz="4800" dirty="0" smtClean="0">
                <a:solidFill>
                  <a:srgbClr val="F90B05"/>
                </a:solidFill>
                <a:latin typeface="Arial Black" panose="020B0A04020102020204" pitchFamily="34" charset="0"/>
              </a:rPr>
              <a:t>я</a:t>
            </a:r>
            <a: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бря.</a:t>
            </a:r>
            <a:b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</a:br>
            <a:r>
              <a:rPr lang="ru-RU" sz="4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</a:t>
            </a:r>
            <a: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зл</a:t>
            </a:r>
            <a:r>
              <a:rPr lang="ru-RU" sz="4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ru-RU" sz="4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жение.</a:t>
            </a:r>
            <a:endParaRPr lang="ru-RU" sz="4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"/>
          <a:stretch/>
        </p:blipFill>
        <p:spPr bwMode="auto">
          <a:xfrm>
            <a:off x="6372200" y="3933056"/>
            <a:ext cx="2290624" cy="240937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15616" y="2632224"/>
            <a:ext cx="6696744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Изложить</a:t>
            </a:r>
            <a:r>
              <a:rPr lang="ru-RU" sz="24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-  передать  содержание  текста  (устно  или письменно).</a:t>
            </a:r>
            <a:endParaRPr lang="ru-RU" sz="24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19672" y="5078919"/>
            <a:ext cx="4104456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Сижу  правильно, 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пишу  красиво!</a:t>
            </a:r>
            <a:endParaRPr lang="ru-RU" sz="24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6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340768"/>
            <a:ext cx="8229600" cy="753576"/>
          </a:xfrm>
        </p:spPr>
        <p:txBody>
          <a:bodyPr>
            <a:normAutofit/>
          </a:bodyPr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Докажите,  что  это  текст.</a:t>
            </a:r>
            <a:endParaRPr lang="ru-RU" sz="2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02"/>
          <a:stretch/>
        </p:blipFill>
        <p:spPr bwMode="auto">
          <a:xfrm>
            <a:off x="980241" y="2060848"/>
            <a:ext cx="7344816" cy="197089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7849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Определите,  что  обозначает  эта запись.</a:t>
            </a:r>
            <a:endParaRPr lang="ru-RU" sz="2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228184" y="4293096"/>
            <a:ext cx="1984238" cy="213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123728" y="5129445"/>
            <a:ext cx="3925768" cy="46472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Владимир  Солоухин</a:t>
            </a:r>
            <a:endParaRPr lang="ru-RU" sz="24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6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80241" y="1480069"/>
            <a:ext cx="7344816" cy="331821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55576" y="47971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Подберите  подходящий  заголовок </a:t>
            </a:r>
          </a:p>
          <a:p>
            <a:pPr algn="l"/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к  тексту. Запишите  заголовок.</a:t>
            </a:r>
            <a:endParaRPr lang="ru-RU" sz="2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483768" y="476672"/>
            <a:ext cx="3528392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Лисички</a:t>
            </a:r>
            <a:endParaRPr lang="ru-RU" sz="40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43884" y="476672"/>
            <a:ext cx="5008160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Грибы  лисички</a:t>
            </a:r>
            <a:endParaRPr lang="ru-RU" sz="40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72688" y="480632"/>
            <a:ext cx="5544616" cy="720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Стайка  лисичек</a:t>
            </a:r>
            <a:endParaRPr lang="ru-RU" sz="40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32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20688"/>
            <a:ext cx="7632848" cy="452596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Почему  лисички  так  названы?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На  что  ещё  похожи  лисички  по  цвету?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Что  обозначает  выражение  «стайка  лисичек»?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Что  вам  ещё  известно   о  лисичках?</a:t>
            </a:r>
            <a:endParaRPr lang="ru-RU" sz="2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160912"/>
            <a:ext cx="14239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02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6008" y="1412776"/>
            <a:ext cx="7632848" cy="20882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Очень  дружные 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сестрички — </a:t>
            </a:r>
            <a:b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</a:b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Золотистые </a:t>
            </a: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лисички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. </a:t>
            </a:r>
            <a:b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Ходят 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в </a:t>
            </a: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рыженьких 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беретах, </a:t>
            </a:r>
            <a:b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Осень  в  лес 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приносят </a:t>
            </a: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летом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475656" y="476672"/>
            <a:ext cx="6768752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Экологическая   информация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237837" y="3397132"/>
            <a:ext cx="7632848" cy="11786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Насчитывается  около  100  видов  грибов  лисичек.</a:t>
            </a:r>
            <a:endParaRPr lang="ru-RU" sz="28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123727" y="4575742"/>
            <a:ext cx="6746957" cy="11786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Лисички  богаты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микроэлементами, особенно медью и цинком. В </a:t>
            </a:r>
            <a:r>
              <a:rPr lang="ru-RU" sz="28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них много </a:t>
            </a:r>
            <a:r>
              <a:rPr lang="ru-RU" sz="2800" dirty="0">
                <a:solidFill>
                  <a:srgbClr val="993300"/>
                </a:solidFill>
                <a:latin typeface="Arial Black" panose="020B0A04020102020204" pitchFamily="34" charset="0"/>
              </a:rPr>
              <a:t>витаминов А, В, PP.</a:t>
            </a:r>
          </a:p>
        </p:txBody>
      </p:sp>
    </p:spTree>
    <p:extLst>
      <p:ext uri="{BB962C8B-B14F-4D97-AF65-F5344CB8AC3E}">
        <p14:creationId xmlns:p14="http://schemas.microsoft.com/office/powerpoint/2010/main" val="346301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849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Как  будем  работать  в  тетради </a:t>
            </a:r>
            <a:b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по  развитию  речи? </a:t>
            </a:r>
            <a:endParaRPr lang="ru-RU" sz="2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"/>
          <a:stretch/>
        </p:blipFill>
        <p:spPr bwMode="auto">
          <a:xfrm>
            <a:off x="1043608" y="1412776"/>
            <a:ext cx="745236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160912"/>
            <a:ext cx="14239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"/>
          <a:stretch/>
        </p:blipFill>
        <p:spPr bwMode="auto">
          <a:xfrm>
            <a:off x="3007601" y="2956226"/>
            <a:ext cx="3290095" cy="346065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99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963" b="67008"/>
          <a:stretch/>
        </p:blipFill>
        <p:spPr bwMode="auto">
          <a:xfrm>
            <a:off x="922638" y="692696"/>
            <a:ext cx="7460021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528381"/>
            <a:ext cx="14239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27584" y="1700808"/>
            <a:ext cx="7704856" cy="15121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Лисички  яркого  цвета,  как  морковь. </a:t>
            </a:r>
            <a:endParaRPr lang="ru-RU" sz="32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C:\Documents and Settings\Лариса\Рабочий стол\Коллекция для  созд  презентаций\моркв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73016"/>
            <a:ext cx="3289507" cy="270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60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8720" y="-11332640"/>
            <a:ext cx="6561369" cy="878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3" r="12682" b="32767"/>
          <a:stretch/>
        </p:blipFill>
        <p:spPr bwMode="auto">
          <a:xfrm>
            <a:off x="1180552" y="764704"/>
            <a:ext cx="6799053" cy="41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160912"/>
            <a:ext cx="1423988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160912"/>
            <a:ext cx="2697088" cy="26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827584" y="1700808"/>
            <a:ext cx="7704856" cy="1296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rgbClr val="993300"/>
                </a:solidFill>
                <a:latin typeface="Arial Black" panose="020B0A04020102020204" pitchFamily="34" charset="0"/>
              </a:rPr>
              <a:t>  В  середине  грибка  дрожит росинка. </a:t>
            </a:r>
            <a:endParaRPr lang="ru-RU" sz="3200" dirty="0">
              <a:solidFill>
                <a:srgbClr val="9933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75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249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Wingdings</vt:lpstr>
      <vt:lpstr>Times New Roman</vt:lpstr>
      <vt:lpstr>Rubius</vt:lpstr>
      <vt:lpstr>Arial Black</vt:lpstr>
      <vt:lpstr>Тема Office</vt:lpstr>
      <vt:lpstr>Презентация PowerPoint</vt:lpstr>
      <vt:lpstr>5 октября. Изложение.</vt:lpstr>
      <vt:lpstr>Докажите,  что  это  текст.</vt:lpstr>
      <vt:lpstr>Презентация PowerPoint</vt:lpstr>
      <vt:lpstr>Презентация PowerPoint</vt:lpstr>
      <vt:lpstr>Презентация PowerPoint</vt:lpstr>
      <vt:lpstr>Как  будем  работать  в  тетради   по  развитию  речи? </vt:lpstr>
      <vt:lpstr>Презентация PowerPoint</vt:lpstr>
      <vt:lpstr>Презентация PowerPoint</vt:lpstr>
      <vt:lpstr>Презентация PowerPoint</vt:lpstr>
      <vt:lpstr>Орфографическая  подготовка</vt:lpstr>
      <vt:lpstr>Самостоятельно  записываем  в  тетради   по  развитию  речи  ответы  на  вопросы </vt:lpstr>
      <vt:lpstr>Интернет   ресурсы</vt:lpstr>
      <vt:lpstr>Использованная   литература </vt:lpstr>
    </vt:vector>
  </TitlesOfParts>
  <Company>МАОУ 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Сказочные</dc:title>
  <dc:creator>Ранько Елена</dc:creator>
  <cp:lastModifiedBy>Елена</cp:lastModifiedBy>
  <cp:revision>76</cp:revision>
  <dcterms:created xsi:type="dcterms:W3CDTF">2015-04-19T15:51:03Z</dcterms:created>
  <dcterms:modified xsi:type="dcterms:W3CDTF">2023-10-13T14:59:40Z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1413728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