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9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1214422"/>
            <a:ext cx="7772400" cy="1975104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3600" b="1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3600" b="1" dirty="0" smtClean="0">
                <a:solidFill>
                  <a:srgbClr val="00B050"/>
                </a:solidFill>
                <a:latin typeface="Arial Black" pitchFamily="34" charset="0"/>
              </a:rPr>
              <a:t>ОСОБЕННОСТИ СЛЕНГА В АНГЛОЯЗЫЧНЫХ СТРАНАХ</a:t>
            </a:r>
            <a:endParaRPr lang="ru-RU" sz="3600" b="1" dirty="0">
              <a:solidFill>
                <a:srgbClr val="00B050"/>
              </a:solidFill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38200" y="4786322"/>
            <a:ext cx="8305800" cy="2286008"/>
          </a:xfrm>
        </p:spPr>
        <p:txBody>
          <a:bodyPr>
            <a:normAutofit/>
          </a:bodyPr>
          <a:lstStyle/>
          <a:p>
            <a:pPr algn="r"/>
            <a:r>
              <a:rPr lang="ru-RU" sz="1800" b="1" dirty="0" smtClean="0">
                <a:solidFill>
                  <a:schemeClr val="bg1"/>
                </a:solidFill>
                <a:latin typeface="Arial Black" pitchFamily="34" charset="0"/>
              </a:rPr>
              <a:t>Выполнила:</a:t>
            </a:r>
            <a:endParaRPr lang="ru-RU" sz="1800" dirty="0" smtClean="0">
              <a:solidFill>
                <a:schemeClr val="bg1"/>
              </a:solidFill>
              <a:latin typeface="Arial Black" pitchFamily="34" charset="0"/>
            </a:endParaRPr>
          </a:p>
          <a:p>
            <a:pPr algn="r"/>
            <a:r>
              <a:rPr lang="ru-RU" sz="1800" dirty="0" smtClean="0">
                <a:solidFill>
                  <a:schemeClr val="bg1"/>
                </a:solidFill>
                <a:latin typeface="Arial Black" pitchFamily="34" charset="0"/>
              </a:rPr>
              <a:t>учитель иностранных языков</a:t>
            </a:r>
          </a:p>
          <a:p>
            <a:pPr algn="r"/>
            <a:r>
              <a:rPr lang="ru-RU" sz="1800" dirty="0" smtClean="0">
                <a:solidFill>
                  <a:schemeClr val="bg1"/>
                </a:solidFill>
                <a:latin typeface="Arial Black" pitchFamily="34" charset="0"/>
              </a:rPr>
              <a:t>Юсупова Д. М.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0" y="0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Муниципальное бюджетное общеобразовательное учреждение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города Керчи Республики Крым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«Школа № 10 имени Героя Советского</a:t>
            </a:r>
            <a:r>
              <a:rPr kumimoji="0" lang="ru-RU" sz="16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Союза И.Е. Петрова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»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14338" name="AutoShape 2" descr="https://i1.wp.com/static-eu.insales.ru/files/1/681/5218985/original/cyclades_creatures_by_miguelcoimbra-d33sjxw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362" name="Picture 2" descr="https://lh3.googleusercontent.com/Z3ru_StgD9lLm5WxHYUYONNKvOxV43r0eA-GFtVrsLfIj_sxgX3ph_9NyDe2dKEHDek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3571851"/>
            <a:ext cx="3286148" cy="32861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0" y="1285860"/>
          <a:ext cx="9144000" cy="4991224"/>
        </p:xfrm>
        <a:graphic>
          <a:graphicData uri="http://schemas.openxmlformats.org/drawingml/2006/table">
            <a:tbl>
              <a:tblPr/>
              <a:tblGrid>
                <a:gridCol w="2739721"/>
                <a:gridCol w="3014177"/>
                <a:gridCol w="3390102"/>
              </a:tblGrid>
              <a:tr h="773912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err="1">
                          <a:solidFill>
                            <a:srgbClr val="FF0000"/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Russian</a:t>
                      </a:r>
                      <a:r>
                        <a:rPr lang="ru-RU" sz="3200" b="1" dirty="0">
                          <a:solidFill>
                            <a:srgbClr val="FF0000"/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3200" b="1" dirty="0" err="1">
                          <a:solidFill>
                            <a:srgbClr val="FF0000"/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word</a:t>
                      </a:r>
                      <a:endParaRPr lang="ru-RU" sz="3200" dirty="0">
                        <a:solidFill>
                          <a:srgbClr val="FF0000"/>
                        </a:solidFill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err="1">
                          <a:solidFill>
                            <a:srgbClr val="FF0000"/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American</a:t>
                      </a:r>
                      <a:r>
                        <a:rPr lang="ru-RU" sz="3200" b="1" dirty="0">
                          <a:solidFill>
                            <a:srgbClr val="FF0000"/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3200" b="1" dirty="0" err="1">
                          <a:solidFill>
                            <a:srgbClr val="FF0000"/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word</a:t>
                      </a:r>
                      <a:endParaRPr lang="ru-RU" sz="3200" dirty="0">
                        <a:solidFill>
                          <a:srgbClr val="FF0000"/>
                        </a:solidFill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err="1">
                          <a:solidFill>
                            <a:srgbClr val="FF0000"/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British</a:t>
                      </a:r>
                      <a:r>
                        <a:rPr lang="ru-RU" sz="3200" b="1" dirty="0">
                          <a:solidFill>
                            <a:srgbClr val="FF0000"/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3200" b="1" dirty="0" err="1">
                          <a:solidFill>
                            <a:srgbClr val="FF0000"/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word</a:t>
                      </a:r>
                      <a:endParaRPr lang="ru-RU" sz="3200" dirty="0">
                        <a:solidFill>
                          <a:srgbClr val="FF0000"/>
                        </a:solidFill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3912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latin typeface="Arial Black" pitchFamily="34" charset="0"/>
                          <a:ea typeface="Times New Roman"/>
                          <a:cs typeface="Times New Roman"/>
                        </a:rPr>
                        <a:t>квартира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latin typeface="Arial Black" pitchFamily="34" charset="0"/>
                          <a:ea typeface="Times New Roman"/>
                          <a:cs typeface="Times New Roman"/>
                        </a:rPr>
                        <a:t>apartment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latin typeface="Arial Black" pitchFamily="34" charset="0"/>
                          <a:ea typeface="Times New Roman"/>
                          <a:cs typeface="Times New Roman"/>
                        </a:rPr>
                        <a:t>flat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3912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latin typeface="Arial Black" pitchFamily="34" charset="0"/>
                          <a:ea typeface="Times New Roman"/>
                          <a:cs typeface="Times New Roman"/>
                        </a:rPr>
                        <a:t>лифт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latin typeface="Arial Black" pitchFamily="34" charset="0"/>
                          <a:ea typeface="Times New Roman"/>
                          <a:cs typeface="Times New Roman"/>
                        </a:rPr>
                        <a:t>elevator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latin typeface="Arial Black" pitchFamily="34" charset="0"/>
                          <a:ea typeface="Times New Roman"/>
                          <a:cs typeface="Times New Roman"/>
                        </a:rPr>
                        <a:t>lift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3912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latin typeface="Arial Black" pitchFamily="34" charset="0"/>
                          <a:ea typeface="Times New Roman"/>
                          <a:cs typeface="Times New Roman"/>
                        </a:rPr>
                        <a:t>аптека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latin typeface="Arial Black" pitchFamily="34" charset="0"/>
                          <a:ea typeface="Times New Roman"/>
                          <a:cs typeface="Times New Roman"/>
                        </a:rPr>
                        <a:t>drugstore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latin typeface="Arial Black" pitchFamily="34" charset="0"/>
                          <a:ea typeface="Times New Roman"/>
                          <a:cs typeface="Times New Roman"/>
                        </a:rPr>
                        <a:t>chemist’s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3912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latin typeface="Arial Black" pitchFamily="34" charset="0"/>
                          <a:ea typeface="Times New Roman"/>
                          <a:cs typeface="Times New Roman"/>
                        </a:rPr>
                        <a:t>брюки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latin typeface="Arial Black" pitchFamily="34" charset="0"/>
                          <a:ea typeface="Times New Roman"/>
                          <a:cs typeface="Times New Roman"/>
                        </a:rPr>
                        <a:t>pants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latin typeface="Arial Black" pitchFamily="34" charset="0"/>
                          <a:ea typeface="Times New Roman"/>
                          <a:cs typeface="Times New Roman"/>
                        </a:rPr>
                        <a:t>trousers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3912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latin typeface="Arial Black" pitchFamily="34" charset="0"/>
                          <a:ea typeface="Times New Roman"/>
                          <a:cs typeface="Times New Roman"/>
                        </a:rPr>
                        <a:t>осень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latin typeface="Arial Black" pitchFamily="34" charset="0"/>
                          <a:ea typeface="Times New Roman"/>
                          <a:cs typeface="Times New Roman"/>
                        </a:rPr>
                        <a:t>fall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 err="1">
                          <a:latin typeface="Arial Black" pitchFamily="34" charset="0"/>
                          <a:ea typeface="Times New Roman"/>
                          <a:cs typeface="Times New Roman"/>
                        </a:rPr>
                        <a:t>autumn</a:t>
                      </a:r>
                      <a:endParaRPr lang="ru-RU" sz="3200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6314" y="428604"/>
            <a:ext cx="4019520" cy="2214578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FF0000"/>
                </a:solidFill>
                <a:latin typeface="Arial Black" pitchFamily="34" charset="0"/>
              </a:rPr>
              <a:t>CANADIAN SLANG</a:t>
            </a:r>
            <a:endParaRPr lang="ru-RU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0" y="2703016"/>
            <a:ext cx="9144000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Loonie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(Луни)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– в Канаде так называют деньги, а именно канадские монеты в один доллар. По-английски «гагара» — «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loon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».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Toonie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(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Туни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)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 – канадская монета в 2 доллара.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Timmies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(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Тиммис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)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—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это сеть кофеен, распространенная по всей Канаде. Свое имя получила благодаря Тиму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Хортону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— знаменитому канадскому хоккеисту.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Double-Double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–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кофе с двумя порциями сливок и двойной дозой сахара.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Runners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4F81BD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– кроссовки для бега.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  <p:pic>
        <p:nvPicPr>
          <p:cNvPr id="26627" name="Picture 3" descr="https://cdn.now.howstuffworks.com/media-content/828bc6ee-2245-493d-ba02-b6cdfedf0704-1210-6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714876" cy="26496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0"/>
            <a:ext cx="7715272" cy="857232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  <a:latin typeface="Arial Black" pitchFamily="34" charset="0"/>
              </a:rPr>
              <a:t>AUSTRALIAN SLANG</a:t>
            </a:r>
            <a:endParaRPr lang="ru-RU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27650" name="Picture 2" descr="https://7esl.com/wp-content/uploads/2019/12/australian-slang-1-1-1024x53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857604"/>
            <a:ext cx="5322710" cy="2786106"/>
          </a:xfrm>
          <a:prstGeom prst="rect">
            <a:avLst/>
          </a:prstGeom>
          <a:noFill/>
        </p:spPr>
      </p:pic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0" y="1357298"/>
            <a:ext cx="528638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BREKKY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 – 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breakfast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, т.е. завтрак.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BARBIE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 barbecue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, т.е барбекю.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4F81BD"/>
              </a:solidFill>
              <a:effectLst/>
              <a:latin typeface="Arial Black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MATE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 - друг, приятель.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27653" name="Picture 5" descr="https://7esl.com/wp-content/uploads/2019/12/australian-slang-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72957" y="771665"/>
            <a:ext cx="3871043" cy="608633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305800" cy="114300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FF0000"/>
                </a:solidFill>
                <a:latin typeface="Arial Black" pitchFamily="34" charset="0"/>
              </a:rPr>
              <a:t>NEW ZEALAND SLANG</a:t>
            </a:r>
            <a:endParaRPr lang="ru-RU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4857752" y="2285992"/>
            <a:ext cx="4286248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nana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 –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grandmother (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бабушка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)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Arial Black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arvo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– afternoon (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день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)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Arial Black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rellies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– relatives (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родственники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)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Arial Black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vegies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 – vegetables (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овощи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)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Arial Black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chrissie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– Christmas (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рождество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)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/>
              <a:latin typeface="Arial Black" pitchFamily="34" charset="0"/>
              <a:ea typeface="Times New Roman" pitchFamily="18" charset="0"/>
              <a:cs typeface="Calibri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Arial Black" pitchFamily="34" charset="0"/>
                <a:ea typeface="Times New Roman" pitchFamily="18" charset="0"/>
                <a:cs typeface="Calibri" pitchFamily="34" charset="0"/>
              </a:rPr>
              <a:t>uni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Arial Black" pitchFamily="34" charset="0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Arial Black" pitchFamily="34" charset="0"/>
                <a:ea typeface="Times New Roman" pitchFamily="18" charset="0"/>
                <a:cs typeface="Calibri" pitchFamily="34" charset="0"/>
              </a:rPr>
              <a:t>–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effectLst/>
                <a:latin typeface="Arial Black" pitchFamily="34" charset="0"/>
                <a:ea typeface="Times New Roman" pitchFamily="18" charset="0"/>
                <a:cs typeface="Calibri" pitchFamily="34" charset="0"/>
              </a:rPr>
              <a:t>university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Arial Black" pitchFamily="34" charset="0"/>
                <a:ea typeface="Times New Roman" pitchFamily="18" charset="0"/>
                <a:cs typeface="Calibri" pitchFamily="34" charset="0"/>
              </a:rPr>
              <a:t> (университет)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Arial Black" pitchFamily="34" charset="0"/>
              <a:cs typeface="Arial" pitchFamily="34" charset="0"/>
            </a:endParaRPr>
          </a:p>
        </p:txBody>
      </p:sp>
      <p:pic>
        <p:nvPicPr>
          <p:cNvPr id="28675" name="Picture 3" descr="https://i.ytimg.com/vi/gujO4-T9Tak/maxresdefaul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714488"/>
            <a:ext cx="4857752" cy="27324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305800" cy="114300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FF0000"/>
                </a:solidFill>
                <a:latin typeface="Arial Black" pitchFamily="34" charset="0"/>
              </a:rPr>
              <a:t>YOUTH SLANG</a:t>
            </a:r>
            <a:endParaRPr lang="ru-RU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29698" name="Picture 2" descr="https://i.ytimg.com/vi/VV9ewwMyceA/maxresdefaul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0" y="1714488"/>
            <a:ext cx="9144020" cy="51435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704088"/>
            <a:ext cx="8929718" cy="6153912"/>
          </a:xfrm>
        </p:spPr>
        <p:txBody>
          <a:bodyPr>
            <a:normAutofit/>
          </a:bodyPr>
          <a:lstStyle/>
          <a:p>
            <a:pPr algn="ctr"/>
            <a:r>
              <a:rPr lang="en-US" sz="3600" u="sng" dirty="0" smtClean="0">
                <a:solidFill>
                  <a:srgbClr val="FF0000"/>
                </a:solidFill>
                <a:latin typeface="Arial Black" pitchFamily="34" charset="0"/>
              </a:rPr>
              <a:t>EXAMPLES:</a:t>
            </a:r>
            <a:br>
              <a:rPr lang="en-US" sz="3600" u="sng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en-US" sz="2800" dirty="0" smtClean="0">
                <a:solidFill>
                  <a:schemeClr val="tx1"/>
                </a:solidFill>
                <a:latin typeface="Arial Black" pitchFamily="34" charset="0"/>
              </a:rPr>
              <a:t/>
            </a:r>
            <a:br>
              <a:rPr lang="en-US" sz="2800" dirty="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400" b="1" dirty="0" smtClean="0">
                <a:solidFill>
                  <a:srgbClr val="7030A0"/>
                </a:solidFill>
                <a:latin typeface="Arial Black" pitchFamily="34" charset="0"/>
              </a:rPr>
              <a:t>EARWORM</a:t>
            </a:r>
            <a:r>
              <a:rPr lang="ru-RU" sz="2400" dirty="0" smtClean="0">
                <a:solidFill>
                  <a:schemeClr val="tx1"/>
                </a:solidFill>
                <a:latin typeface="Arial Black" pitchFamily="34" charset="0"/>
              </a:rPr>
              <a:t> – "EAR” – ухо. "WORM”– червь. Песня или мелодия, которая застряла в голове, как только вы ее услышали.</a:t>
            </a:r>
            <a:br>
              <a:rPr lang="ru-RU" sz="2400" dirty="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en-US" sz="2400" b="1" dirty="0" smtClean="0">
                <a:solidFill>
                  <a:srgbClr val="7030A0"/>
                </a:solidFill>
                <a:latin typeface="Arial Black" pitchFamily="34" charset="0"/>
              </a:rPr>
              <a:t>BINGE-WATCH</a:t>
            </a:r>
            <a:r>
              <a:rPr lang="en-US" sz="2400" b="1" dirty="0" smtClean="0">
                <a:solidFill>
                  <a:schemeClr val="tx1"/>
                </a:solidFill>
                <a:latin typeface="Arial Black" pitchFamily="34" charset="0"/>
              </a:rPr>
              <a:t> - </a:t>
            </a:r>
            <a:r>
              <a:rPr lang="en-US" sz="2400" dirty="0" smtClean="0">
                <a:solidFill>
                  <a:schemeClr val="tx1"/>
                </a:solidFill>
                <a:latin typeface="Arial Black" pitchFamily="34" charset="0"/>
              </a:rPr>
              <a:t>"BINGE” – </a:t>
            </a:r>
            <a:r>
              <a:rPr lang="ru-RU" sz="2400" dirty="0" smtClean="0">
                <a:solidFill>
                  <a:schemeClr val="tx1"/>
                </a:solidFill>
                <a:latin typeface="Arial Black" pitchFamily="34" charset="0"/>
              </a:rPr>
              <a:t>разгул</a:t>
            </a:r>
            <a:r>
              <a:rPr lang="en-US" sz="2400" dirty="0" smtClean="0">
                <a:solidFill>
                  <a:schemeClr val="tx1"/>
                </a:solidFill>
                <a:latin typeface="Arial Black" pitchFamily="34" charset="0"/>
              </a:rPr>
              <a:t>, </a:t>
            </a:r>
            <a:r>
              <a:rPr lang="ru-RU" sz="2400" dirty="0" smtClean="0">
                <a:solidFill>
                  <a:schemeClr val="tx1"/>
                </a:solidFill>
                <a:latin typeface="Arial Black" pitchFamily="34" charset="0"/>
              </a:rPr>
              <a:t>загул</a:t>
            </a:r>
            <a:r>
              <a:rPr lang="en-US" sz="2400" dirty="0" smtClean="0">
                <a:solidFill>
                  <a:schemeClr val="tx1"/>
                </a:solidFill>
                <a:latin typeface="Arial Black" pitchFamily="34" charset="0"/>
              </a:rPr>
              <a:t>. </a:t>
            </a:r>
            <a:r>
              <a:rPr lang="ru-RU" sz="2400" dirty="0" smtClean="0">
                <a:solidFill>
                  <a:schemeClr val="tx1"/>
                </a:solidFill>
                <a:latin typeface="Arial Black" pitchFamily="34" charset="0"/>
              </a:rPr>
              <a:t>"WATCH” – смотреть. Просмотр внушающего количества эпизодов сериала без перерывов.</a:t>
            </a:r>
            <a:br>
              <a:rPr lang="ru-RU" sz="2400" dirty="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sz="2400" b="1" dirty="0" smtClean="0">
                <a:solidFill>
                  <a:srgbClr val="7030A0"/>
                </a:solidFill>
                <a:latin typeface="Arial Black" pitchFamily="34" charset="0"/>
              </a:rPr>
              <a:t>STAYCATION</a:t>
            </a:r>
            <a:r>
              <a:rPr lang="ru-RU" sz="2400" dirty="0" smtClean="0">
                <a:solidFill>
                  <a:schemeClr val="tx1"/>
                </a:solidFill>
                <a:latin typeface="Arial Black" pitchFamily="34" charset="0"/>
              </a:rPr>
              <a:t> – "STAY”– оставаться. "VACATION” – отпуск. Это выражение означает отпуск или каникулы, проведенные в родном городе.</a:t>
            </a:r>
            <a:r>
              <a:rPr lang="ru-RU" sz="2800" dirty="0" smtClean="0">
                <a:latin typeface="Arial Black" pitchFamily="34" charset="0"/>
              </a:rPr>
              <a:t/>
            </a:r>
            <a:br>
              <a:rPr lang="ru-RU" sz="2800" dirty="0" smtClean="0">
                <a:latin typeface="Arial Black" pitchFamily="34" charset="0"/>
              </a:rPr>
            </a:br>
            <a:endParaRPr lang="ru-RU" sz="2800" dirty="0">
              <a:latin typeface="Arial Black" pitchFamily="34" charset="0"/>
            </a:endParaRPr>
          </a:p>
        </p:txBody>
      </p:sp>
      <p:pic>
        <p:nvPicPr>
          <p:cNvPr id="30722" name="Picture 2" descr="https://i.pinimg.com/736x/54/17/28/54172821978cd58df9ba5380361559d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78337" y="785794"/>
            <a:ext cx="2865663" cy="2214554"/>
          </a:xfrm>
          <a:prstGeom prst="rect">
            <a:avLst/>
          </a:prstGeom>
          <a:noFill/>
        </p:spPr>
      </p:pic>
      <p:pic>
        <p:nvPicPr>
          <p:cNvPr id="30726" name="Picture 6" descr="https://1qghdw20tywd2qc5uw1w82ap-wpengine.netdna-ssl.com/wp-content/uploads/2019/09/190924-SMHK-slang-HERO-v2-1024x79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714356"/>
            <a:ext cx="3032672" cy="235742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04088"/>
            <a:ext cx="9144000" cy="2724912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Arial Black" pitchFamily="34" charset="0"/>
              </a:rPr>
              <a:t>ЗАКЛЮЧЕНИЕ</a:t>
            </a:r>
            <a:r>
              <a:rPr lang="ru-RU" sz="2400" dirty="0" smtClean="0">
                <a:solidFill>
                  <a:schemeClr val="tx1"/>
                </a:solidFill>
                <a:latin typeface="Arial Black" pitchFamily="34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Arial Black" pitchFamily="34" charset="0"/>
              </a:rPr>
              <a:t>В результате проведенного исследования, мы пришли к выводу, что сленг – это очень интересная тема. Столь же увлекательная, сколько практичная и совершенно безграничная, ведь язык меняется постоянно, и каждый день появляются новые слова.</a:t>
            </a:r>
            <a:br>
              <a:rPr lang="ru-RU" sz="2400" dirty="0" smtClean="0">
                <a:solidFill>
                  <a:schemeClr val="tx1"/>
                </a:solidFill>
                <a:latin typeface="Arial Black" pitchFamily="34" charset="0"/>
              </a:rPr>
            </a:br>
            <a:endParaRPr lang="ru-RU" sz="24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31747" name="AutoShape 3" descr="https://abclanguage.ru/wp-content/uploads/2018/05/slang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749" name="AutoShape 5" descr="https://www.quotemaster.org/images/f3/f32a3a66881b3c44b5ef9d54a2c82b6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1751" name="Picture 7" descr="https://avatars.mds.yandex.net/i?id=4ac4c4d03e2f61e09cfb872a6a5f089d-5291886-images-thumbs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357562"/>
            <a:ext cx="5207004" cy="2928941"/>
          </a:xfrm>
          <a:prstGeom prst="rect">
            <a:avLst/>
          </a:prstGeom>
          <a:noFill/>
        </p:spPr>
      </p:pic>
      <p:pic>
        <p:nvPicPr>
          <p:cNvPr id="31757" name="Picture 13" descr="https://thumbs.dreamstime.com/b/%D0%BA%D0%BE%D0%BC%D0%BF%D0%BB%D0%B5%D0%BA%D1%82-%D0%B0%D0%BA%D1%80%D0%BE%D0%BD%D0%B8%D0%BC%D0%BE%D0%B2-%D0%B8-%D0%B0%D0%B1%D0%B1%D1%80%D0%B5%D0%B2%D0%B8%D0%B0%D1%82%D1%83%D1%80-%D0%BD%D0%B0-%D1%86%D0%B2%D0%B5%D1%82%D0%B0%D1%81%D1%82%D0%BE%D0%B9-%D1%80%D0%B5%D1%87%D0%B8-%D0%BA%D0%BB%D0%BE%D0%BA%D0%BE%D1%87%D0%B5%D1%82-2826478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2786066"/>
            <a:ext cx="4071934" cy="40719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AutoShape 2" descr="https://placepic.ru/wp-content/uploads/2021/05/slide-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2772" name="AutoShape 4" descr="https://ds03.infourok.ru/uploads/ex/0b9b/000416c2-01ed9af5/img1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2774" name="AutoShape 6" descr="https://ds03.infourok.ru/uploads/ex/0b9b/000416c2-01ed9af5/img1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2776" name="AutoShape 8" descr="https://ds03.infourok.ru/uploads/ex/0b9b/000416c2-01ed9af5/img1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2778" name="Picture 10" descr="https://ds04.infourok.ru/uploads/ex/0138/000bc107-5f0aae73/img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928670"/>
            <a:ext cx="8858280" cy="2571768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 Black" pitchFamily="34" charset="0"/>
              </a:rPr>
              <a:t>Актуальность темы </a:t>
            </a:r>
            <a:r>
              <a:rPr lang="ru-RU" sz="2400" dirty="0" smtClean="0">
                <a:solidFill>
                  <a:schemeClr val="tx1"/>
                </a:solidFill>
                <a:latin typeface="Arial Black" pitchFamily="34" charset="0"/>
              </a:rPr>
              <a:t>обусловлена тем, как важно понимать сленговые выражения изучаемого языка, чтобы быть «на одной волне» с носителями языка.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>
                <a:solidFill>
                  <a:schemeClr val="bg1"/>
                </a:solidFill>
                <a:latin typeface="Arial Black" pitchFamily="34" charset="0"/>
              </a:rPr>
              <a:t/>
            </a:r>
            <a:br>
              <a:rPr lang="ru-RU" sz="2400" dirty="0" smtClean="0">
                <a:solidFill>
                  <a:schemeClr val="bg1"/>
                </a:solidFill>
                <a:latin typeface="Arial Black" pitchFamily="34" charset="0"/>
              </a:rPr>
            </a:br>
            <a:endParaRPr lang="ru-RU" sz="24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318" name="AutoShape 6" descr="https://comicvine.gamespot.com/a/uploads/original/12/124450/2719160-hjhh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16" name="AutoShape 4" descr="https://pickimage.ru/wp-content/uploads/images/detskie/mythicalanimals/mificheskiezhivotnie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38" name="AutoShape 2" descr="https://telegra.ph/file/4b8e7e042e6fb8ea7c03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0" name="AutoShape 4" descr="https://telegra.ph/file/4b8e7e042e6fb8ea7c03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342" name="Picture 6" descr="https://i.ytimg.com/vi/oO8JNn6RiIw/hqdefaul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643182"/>
            <a:ext cx="4286280" cy="3214711"/>
          </a:xfrm>
          <a:prstGeom prst="rect">
            <a:avLst/>
          </a:prstGeom>
          <a:noFill/>
        </p:spPr>
      </p:pic>
      <p:sp>
        <p:nvSpPr>
          <p:cNvPr id="14344" name="AutoShape 8" descr="https://vilagunk.hu/wp-content/uploads/2020/05/Fotolia_15207500_Subscription_Monthly_M_911_640_s_c1_center_top_0_3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346" name="Picture 10" descr="https://cdnsecakmi.kaltura.com/p/1067292/sp/106729200/thumbnail/entry_id/0_yvpahrw3/version/100001/width/40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2643182"/>
            <a:ext cx="4286280" cy="32147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285860"/>
            <a:ext cx="8443914" cy="5786454"/>
          </a:xfrm>
        </p:spPr>
        <p:txBody>
          <a:bodyPr>
            <a:noAutofit/>
          </a:bodyPr>
          <a:lstStyle/>
          <a:p>
            <a:r>
              <a:rPr lang="ru-RU" sz="2200" b="1" dirty="0" smtClean="0">
                <a:solidFill>
                  <a:srgbClr val="FF0000"/>
                </a:solidFill>
                <a:latin typeface="Arial Black" pitchFamily="34" charset="0"/>
              </a:rPr>
              <a:t>Цель 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– изучение особенностей сленга в англоязычных странах.</a:t>
            </a:r>
            <a:b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/>
            </a:r>
            <a:b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Для достижения данной цели мною были поставлены следующие </a:t>
            </a:r>
            <a:r>
              <a:rPr lang="ru-RU" sz="2200" b="1" dirty="0" smtClean="0">
                <a:solidFill>
                  <a:srgbClr val="FF0000"/>
                </a:solidFill>
                <a:latin typeface="Arial Black" pitchFamily="34" charset="0"/>
              </a:rPr>
              <a:t>задачи</a:t>
            </a: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:</a:t>
            </a:r>
            <a:b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- определить понятие «сленг» и рассмотреть его виды;</a:t>
            </a:r>
            <a:b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- выявить различия между британским и американским сленгом;</a:t>
            </a:r>
            <a:b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- изучить особенности сленга в Канаде, Австралии и Новой Зеландии.</a:t>
            </a:r>
            <a:r>
              <a:rPr lang="ru-RU" sz="2000" b="1" dirty="0" smtClean="0">
                <a:solidFill>
                  <a:schemeClr val="tx1"/>
                </a:solidFill>
              </a:rPr>
              <a:t/>
            </a:r>
            <a:br>
              <a:rPr lang="ru-RU" sz="2000" b="1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</a:b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</a:br>
            <a:endParaRPr lang="ru-RU" sz="2000" dirty="0">
              <a:solidFill>
                <a:schemeClr val="tx1"/>
              </a:solidFill>
              <a:latin typeface="Arial Black" pitchFamily="34" charset="0"/>
              <a:cs typeface="Aharoni" pitchFamily="2" charset="-79"/>
            </a:endParaRPr>
          </a:p>
        </p:txBody>
      </p:sp>
      <p:sp>
        <p:nvSpPr>
          <p:cNvPr id="13314" name="AutoShape 2" descr="https://pbcdn1.podbean.com/imglogo/dir-logo/221586/22158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316" name="Picture 4" descr="https://avatars.mds.yandex.net/get-zen_doc/249065/pub_5e2b57adaad43600ad49fd00_5e2b5eee3d008800aff103d6/scale_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8737" y="0"/>
            <a:ext cx="2715263" cy="25003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2" descr="https://fsd.multiurok.ru/html/2018/11/25/s_5bfaad9bd5b42/img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0" name="AutoShape 4" descr="https://fsd.multiurok.ru/html/2018/11/25/s_5bfaad9bd5b42/img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2" name="AutoShape 6" descr="https://fsd.multiurok.ru/html/2018/11/25/s_5bfaad9bd5b42/img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9464" name="Picture 8" descr="http://900igr.net/up/datas/236620/0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5000628" cy="6643710"/>
          </a:xfrm>
        </p:spPr>
        <p:txBody>
          <a:bodyPr>
            <a:normAutofit fontScale="90000"/>
          </a:bodyPr>
          <a:lstStyle/>
          <a:p>
            <a:pPr fontAlgn="base"/>
            <a:r>
              <a:rPr lang="ru-RU" sz="3600" b="1" u="sng" dirty="0" smtClean="0">
                <a:solidFill>
                  <a:srgbClr val="FF0000"/>
                </a:solidFill>
                <a:latin typeface="Arial Black" pitchFamily="34" charset="0"/>
              </a:rPr>
              <a:t>1. Повседневный сленг</a:t>
            </a:r>
            <a:r>
              <a:rPr lang="ru-RU" sz="3600" b="1" u="sng" dirty="0" smtClean="0">
                <a:solidFill>
                  <a:schemeClr val="tx1"/>
                </a:solidFill>
                <a:latin typeface="Arial Black" pitchFamily="34" charset="0"/>
              </a:rPr>
              <a:t/>
            </a:r>
            <a:br>
              <a:rPr lang="ru-RU" sz="3600" b="1" u="sng" dirty="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sz="3600" b="1" i="1" dirty="0" err="1" smtClean="0">
                <a:solidFill>
                  <a:srgbClr val="7030A0"/>
                </a:solidFill>
                <a:latin typeface="Arial Black" pitchFamily="34" charset="0"/>
              </a:rPr>
              <a:t>Get</a:t>
            </a:r>
            <a:r>
              <a:rPr lang="ru-RU" sz="3600" b="1" i="1" dirty="0" smtClean="0">
                <a:solidFill>
                  <a:srgbClr val="7030A0"/>
                </a:solidFill>
                <a:latin typeface="Arial Black" pitchFamily="34" charset="0"/>
              </a:rPr>
              <a:t> a </a:t>
            </a:r>
            <a:r>
              <a:rPr lang="ru-RU" sz="3600" b="1" i="1" dirty="0" err="1" smtClean="0">
                <a:solidFill>
                  <a:srgbClr val="7030A0"/>
                </a:solidFill>
                <a:latin typeface="Arial Black" pitchFamily="34" charset="0"/>
              </a:rPr>
              <a:t>load</a:t>
            </a:r>
            <a:r>
              <a:rPr lang="ru-RU" sz="3600" b="1" i="1" dirty="0" smtClean="0">
                <a:solidFill>
                  <a:srgbClr val="7030A0"/>
                </a:solidFill>
                <a:latin typeface="Arial Black" pitchFamily="34" charset="0"/>
              </a:rPr>
              <a:t> </a:t>
            </a:r>
            <a:r>
              <a:rPr lang="ru-RU" sz="3600" b="1" i="1" dirty="0" err="1" smtClean="0">
                <a:solidFill>
                  <a:srgbClr val="7030A0"/>
                </a:solidFill>
                <a:latin typeface="Arial Black" pitchFamily="34" charset="0"/>
              </a:rPr>
              <a:t>of</a:t>
            </a:r>
            <a:r>
              <a:rPr lang="ru-RU" sz="3600" b="1" i="1" dirty="0" smtClean="0">
                <a:solidFill>
                  <a:srgbClr val="7030A0"/>
                </a:solidFill>
                <a:latin typeface="Arial Black" pitchFamily="34" charset="0"/>
              </a:rPr>
              <a:t> </a:t>
            </a:r>
            <a:r>
              <a:rPr lang="ru-RU" sz="3600" b="1" i="1" dirty="0" err="1" smtClean="0">
                <a:solidFill>
                  <a:srgbClr val="7030A0"/>
                </a:solidFill>
                <a:latin typeface="Arial Black" pitchFamily="34" charset="0"/>
              </a:rPr>
              <a:t>something</a:t>
            </a:r>
            <a:r>
              <a:rPr lang="ru-RU" sz="3600" dirty="0" smtClean="0">
                <a:solidFill>
                  <a:schemeClr val="tx1"/>
                </a:solidFill>
                <a:latin typeface="Arial Black" pitchFamily="34" charset="0"/>
              </a:rPr>
              <a:t> – увидеть, посмотреть, понять что-либо.</a:t>
            </a:r>
            <a:br>
              <a:rPr lang="ru-RU" sz="3600" dirty="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sz="3600" b="1" i="1" dirty="0" err="1" smtClean="0">
                <a:solidFill>
                  <a:srgbClr val="7030A0"/>
                </a:solidFill>
                <a:latin typeface="Arial Black" pitchFamily="34" charset="0"/>
              </a:rPr>
              <a:t>Get</a:t>
            </a:r>
            <a:r>
              <a:rPr lang="ru-RU" sz="3600" b="1" i="1" dirty="0" smtClean="0">
                <a:solidFill>
                  <a:srgbClr val="7030A0"/>
                </a:solidFill>
                <a:latin typeface="Arial Black" pitchFamily="34" charset="0"/>
              </a:rPr>
              <a:t> a </a:t>
            </a:r>
            <a:r>
              <a:rPr lang="ru-RU" sz="3600" b="1" i="1" dirty="0" err="1" smtClean="0">
                <a:solidFill>
                  <a:srgbClr val="7030A0"/>
                </a:solidFill>
                <a:latin typeface="Arial Black" pitchFamily="34" charset="0"/>
              </a:rPr>
              <a:t>life</a:t>
            </a:r>
            <a:r>
              <a:rPr lang="ru-RU" sz="3600" i="1" dirty="0" smtClean="0">
                <a:solidFill>
                  <a:srgbClr val="7030A0"/>
                </a:solidFill>
                <a:latin typeface="Arial Black" pitchFamily="34" charset="0"/>
              </a:rPr>
              <a:t> </a:t>
            </a:r>
            <a:r>
              <a:rPr lang="ru-RU" sz="3600" i="1" dirty="0" smtClean="0">
                <a:solidFill>
                  <a:schemeClr val="tx1"/>
                </a:solidFill>
                <a:latin typeface="Arial Black" pitchFamily="34" charset="0"/>
              </a:rPr>
              <a:t>– </a:t>
            </a:r>
            <a:r>
              <a:rPr lang="ru-RU" sz="3600" dirty="0" smtClean="0">
                <a:solidFill>
                  <a:schemeClr val="tx1"/>
                </a:solidFill>
                <a:latin typeface="Arial Black" pitchFamily="34" charset="0"/>
              </a:rPr>
              <a:t>заняться делом, не мешать.</a:t>
            </a:r>
            <a:br>
              <a:rPr lang="ru-RU" sz="3600" dirty="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sz="3600" b="1" i="1" dirty="0" err="1" smtClean="0">
                <a:solidFill>
                  <a:srgbClr val="7030A0"/>
                </a:solidFill>
                <a:latin typeface="Arial Black" pitchFamily="34" charset="0"/>
              </a:rPr>
              <a:t>Get</a:t>
            </a:r>
            <a:r>
              <a:rPr lang="ru-RU" sz="3600" b="1" i="1" dirty="0" smtClean="0">
                <a:solidFill>
                  <a:srgbClr val="7030A0"/>
                </a:solidFill>
                <a:latin typeface="Arial Black" pitchFamily="34" charset="0"/>
              </a:rPr>
              <a:t> </a:t>
            </a:r>
            <a:r>
              <a:rPr lang="ru-RU" sz="3600" b="1" i="1" dirty="0" err="1" smtClean="0">
                <a:solidFill>
                  <a:srgbClr val="7030A0"/>
                </a:solidFill>
                <a:latin typeface="Arial Black" pitchFamily="34" charset="0"/>
              </a:rPr>
              <a:t>it</a:t>
            </a:r>
            <a:r>
              <a:rPr lang="ru-RU" sz="3600" b="1" i="1" dirty="0" smtClean="0">
                <a:solidFill>
                  <a:srgbClr val="7030A0"/>
                </a:solidFill>
                <a:latin typeface="Arial Black" pitchFamily="34" charset="0"/>
              </a:rPr>
              <a:t> </a:t>
            </a:r>
            <a:r>
              <a:rPr lang="ru-RU" sz="3600" b="1" i="1" dirty="0" err="1" smtClean="0">
                <a:solidFill>
                  <a:srgbClr val="7030A0"/>
                </a:solidFill>
                <a:latin typeface="Arial Black" pitchFamily="34" charset="0"/>
              </a:rPr>
              <a:t>out</a:t>
            </a:r>
            <a:r>
              <a:rPr lang="ru-RU" sz="3600" i="1" dirty="0" smtClean="0">
                <a:solidFill>
                  <a:srgbClr val="7030A0"/>
                </a:solidFill>
                <a:latin typeface="Arial Black" pitchFamily="34" charset="0"/>
              </a:rPr>
              <a:t> </a:t>
            </a:r>
            <a:r>
              <a:rPr lang="ru-RU" sz="3600" i="1" dirty="0" smtClean="0">
                <a:solidFill>
                  <a:schemeClr val="tx1"/>
                </a:solidFill>
                <a:latin typeface="Arial Black" pitchFamily="34" charset="0"/>
              </a:rPr>
              <a:t>– </a:t>
            </a:r>
            <a:r>
              <a:rPr lang="ru-RU" sz="3600" dirty="0" smtClean="0">
                <a:solidFill>
                  <a:schemeClr val="tx1"/>
                </a:solidFill>
                <a:latin typeface="Arial Black" pitchFamily="34" charset="0"/>
              </a:rPr>
              <a:t>разобраться, идти на разборки.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482" name="Picture 2" descr="https://avatars.mds.yandex.net/get-zen_doc/1926194/pub_5ea81d52d1cbcf0a0cd0a54a_5ea8212c36cf6f401e18f267/scale_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20" y="214290"/>
            <a:ext cx="4286280" cy="3000396"/>
          </a:xfrm>
          <a:prstGeom prst="rect">
            <a:avLst/>
          </a:prstGeom>
          <a:noFill/>
        </p:spPr>
      </p:pic>
      <p:pic>
        <p:nvPicPr>
          <p:cNvPr id="20484" name="Picture 4" descr="https://famisafe.wondershare.com/images/article/2019/08/teen-text-slang-decode-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74712" y="3857628"/>
            <a:ext cx="4469288" cy="25139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04088"/>
            <a:ext cx="8858280" cy="6153912"/>
          </a:xfrm>
        </p:spPr>
        <p:txBody>
          <a:bodyPr>
            <a:normAutofit/>
          </a:bodyPr>
          <a:lstStyle/>
          <a:p>
            <a:r>
              <a:rPr lang="ru-RU" sz="2400" b="1" u="sng" dirty="0" smtClean="0">
                <a:solidFill>
                  <a:srgbClr val="FF0000"/>
                </a:solidFill>
                <a:latin typeface="Arial Black" pitchFamily="34" charset="0"/>
              </a:rPr>
              <a:t>2. Мобильный сленг</a:t>
            </a:r>
            <a:r>
              <a:rPr lang="ru-RU" sz="2400" dirty="0" smtClean="0">
                <a:solidFill>
                  <a:schemeClr val="tx1"/>
                </a:solidFill>
                <a:latin typeface="Arial Black" pitchFamily="34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sz="2400" b="1" i="1" dirty="0" err="1" smtClean="0">
                <a:solidFill>
                  <a:srgbClr val="7030A0"/>
                </a:solidFill>
                <a:latin typeface="Arial Black" pitchFamily="34" charset="0"/>
              </a:rPr>
              <a:t>Stage-phoner</a:t>
            </a:r>
            <a:r>
              <a:rPr lang="ru-RU" sz="2400" i="1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latin typeface="Arial Black" pitchFamily="34" charset="0"/>
              </a:rPr>
              <a:t>– человек, пытающийся произвести впечатление на окружающих фактом разговора по мобильному телефону.</a:t>
            </a:r>
            <a:br>
              <a:rPr lang="ru-RU" sz="2400" dirty="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sz="2400" b="1" i="1" dirty="0" err="1" smtClean="0">
                <a:solidFill>
                  <a:srgbClr val="7030A0"/>
                </a:solidFill>
                <a:latin typeface="Arial Black" pitchFamily="34" charset="0"/>
              </a:rPr>
              <a:t>To</a:t>
            </a:r>
            <a:r>
              <a:rPr lang="ru-RU" sz="2400" b="1" i="1" dirty="0" smtClean="0">
                <a:solidFill>
                  <a:srgbClr val="7030A0"/>
                </a:solidFill>
                <a:latin typeface="Arial Black" pitchFamily="34" charset="0"/>
              </a:rPr>
              <a:t> </a:t>
            </a:r>
            <a:r>
              <a:rPr lang="ru-RU" sz="2400" b="1" i="1" dirty="0" err="1" smtClean="0">
                <a:solidFill>
                  <a:srgbClr val="7030A0"/>
                </a:solidFill>
                <a:latin typeface="Arial Black" pitchFamily="34" charset="0"/>
              </a:rPr>
              <a:t>cell</a:t>
            </a:r>
            <a:r>
              <a:rPr lang="ru-RU" sz="2400" b="1" i="1" dirty="0" smtClean="0">
                <a:solidFill>
                  <a:srgbClr val="7030A0"/>
                </a:solidFill>
                <a:latin typeface="Arial Black" pitchFamily="34" charset="0"/>
              </a:rPr>
              <a:t> </a:t>
            </a:r>
            <a:r>
              <a:rPr lang="ru-RU" sz="2400" b="1" i="1" dirty="0" err="1" smtClean="0">
                <a:solidFill>
                  <a:srgbClr val="7030A0"/>
                </a:solidFill>
                <a:latin typeface="Arial Black" pitchFamily="34" charset="0"/>
              </a:rPr>
              <a:t>yell</a:t>
            </a:r>
            <a:r>
              <a:rPr lang="ru-RU" sz="2400" dirty="0" smtClean="0">
                <a:solidFill>
                  <a:srgbClr val="7030A0"/>
                </a:solidFill>
                <a:latin typeface="Arial Black" pitchFamily="34" charset="0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latin typeface="Arial Black" pitchFamily="34" charset="0"/>
              </a:rPr>
              <a:t>– ситуация, когда человек говорит по телефону ну очень громко, полагая, что его плохо слышно, не заботясь о нарушении тишины и спокойствия вокруг себя.</a:t>
            </a:r>
            <a:br>
              <a:rPr lang="ru-RU" sz="2400" dirty="0" smtClean="0">
                <a:solidFill>
                  <a:schemeClr val="tx1"/>
                </a:solidFill>
                <a:latin typeface="Arial Black" pitchFamily="34" charset="0"/>
              </a:rPr>
            </a:br>
            <a:endParaRPr lang="ru-RU" sz="2400" dirty="0">
              <a:solidFill>
                <a:schemeClr val="tx1"/>
              </a:solidFill>
              <a:latin typeface="Arial Black" pitchFamily="34" charset="0"/>
            </a:endParaRPr>
          </a:p>
        </p:txBody>
      </p:sp>
      <p:pic>
        <p:nvPicPr>
          <p:cNvPr id="1026" name="Picture 2" descr="https://eslforums.com/wp-content/uploads/2019/03/sms-english-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0"/>
            <a:ext cx="6858016" cy="358902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43636" y="704088"/>
            <a:ext cx="3000364" cy="4439424"/>
          </a:xfrm>
        </p:spPr>
        <p:txBody>
          <a:bodyPr>
            <a:noAutofit/>
          </a:bodyPr>
          <a:lstStyle/>
          <a:p>
            <a:pPr fontAlgn="base"/>
            <a:r>
              <a:rPr lang="ru-RU" sz="2400" b="1" u="sng" dirty="0" smtClean="0">
                <a:solidFill>
                  <a:srgbClr val="FF0000"/>
                </a:solidFill>
                <a:latin typeface="Arial Black" pitchFamily="34" charset="0"/>
              </a:rPr>
              <a:t>3. Студенческий сленг</a:t>
            </a:r>
            <a:r>
              <a:rPr lang="ru-RU" sz="2400" b="1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 </a:t>
            </a:r>
            <a:b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Arial Black" pitchFamily="34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sz="2400" b="1" i="1" dirty="0" err="1" smtClean="0">
                <a:solidFill>
                  <a:srgbClr val="7030A0"/>
                </a:solidFill>
                <a:latin typeface="Arial Black" pitchFamily="34" charset="0"/>
              </a:rPr>
              <a:t>Idiot</a:t>
            </a:r>
            <a:r>
              <a:rPr lang="ru-RU" sz="2400" b="1" i="1" dirty="0" smtClean="0">
                <a:solidFill>
                  <a:srgbClr val="7030A0"/>
                </a:solidFill>
                <a:latin typeface="Arial Black" pitchFamily="34" charset="0"/>
              </a:rPr>
              <a:t> </a:t>
            </a:r>
            <a:r>
              <a:rPr lang="ru-RU" sz="2400" b="1" i="1" dirty="0" err="1" smtClean="0">
                <a:solidFill>
                  <a:srgbClr val="7030A0"/>
                </a:solidFill>
                <a:latin typeface="Arial Black" pitchFamily="34" charset="0"/>
              </a:rPr>
              <a:t>box</a:t>
            </a:r>
            <a:r>
              <a:rPr lang="ru-RU" sz="2400" i="1" dirty="0" smtClean="0">
                <a:solidFill>
                  <a:srgbClr val="7030A0"/>
                </a:solidFill>
                <a:latin typeface="Arial Black" pitchFamily="34" charset="0"/>
              </a:rPr>
              <a:t> </a:t>
            </a:r>
            <a:r>
              <a:rPr lang="ru-RU" sz="2400" i="1" dirty="0" smtClean="0">
                <a:solidFill>
                  <a:schemeClr val="tx1"/>
                </a:solidFill>
                <a:latin typeface="Arial Black" pitchFamily="34" charset="0"/>
              </a:rPr>
              <a:t>– </a:t>
            </a:r>
            <a:r>
              <a:rPr lang="ru-RU" sz="2400" dirty="0" smtClean="0">
                <a:solidFill>
                  <a:schemeClr val="tx1"/>
                </a:solidFill>
                <a:latin typeface="Arial Black" pitchFamily="34" charset="0"/>
              </a:rPr>
              <a:t>телевизор</a:t>
            </a:r>
            <a:br>
              <a:rPr lang="ru-RU" sz="2400" dirty="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sz="2400" b="1" i="1" dirty="0" err="1" smtClean="0">
                <a:solidFill>
                  <a:srgbClr val="7030A0"/>
                </a:solidFill>
                <a:latin typeface="Arial Black" pitchFamily="34" charset="0"/>
              </a:rPr>
              <a:t>Jailbait</a:t>
            </a:r>
            <a:r>
              <a:rPr lang="ru-RU" sz="2400" b="1" i="1" dirty="0" smtClean="0">
                <a:solidFill>
                  <a:srgbClr val="7030A0"/>
                </a:solidFill>
                <a:latin typeface="Arial Black" pitchFamily="34" charset="0"/>
              </a:rPr>
              <a:t> </a:t>
            </a:r>
            <a:r>
              <a:rPr lang="ru-RU" sz="2400" i="1" dirty="0" smtClean="0">
                <a:solidFill>
                  <a:schemeClr val="tx1"/>
                </a:solidFill>
                <a:latin typeface="Arial Black" pitchFamily="34" charset="0"/>
              </a:rPr>
              <a:t>– </a:t>
            </a:r>
            <a:r>
              <a:rPr lang="ru-RU" sz="2400" dirty="0" smtClean="0">
                <a:solidFill>
                  <a:schemeClr val="tx1"/>
                </a:solidFill>
                <a:latin typeface="Arial Black" pitchFamily="34" charset="0"/>
              </a:rPr>
              <a:t>малолетка</a:t>
            </a:r>
            <a:br>
              <a:rPr lang="ru-RU" sz="2400" dirty="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sz="2400" b="1" i="1" dirty="0" err="1" smtClean="0">
                <a:solidFill>
                  <a:srgbClr val="7030A0"/>
                </a:solidFill>
                <a:latin typeface="Arial Black" pitchFamily="34" charset="0"/>
              </a:rPr>
              <a:t>Zero</a:t>
            </a:r>
            <a:r>
              <a:rPr lang="ru-RU" sz="2400" b="1" i="1" dirty="0" smtClean="0">
                <a:solidFill>
                  <a:srgbClr val="7030A0"/>
                </a:solidFill>
                <a:latin typeface="Arial Black" pitchFamily="34" charset="0"/>
              </a:rPr>
              <a:t> </a:t>
            </a:r>
            <a:r>
              <a:rPr lang="ru-RU" sz="2400" b="1" i="1" dirty="0" err="1" smtClean="0">
                <a:solidFill>
                  <a:srgbClr val="7030A0"/>
                </a:solidFill>
                <a:latin typeface="Arial Black" pitchFamily="34" charset="0"/>
              </a:rPr>
              <a:t>cool</a:t>
            </a:r>
            <a:r>
              <a:rPr lang="ru-RU" sz="2400" b="1" i="1" dirty="0" smtClean="0">
                <a:solidFill>
                  <a:srgbClr val="7030A0"/>
                </a:solidFill>
                <a:latin typeface="Arial Black" pitchFamily="34" charset="0"/>
              </a:rPr>
              <a:t>!</a:t>
            </a:r>
            <a:r>
              <a:rPr lang="ru-RU" sz="2400" dirty="0" smtClean="0">
                <a:solidFill>
                  <a:srgbClr val="7030A0"/>
                </a:solidFill>
                <a:latin typeface="Arial Black" pitchFamily="34" charset="0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latin typeface="Arial Black" pitchFamily="34" charset="0"/>
              </a:rPr>
              <a:t>– Круто! </a:t>
            </a:r>
            <a:r>
              <a:rPr lang="ru-RU" sz="2400" dirty="0" err="1" smtClean="0">
                <a:solidFill>
                  <a:schemeClr val="tx1"/>
                </a:solidFill>
                <a:latin typeface="Arial Black" pitchFamily="34" charset="0"/>
              </a:rPr>
              <a:t>Супер</a:t>
            </a:r>
            <a:r>
              <a:rPr lang="ru-RU" sz="2400" dirty="0" smtClean="0">
                <a:solidFill>
                  <a:schemeClr val="tx1"/>
                </a:solidFill>
                <a:latin typeface="Arial Black" pitchFamily="34" charset="0"/>
              </a:rPr>
              <a:t>!</a:t>
            </a:r>
            <a:r>
              <a:rPr lang="ru-RU" sz="2400" dirty="0" smtClean="0">
                <a:latin typeface="Arial Black" pitchFamily="34" charset="0"/>
              </a:rPr>
              <a:t/>
            </a:r>
            <a:br>
              <a:rPr lang="ru-RU" sz="2400" dirty="0" smtClean="0">
                <a:latin typeface="Arial Black" pitchFamily="34" charset="0"/>
              </a:rPr>
            </a:br>
            <a:endParaRPr lang="ru-RU" sz="2400" dirty="0">
              <a:latin typeface="Arial Black" pitchFamily="34" charset="0"/>
            </a:endParaRPr>
          </a:p>
        </p:txBody>
      </p:sp>
      <p:pic>
        <p:nvPicPr>
          <p:cNvPr id="22530" name="Picture 2" descr="https://i.pinimg.com/originals/9f/ad/50/9fad50bb679480e56c4dd14d507cde3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051176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3757610" cy="6011060"/>
          </a:xfrm>
        </p:spPr>
        <p:txBody>
          <a:bodyPr>
            <a:normAutofit/>
          </a:bodyPr>
          <a:lstStyle/>
          <a:p>
            <a:r>
              <a:rPr lang="ru-RU" sz="2700" b="1" u="sng" dirty="0" smtClean="0">
                <a:solidFill>
                  <a:srgbClr val="FF0000"/>
                </a:solidFill>
                <a:latin typeface="Arial Black" pitchFamily="34" charset="0"/>
              </a:rPr>
              <a:t>4. Рифмованный сленг</a:t>
            </a:r>
            <a:r>
              <a:rPr lang="ru-RU" sz="2700" b="1" u="sng" dirty="0" smtClean="0">
                <a:solidFill>
                  <a:schemeClr val="tx1"/>
                </a:solidFill>
                <a:latin typeface="Arial Black" pitchFamily="34" charset="0"/>
              </a:rPr>
              <a:t/>
            </a:r>
            <a:br>
              <a:rPr lang="ru-RU" sz="2700" b="1" u="sng" dirty="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sz="2700" b="1" u="sng" dirty="0" smtClean="0">
                <a:solidFill>
                  <a:schemeClr val="tx1"/>
                </a:solidFill>
                <a:latin typeface="Arial Black" pitchFamily="34" charset="0"/>
              </a:rPr>
              <a:t/>
            </a:r>
            <a:br>
              <a:rPr lang="ru-RU" sz="2700" b="1" u="sng" dirty="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Arial Black" pitchFamily="34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en-US" sz="2700" b="1" i="1" dirty="0" smtClean="0">
                <a:solidFill>
                  <a:srgbClr val="7030A0"/>
                </a:solidFill>
                <a:latin typeface="Arial Black" pitchFamily="34" charset="0"/>
              </a:rPr>
              <a:t>bees and honey</a:t>
            </a:r>
            <a:r>
              <a:rPr lang="en-US" sz="2700" dirty="0" smtClean="0">
                <a:solidFill>
                  <a:srgbClr val="7030A0"/>
                </a:solidFill>
                <a:latin typeface="Arial Black" pitchFamily="34" charset="0"/>
              </a:rPr>
              <a:t> </a:t>
            </a:r>
            <a:r>
              <a:rPr lang="en-US" sz="2700" dirty="0" smtClean="0">
                <a:solidFill>
                  <a:schemeClr val="tx1"/>
                </a:solidFill>
                <a:latin typeface="Arial Black" pitchFamily="34" charset="0"/>
              </a:rPr>
              <a:t>– money (</a:t>
            </a:r>
            <a:r>
              <a:rPr lang="ru-RU" sz="2700" dirty="0" smtClean="0">
                <a:solidFill>
                  <a:schemeClr val="tx1"/>
                </a:solidFill>
                <a:latin typeface="Arial Black" pitchFamily="34" charset="0"/>
              </a:rPr>
              <a:t>деньги</a:t>
            </a:r>
            <a:r>
              <a:rPr lang="en-US" sz="2700" dirty="0" smtClean="0">
                <a:solidFill>
                  <a:schemeClr val="tx1"/>
                </a:solidFill>
                <a:latin typeface="Arial Black" pitchFamily="34" charset="0"/>
              </a:rPr>
              <a:t>)</a:t>
            </a:r>
            <a:r>
              <a:rPr lang="ru-RU" sz="2700" dirty="0" smtClean="0">
                <a:solidFill>
                  <a:schemeClr val="tx1"/>
                </a:solidFill>
                <a:latin typeface="Arial Black" pitchFamily="34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en-US" sz="2700" b="1" i="1" dirty="0" smtClean="0">
                <a:solidFill>
                  <a:srgbClr val="7030A0"/>
                </a:solidFill>
                <a:latin typeface="Arial Black" pitchFamily="34" charset="0"/>
              </a:rPr>
              <a:t>bubble bath</a:t>
            </a:r>
            <a:r>
              <a:rPr lang="en-US" sz="2700" dirty="0" smtClean="0">
                <a:solidFill>
                  <a:srgbClr val="7030A0"/>
                </a:solidFill>
                <a:latin typeface="Arial Black" pitchFamily="34" charset="0"/>
              </a:rPr>
              <a:t> </a:t>
            </a:r>
            <a:r>
              <a:rPr lang="en-US" sz="2700" dirty="0" smtClean="0">
                <a:solidFill>
                  <a:schemeClr val="tx1"/>
                </a:solidFill>
                <a:latin typeface="Arial Black" pitchFamily="34" charset="0"/>
              </a:rPr>
              <a:t>– laugh (</a:t>
            </a:r>
            <a:r>
              <a:rPr lang="ru-RU" sz="2700" dirty="0" smtClean="0">
                <a:solidFill>
                  <a:schemeClr val="tx1"/>
                </a:solidFill>
                <a:latin typeface="Arial Black" pitchFamily="34" charset="0"/>
              </a:rPr>
              <a:t>смех</a:t>
            </a:r>
            <a:r>
              <a:rPr lang="en-US" sz="2700" dirty="0" smtClean="0">
                <a:solidFill>
                  <a:schemeClr val="tx1"/>
                </a:solidFill>
                <a:latin typeface="Arial Black" pitchFamily="34" charset="0"/>
              </a:rPr>
              <a:t>)</a:t>
            </a:r>
            <a:r>
              <a:rPr lang="ru-RU" sz="2700" dirty="0" smtClean="0">
                <a:solidFill>
                  <a:schemeClr val="tx1"/>
                </a:solidFill>
                <a:latin typeface="Arial Black" pitchFamily="34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en-US" sz="2700" b="1" i="1" dirty="0" smtClean="0">
                <a:solidFill>
                  <a:srgbClr val="7030A0"/>
                </a:solidFill>
                <a:latin typeface="Arial Black" pitchFamily="34" charset="0"/>
              </a:rPr>
              <a:t>carving Knife</a:t>
            </a:r>
            <a:r>
              <a:rPr lang="en-US" sz="2700" dirty="0" smtClean="0">
                <a:solidFill>
                  <a:schemeClr val="tx1"/>
                </a:solidFill>
                <a:latin typeface="Arial Black" pitchFamily="34" charset="0"/>
              </a:rPr>
              <a:t> – wife (</a:t>
            </a:r>
            <a:r>
              <a:rPr lang="ru-RU" sz="2700" dirty="0" smtClean="0">
                <a:solidFill>
                  <a:schemeClr val="tx1"/>
                </a:solidFill>
                <a:latin typeface="Arial Black" pitchFamily="34" charset="0"/>
              </a:rPr>
              <a:t>жена</a:t>
            </a:r>
            <a:r>
              <a:rPr lang="en-US" sz="2700" dirty="0" smtClean="0">
                <a:solidFill>
                  <a:schemeClr val="tx1"/>
                </a:solidFill>
                <a:latin typeface="Arial Black" pitchFamily="34" charset="0"/>
              </a:rPr>
              <a:t>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3554" name="Picture 2" descr="https://en.islcollective.com/preview/201703/b2/cockney-rhyming-slang-role-plays-drama-and-improvisation-activities-sent_96504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48" y="-4283"/>
            <a:ext cx="4857752" cy="68622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28604"/>
            <a:ext cx="9144000" cy="1143000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rgbClr val="FF0000"/>
                </a:solidFill>
                <a:latin typeface="Arial Black" pitchFamily="34" charset="0"/>
              </a:rPr>
              <a:t>BRITISH AND AMERICAN SLANG</a:t>
            </a:r>
            <a:endParaRPr lang="ru-RU" sz="40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2357422" y="1643050"/>
            <a:ext cx="3714776" cy="17859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chemeClr val="tx1"/>
                </a:solidFill>
                <a:latin typeface="Arial Black" pitchFamily="34" charset="0"/>
              </a:rPr>
              <a:t>SUBWAY</a:t>
            </a:r>
            <a:endParaRPr lang="ru-RU" sz="3600" dirty="0">
              <a:solidFill>
                <a:schemeClr val="tx1"/>
              </a:solidFill>
              <a:latin typeface="Arial Black" pitchFamily="34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rot="5400000">
            <a:off x="2285984" y="3286124"/>
            <a:ext cx="857256" cy="714380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>
            <a:stCxn id="3" idx="5"/>
          </p:cNvCxnSpPr>
          <p:nvPr/>
        </p:nvCxnSpPr>
        <p:spPr>
          <a:xfrm rot="16200000" flipH="1">
            <a:off x="5526540" y="3169094"/>
            <a:ext cx="761612" cy="758331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Скругленный прямоугольник 10"/>
          <p:cNvSpPr/>
          <p:nvPr/>
        </p:nvSpPr>
        <p:spPr>
          <a:xfrm>
            <a:off x="285720" y="4143380"/>
            <a:ext cx="4214842" cy="221457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tx1"/>
                </a:solidFill>
                <a:latin typeface="Arial Black" pitchFamily="34" charset="0"/>
              </a:rPr>
              <a:t>“</a:t>
            </a:r>
            <a:r>
              <a:rPr lang="en-US" sz="2000" b="1" i="1" dirty="0" smtClean="0">
                <a:solidFill>
                  <a:schemeClr val="tx1"/>
                </a:solidFill>
                <a:latin typeface="Arial Black" pitchFamily="34" charset="0"/>
              </a:rPr>
              <a:t>a tunnel that people can walk through to go under a street</a:t>
            </a:r>
            <a:r>
              <a:rPr lang="ru-RU" sz="2000" b="1" i="1" dirty="0" smtClean="0">
                <a:solidFill>
                  <a:schemeClr val="tx1"/>
                </a:solidFill>
                <a:latin typeface="Arial Black" pitchFamily="34" charset="0"/>
              </a:rPr>
              <a:t>” </a:t>
            </a:r>
            <a:r>
              <a:rPr lang="ru-RU" sz="2000" b="1" dirty="0" smtClean="0">
                <a:solidFill>
                  <a:schemeClr val="tx1"/>
                </a:solidFill>
                <a:latin typeface="Arial Black" pitchFamily="34" charset="0"/>
              </a:rPr>
              <a:t>(туннель, по которому люди могут пройти, чтобы пройти под улицей)</a:t>
            </a:r>
            <a:endParaRPr lang="ru-RU" sz="20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714876" y="4143380"/>
            <a:ext cx="4214842" cy="221457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  <a:latin typeface="Arial Black" pitchFamily="34" charset="0"/>
              </a:rPr>
              <a:t>“</a:t>
            </a:r>
            <a:r>
              <a:rPr lang="en-US" sz="2400" b="1" i="1" dirty="0" smtClean="0">
                <a:solidFill>
                  <a:schemeClr val="tx1"/>
                </a:solidFill>
                <a:latin typeface="Arial Black" pitchFamily="34" charset="0"/>
              </a:rPr>
              <a:t>an underground railroad in a city</a:t>
            </a:r>
            <a:r>
              <a:rPr lang="ru-RU" sz="2400" b="1" i="1" dirty="0" smtClean="0">
                <a:solidFill>
                  <a:schemeClr val="tx1"/>
                </a:solidFill>
                <a:latin typeface="Arial Black" pitchFamily="34" charset="0"/>
              </a:rPr>
              <a:t>” </a:t>
            </a:r>
            <a:r>
              <a:rPr lang="ru-RU" sz="2400" b="1" dirty="0" smtClean="0">
                <a:solidFill>
                  <a:schemeClr val="tx1"/>
                </a:solidFill>
                <a:latin typeface="Arial Black" pitchFamily="34" charset="0"/>
              </a:rPr>
              <a:t>(подземная железная дорога в городе)</a:t>
            </a:r>
            <a:endParaRPr lang="ru-RU" sz="2400" dirty="0">
              <a:solidFill>
                <a:schemeClr val="tx1"/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111</TotalTime>
  <Words>201</Words>
  <PresentationFormat>Экран (4:3)</PresentationFormat>
  <Paragraphs>55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Поток</vt:lpstr>
      <vt:lpstr> ОСОБЕННОСТИ СЛЕНГА В АНГЛОЯЗЫЧНЫХ СТРАНАХ</vt:lpstr>
      <vt:lpstr>Актуальность темы обусловлена тем, как важно понимать сленговые выражения изучаемого языка, чтобы быть «на одной волне» с носителями языка.   </vt:lpstr>
      <vt:lpstr>Цель – изучение особенностей сленга в англоязычных странах.  Для достижения данной цели мною были поставлены следующие задачи: - определить понятие «сленг» и рассмотреть его виды; - выявить различия между британским и американским сленгом; - изучить особенности сленга в Канаде, Австралии и Новой Зеландии.   </vt:lpstr>
      <vt:lpstr>Слайд 4</vt:lpstr>
      <vt:lpstr>1. Повседневный сленг Get a load of something – увидеть, посмотреть, понять что-либо. Get a life – заняться делом, не мешать. Get it out – разобраться, идти на разборки. </vt:lpstr>
      <vt:lpstr>2. Мобильный сленг Stage-phoner – человек, пытающийся произвести впечатление на окружающих фактом разговора по мобильному телефону. To cell yell – ситуация, когда человек говорит по телефону ну очень громко, полагая, что его плохо слышно, не заботясь о нарушении тишины и спокойствия вокруг себя. </vt:lpstr>
      <vt:lpstr>3. Студенческий сленг     Idiot box – телевизор Jailbait – малолетка Zero cool! – Круто! Супер! </vt:lpstr>
      <vt:lpstr>4. Рифмованный сленг   bees and honey – money (деньги) bubble bath – laugh (смех) carving Knife – wife (жена) </vt:lpstr>
      <vt:lpstr>BRITISH AND AMERICAN SLANG</vt:lpstr>
      <vt:lpstr>Слайд 10</vt:lpstr>
      <vt:lpstr>CANADIAN SLANG</vt:lpstr>
      <vt:lpstr>AUSTRALIAN SLANG</vt:lpstr>
      <vt:lpstr>NEW ZEALAND SLANG</vt:lpstr>
      <vt:lpstr>YOUTH SLANG</vt:lpstr>
      <vt:lpstr>EXAMPLES:   EARWORM – "EAR” – ухо. "WORM”– червь. Песня или мелодия, которая застряла в голове, как только вы ее услышали. BINGE-WATCH - "BINGE” – разгул, загул. "WATCH” – смотреть. Просмотр внушающего количества эпизодов сериала без перерывов. STAYCATION – "STAY”– оставаться. "VACATION” – отпуск. Это выражение означает отпуск или каникулы, проведенные в родном городе. </vt:lpstr>
      <vt:lpstr>ЗАКЛЮЧЕНИЕ В результате проведенного исследования, мы пришли к выводу, что сленг – это очень интересная тема. Столь же увлекательная, сколько практичная и совершенно безграничная, ведь язык меняется постоянно, и каждый день появляются новые слова. 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Диана</dc:creator>
  <cp:lastModifiedBy>Диана</cp:lastModifiedBy>
  <cp:revision>18</cp:revision>
  <dcterms:created xsi:type="dcterms:W3CDTF">2022-03-20T16:54:29Z</dcterms:created>
  <dcterms:modified xsi:type="dcterms:W3CDTF">2022-03-23T19:55:04Z</dcterms:modified>
</cp:coreProperties>
</file>