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0" r:id="rId5"/>
    <p:sldId id="265" r:id="rId6"/>
    <p:sldId id="261" r:id="rId7"/>
    <p:sldId id="264" r:id="rId8"/>
    <p:sldId id="266" r:id="rId9"/>
    <p:sldId id="263" r:id="rId10"/>
    <p:sldId id="267" r:id="rId11"/>
    <p:sldId id="274" r:id="rId12"/>
    <p:sldId id="273" r:id="rId13"/>
    <p:sldId id="272" r:id="rId14"/>
    <p:sldId id="277" r:id="rId15"/>
    <p:sldId id="275" r:id="rId16"/>
    <p:sldId id="270" r:id="rId17"/>
    <p:sldId id="268" r:id="rId18"/>
    <p:sldId id="276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16" autoAdjust="0"/>
    <p:restoredTop sz="94660"/>
  </p:normalViewPr>
  <p:slideViewPr>
    <p:cSldViewPr>
      <p:cViewPr varScale="1">
        <p:scale>
          <a:sx n="101" d="100"/>
          <a:sy n="101" d="100"/>
        </p:scale>
        <p:origin x="-96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039B4-C6C9-4014-983E-700A81EF04D8}" type="datetimeFigureOut">
              <a:rPr lang="ru-RU"/>
              <a:pPr>
                <a:defRPr/>
              </a:pPr>
              <a:t>08.01.2005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D528A-13F1-4C46-80B6-D667B8A30B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F9F7F-5352-40D1-BD8E-9BA614EAEF03}" type="datetimeFigureOut">
              <a:rPr lang="ru-RU"/>
              <a:pPr>
                <a:defRPr/>
              </a:pPr>
              <a:t>08.01.2005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9D75-5F4A-4397-B546-220AD97F7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A8855-9A38-465B-8435-939E589A421F}" type="datetimeFigureOut">
              <a:rPr lang="ru-RU"/>
              <a:pPr>
                <a:defRPr/>
              </a:pPr>
              <a:t>08.01.2005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72D64-D744-4C39-9201-9AD5484F53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B773A-858B-4ACA-997D-B254E9562280}" type="datetimeFigureOut">
              <a:rPr lang="ru-RU"/>
              <a:pPr>
                <a:defRPr/>
              </a:pPr>
              <a:t>08.01.2005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1C146-BA75-4B7B-86BB-71441EB82E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9DAFD-1D76-42C4-857E-A7DE42CCB818}" type="datetimeFigureOut">
              <a:rPr lang="ru-RU"/>
              <a:pPr>
                <a:defRPr/>
              </a:pPr>
              <a:t>08.01.2005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0668C-9557-4892-BC2C-42735A645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D4239-3145-4FE3-9BF4-6D02C9016048}" type="datetimeFigureOut">
              <a:rPr lang="ru-RU"/>
              <a:pPr>
                <a:defRPr/>
              </a:pPr>
              <a:t>08.01.2005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385EA-A441-4493-BEC5-677137EACE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360F8-2D34-45AE-9C30-B2BC02A8A8F0}" type="datetimeFigureOut">
              <a:rPr lang="ru-RU"/>
              <a:pPr>
                <a:defRPr/>
              </a:pPr>
              <a:t>08.01.2005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B466D-0730-4723-A816-856EBD3CB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5BF8-CEFF-4498-9E5B-0659B1BEA140}" type="datetimeFigureOut">
              <a:rPr lang="ru-RU"/>
              <a:pPr>
                <a:defRPr/>
              </a:pPr>
              <a:t>08.01.2005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411B1-DBE8-4504-9E58-03DE57CD9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52A29-64BE-47EC-A752-C8237B6688A4}" type="datetimeFigureOut">
              <a:rPr lang="ru-RU"/>
              <a:pPr>
                <a:defRPr/>
              </a:pPr>
              <a:t>08.01.2005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7791E-071A-435A-9D78-115F50E04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AE6D3-526A-4EA5-9047-E4221578B1B7}" type="datetimeFigureOut">
              <a:rPr lang="ru-RU"/>
              <a:pPr>
                <a:defRPr/>
              </a:pPr>
              <a:t>08.01.2005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A9D2F-F98D-4F0F-8F02-8D6D8CF8A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9C37D-6148-4073-A707-89C011CF4259}" type="datetimeFigureOut">
              <a:rPr lang="ru-RU"/>
              <a:pPr>
                <a:defRPr/>
              </a:pPr>
              <a:t>08.01.2005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F4AC6-615E-4D93-8FB4-7688C78EC8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9B792C-5FB1-435C-9C95-B405F1DDDF59}" type="datetimeFigureOut">
              <a:rPr lang="ru-RU"/>
              <a:pPr>
                <a:defRPr/>
              </a:pPr>
              <a:t>08.01.2005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1530D3-511C-4B54-ADD1-26E4A84C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357290" y="3887801"/>
            <a:ext cx="7358063" cy="1470025"/>
          </a:xfrm>
        </p:spPr>
        <p:txBody>
          <a:bodyPr/>
          <a:lstStyle/>
          <a:p>
            <a:pPr>
              <a:defRPr/>
            </a:pPr>
            <a:r>
              <a:rPr lang="en-US" b="1" i="1" dirty="0" smtClean="0"/>
              <a:t> </a:t>
            </a:r>
            <a:r>
              <a:rPr lang="ru-RU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Викторина</a:t>
            </a:r>
            <a:br>
              <a:rPr lang="ru-RU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«Юные грамотеи!» </a:t>
            </a:r>
            <a:r>
              <a:rPr lang="en-US" b="1" i="1" dirty="0" smtClean="0"/>
              <a:t> </a:t>
            </a:r>
            <a:endParaRPr lang="ru-RU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4294967295"/>
          </p:nvPr>
        </p:nvSpPr>
        <p:spPr>
          <a:xfrm>
            <a:off x="500034" y="285729"/>
            <a:ext cx="5643591" cy="6383360"/>
          </a:xfrm>
        </p:spPr>
        <p:txBody>
          <a:bodyPr/>
          <a:lstStyle/>
          <a:p>
            <a:r>
              <a:rPr lang="ru-RU" sz="1400" b="1" dirty="0" smtClean="0">
                <a:latin typeface="Arial Black" pitchFamily="34" charset="0"/>
              </a:rPr>
              <a:t>«Назови одним словом» </a:t>
            </a:r>
            <a:endParaRPr lang="ru-RU" sz="1400" dirty="0" smtClean="0">
              <a:latin typeface="Arial Black" pitchFamily="34" charset="0"/>
            </a:endParaRPr>
          </a:p>
        </p:txBody>
      </p:sp>
      <p:pic>
        <p:nvPicPr>
          <p:cNvPr id="13" name="Picture 2" descr="https://7960777a-2fd1-4b07-8bbb-896e98c4659c.selcdn.net/upload/prod_add3/174/product-343174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857232"/>
            <a:ext cx="3321302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4000504"/>
            <a:ext cx="3569404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4294967295"/>
          </p:nvPr>
        </p:nvSpPr>
        <p:spPr>
          <a:xfrm>
            <a:off x="0" y="214289"/>
            <a:ext cx="6143625" cy="6454799"/>
          </a:xfrm>
        </p:spPr>
        <p:txBody>
          <a:bodyPr/>
          <a:lstStyle/>
          <a:p>
            <a:r>
              <a:rPr lang="ru-RU" sz="1400" b="1" dirty="0" smtClean="0">
                <a:latin typeface="Arial Black" pitchFamily="34" charset="0"/>
              </a:rPr>
              <a:t>«Назови одним словом» </a:t>
            </a:r>
            <a:endParaRPr lang="ru-RU" sz="1400" dirty="0" smtClean="0">
              <a:latin typeface="Arial Black" pitchFamily="34" charset="0"/>
            </a:endParaRPr>
          </a:p>
        </p:txBody>
      </p:sp>
      <p:pic>
        <p:nvPicPr>
          <p:cNvPr id="3" name="Picture 6" descr="https://image.winudf.com/v2/image1/Y29tLndoaXNwZXJhcnRzLmtpZHMuam91cm5hbC5kZW1vMDAyNl9zY3JlZW5fYXJfMF8xNTY1NjA5MTQ4XzAxOA/screen-0.jpg?h=500&amp;fakeurl=1&amp;type=.jpg"/>
          <p:cNvPicPr>
            <a:picLocks noChangeAspect="1" noChangeArrowheads="1"/>
          </p:cNvPicPr>
          <p:nvPr/>
        </p:nvPicPr>
        <p:blipFill>
          <a:blip r:embed="rId3" cstate="print"/>
          <a:srcRect l="12172" t="9000" r="13857" b="11499"/>
          <a:stretch>
            <a:fillRect/>
          </a:stretch>
        </p:blipFill>
        <p:spPr bwMode="auto">
          <a:xfrm>
            <a:off x="428596" y="642918"/>
            <a:ext cx="4000500" cy="2970213"/>
          </a:xfrm>
          <a:prstGeom prst="rect">
            <a:avLst/>
          </a:prstGeom>
          <a:noFill/>
          <a:ln w="38100">
            <a:solidFill>
              <a:srgbClr val="0000E6"/>
            </a:solidFill>
            <a:miter lim="800000"/>
            <a:headEnd/>
            <a:tailEnd/>
          </a:ln>
        </p:spPr>
      </p:pic>
      <p:pic>
        <p:nvPicPr>
          <p:cNvPr id="4" name="Picture 7" descr="https://1.bp.blogspot.com/-hVb0AGvUfss/X6bfzfDMx4I/AAAAAAAAETA/XcJ26tFz9-8APBA7KQ5nXdMEj89CNyELgCLcBGAsYHQ/s1280/1819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3857628"/>
            <a:ext cx="4953000" cy="2786062"/>
          </a:xfrm>
          <a:prstGeom prst="rect">
            <a:avLst/>
          </a:prstGeom>
          <a:noFill/>
          <a:ln w="38100">
            <a:solidFill>
              <a:srgbClr val="0000E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4294967295"/>
          </p:nvPr>
        </p:nvSpPr>
        <p:spPr>
          <a:xfrm>
            <a:off x="0" y="214290"/>
            <a:ext cx="6143625" cy="6383345"/>
          </a:xfrm>
        </p:spPr>
        <p:txBody>
          <a:bodyPr/>
          <a:lstStyle/>
          <a:p>
            <a:r>
              <a:rPr lang="ru-RU" sz="1400" b="1" dirty="0" smtClean="0">
                <a:latin typeface="Arial Black" pitchFamily="34" charset="0"/>
              </a:rPr>
              <a:t>«Назови одним словом» </a:t>
            </a:r>
            <a:endParaRPr lang="ru-RU" sz="1400" dirty="0" smtClean="0">
              <a:latin typeface="Arial Black" pitchFamily="34" charset="0"/>
            </a:endParaRPr>
          </a:p>
        </p:txBody>
      </p:sp>
      <p:pic>
        <p:nvPicPr>
          <p:cNvPr id="3" name="Picture 9" descr="https://sun9-47.userapi.com/c857524/v857524407/1bafe5/Nj8LOO5bch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642918"/>
            <a:ext cx="3357562" cy="2598737"/>
          </a:xfrm>
          <a:prstGeom prst="rect">
            <a:avLst/>
          </a:prstGeom>
          <a:noFill/>
          <a:ln w="38100">
            <a:solidFill>
              <a:srgbClr val="0000E6"/>
            </a:solidFill>
            <a:miter lim="800000"/>
            <a:headEnd/>
            <a:tailEnd/>
          </a:ln>
        </p:spPr>
      </p:pic>
      <p:pic>
        <p:nvPicPr>
          <p:cNvPr id="4" name="Picture 2" descr="https://i02.fotocdn.net/s123/07039dd9bbaba01f/public_pin_l/2817672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2" y="3643313"/>
            <a:ext cx="3921693" cy="2772000"/>
          </a:xfrm>
          <a:prstGeom prst="rect">
            <a:avLst/>
          </a:prstGeom>
          <a:noFill/>
          <a:ln w="38100">
            <a:solidFill>
              <a:srgbClr val="0000E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4294967295"/>
          </p:nvPr>
        </p:nvSpPr>
        <p:spPr>
          <a:xfrm>
            <a:off x="0" y="285729"/>
            <a:ext cx="6143625" cy="6383360"/>
          </a:xfrm>
        </p:spPr>
        <p:txBody>
          <a:bodyPr/>
          <a:lstStyle/>
          <a:p>
            <a:r>
              <a:rPr lang="ru-RU" sz="1400" b="1" dirty="0" smtClean="0">
                <a:latin typeface="Arial Black" pitchFamily="34" charset="0"/>
              </a:rPr>
              <a:t>«Назови одним словом» </a:t>
            </a:r>
            <a:endParaRPr lang="ru-RU" sz="1400" dirty="0" smtClean="0">
              <a:latin typeface="Arial Black" pitchFamily="34" charset="0"/>
            </a:endParaRPr>
          </a:p>
        </p:txBody>
      </p:sp>
      <p:pic>
        <p:nvPicPr>
          <p:cNvPr id="1027" name="Picture 3" descr="C:\Documents and Settings\Admin\Рабочий стол\Рисунок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4000504"/>
            <a:ext cx="3793080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https://i.pinimg.com/originals/cc/2a/a8/cc2aa84000f72169168d3c421284ea75.jpg"/>
          <p:cNvPicPr>
            <a:picLocks noChangeAspect="1" noChangeArrowheads="1"/>
          </p:cNvPicPr>
          <p:nvPr/>
        </p:nvPicPr>
        <p:blipFill>
          <a:blip r:embed="rId4" cstate="print"/>
          <a:srcRect l="3572" t="5058" r="1166" b="14012"/>
          <a:stretch>
            <a:fillRect/>
          </a:stretch>
        </p:blipFill>
        <p:spPr bwMode="auto">
          <a:xfrm>
            <a:off x="428596" y="928670"/>
            <a:ext cx="4214813" cy="2528888"/>
          </a:xfrm>
          <a:prstGeom prst="rect">
            <a:avLst/>
          </a:prstGeom>
          <a:noFill/>
          <a:ln w="28575">
            <a:solidFill>
              <a:srgbClr val="0000E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4294967295"/>
          </p:nvPr>
        </p:nvSpPr>
        <p:spPr>
          <a:xfrm>
            <a:off x="0" y="285729"/>
            <a:ext cx="6143625" cy="6383360"/>
          </a:xfrm>
        </p:spPr>
        <p:txBody>
          <a:bodyPr/>
          <a:lstStyle/>
          <a:p>
            <a:r>
              <a:rPr lang="en-US" sz="1400" b="1" dirty="0" smtClean="0">
                <a:latin typeface="Arial Black" pitchFamily="34" charset="0"/>
              </a:rPr>
              <a:t> </a:t>
            </a:r>
            <a:endParaRPr lang="ru-RU" sz="1400" dirty="0" smtClean="0"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500042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Разминка 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Ну – </a:t>
            </a:r>
            <a:r>
              <a:rPr lang="ru-RU" dirty="0" err="1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, маленький народ,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Все выходим в хоровод!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Я принимаю такое решение  -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Переходим все к движению: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Три хлопка руками: 1, 2, 3!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Топаем ногами: 1, 2, 3!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А теперь попрыгаем: 1, 2, 3!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Ножками подрыгаем: 1, 2, 3!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А теперь мы отдыхаем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И на месте все шагаем.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Мы на месте не стоим,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Все движения повторим: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Три хлопка руками: 1, 2, 3!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Топаем ногами: 1, 2, 3!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А теперь попрыгаем: 1, 2, 3!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Ножками подрыгаем: 1, 2, 3!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А теперь мы отдыхаем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И на месте все шагаем.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А теперь скажу я вам: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Все садимся по местам!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42852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42852"/>
            <a:ext cx="62616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Monotype Corsiva" pitchFamily="66" charset="0"/>
              </a:rPr>
              <a:t> «Определи место звука в слове»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285992"/>
            <a:ext cx="446327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Звук </a:t>
            </a:r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«Л» </a:t>
            </a:r>
            <a:endParaRPr lang="ru-RU" sz="8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4357694"/>
            <a:ext cx="443922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Звук </a:t>
            </a:r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«А» 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4294967295"/>
          </p:nvPr>
        </p:nvSpPr>
        <p:spPr>
          <a:xfrm>
            <a:off x="500034" y="214290"/>
            <a:ext cx="6143625" cy="5383213"/>
          </a:xfrm>
        </p:spPr>
        <p:txBody>
          <a:bodyPr/>
          <a:lstStyle/>
          <a:p>
            <a:r>
              <a:rPr lang="ru-RU" b="1" dirty="0" smtClean="0">
                <a:latin typeface="Monotype Corsiva" pitchFamily="66" charset="0"/>
              </a:rPr>
              <a:t> «Закончи предложение» </a:t>
            </a:r>
            <a:endParaRPr lang="ru-RU" dirty="0" smtClean="0">
              <a:latin typeface="Monotype Corsiva" pitchFamily="66" charset="0"/>
            </a:endParaRPr>
          </a:p>
        </p:txBody>
      </p:sp>
      <p:pic>
        <p:nvPicPr>
          <p:cNvPr id="4" name="Picture 8" descr="http://s47.radikal.ru/i117/1005/50/4bc292db70d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500438"/>
            <a:ext cx="3096343" cy="298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9124" y="1214422"/>
            <a:ext cx="2064637" cy="406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2" descr="http://im1-tub-ru.yandex.net/i?id=544060b8630261ec578825c38eba0acd-99-144&amp;n=33&amp;h=2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071546"/>
            <a:ext cx="2688644" cy="201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4294967295"/>
          </p:nvPr>
        </p:nvSpPr>
        <p:spPr>
          <a:xfrm>
            <a:off x="0" y="214291"/>
            <a:ext cx="6143625" cy="6454798"/>
          </a:xfrm>
        </p:spPr>
        <p:txBody>
          <a:bodyPr/>
          <a:lstStyle/>
          <a:p>
            <a:r>
              <a:rPr lang="ru-RU" b="1" dirty="0" smtClean="0">
                <a:latin typeface="Monotype Corsiva" pitchFamily="66" charset="0"/>
              </a:rPr>
              <a:t>«Назови одним словом» </a:t>
            </a:r>
          </a:p>
        </p:txBody>
      </p:sp>
      <p:pic>
        <p:nvPicPr>
          <p:cNvPr id="4" name="Picture 6" descr="http://im1-tub-ru.yandex.net/i?id=e4003b229ac1ef1712821d5757579320-20-144&amp;n=33&amp;h=2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000108"/>
            <a:ext cx="2232025" cy="2320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http://im0-tub-ru.yandex.net/i?id=34a64595a213476ac2ae2f6f6efc604c-116-144&amp;n=33&amp;h=2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071546"/>
            <a:ext cx="2400300" cy="2000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http://www.look.com.ua/pic/201209/640x480/look.com.ua-224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3571876"/>
            <a:ext cx="4032250" cy="30241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:\юные грамотеи\de2efd16d2c4effc2329775632d4790b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928934"/>
            <a:ext cx="5191344" cy="345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714488"/>
            <a:ext cx="8229600" cy="1143000"/>
          </a:xfrm>
        </p:spPr>
        <p:txBody>
          <a:bodyPr/>
          <a:lstStyle/>
          <a:p>
            <a:r>
              <a:rPr lang="ru-RU" b="1" dirty="0" smtClean="0"/>
              <a:t>Вы – большие грамотеи</a:t>
            </a:r>
            <a:r>
              <a:rPr lang="en-US" b="1" dirty="0" smtClean="0"/>
              <a:t> 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28625" y="2000250"/>
            <a:ext cx="8229600" cy="1000125"/>
          </a:xfrm>
        </p:spPr>
        <p:txBody>
          <a:bodyPr/>
          <a:lstStyle/>
          <a:p>
            <a:r>
              <a:rPr lang="ru-RU" sz="2400" b="1" dirty="0" smtClean="0"/>
              <a:t>Цель</a:t>
            </a:r>
            <a:r>
              <a:rPr lang="ru-RU" sz="2400" dirty="0" smtClean="0"/>
              <a:t>: способствовать получению новых и закреплению имеющихся знаний в области речевого развития.</a:t>
            </a:r>
            <a:br>
              <a:rPr lang="ru-RU" sz="2400" dirty="0" smtClean="0"/>
            </a:br>
            <a:endParaRPr lang="ru-RU" sz="2400" dirty="0" smtClean="0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571500" y="2786059"/>
            <a:ext cx="8158163" cy="3768730"/>
          </a:xfrm>
        </p:spPr>
        <p:txBody>
          <a:bodyPr/>
          <a:lstStyle/>
          <a:p>
            <a:r>
              <a:rPr lang="ru-RU" sz="2000" b="1" dirty="0" smtClean="0"/>
              <a:t>Задачи</a:t>
            </a:r>
            <a:r>
              <a:rPr lang="ru-RU" sz="2000" dirty="0" smtClean="0"/>
              <a:t>:</a:t>
            </a:r>
          </a:p>
          <a:p>
            <a:r>
              <a:rPr lang="ru-RU" sz="2000" dirty="0" smtClean="0"/>
              <a:t>- </a:t>
            </a:r>
            <a:r>
              <a:rPr lang="ru-RU" sz="2000" u="sng" dirty="0" smtClean="0"/>
              <a:t>образовательные:</a:t>
            </a:r>
            <a:r>
              <a:rPr lang="ru-RU" sz="2000" dirty="0" smtClean="0"/>
              <a:t> совершенствовать фонематический слух: продолжать учить называть слова с определенным звуком</a:t>
            </a:r>
            <a:r>
              <a:rPr lang="ru-RU" sz="2000" smtClean="0"/>
              <a:t>;  </a:t>
            </a:r>
            <a:r>
              <a:rPr lang="ru-RU" sz="2000" dirty="0" smtClean="0"/>
              <a:t>упражнять в составлении простых предложений;</a:t>
            </a:r>
          </a:p>
          <a:p>
            <a:r>
              <a:rPr lang="ru-RU" sz="2000" dirty="0" smtClean="0"/>
              <a:t>- </a:t>
            </a:r>
            <a:r>
              <a:rPr lang="ru-RU" sz="2000" u="sng" dirty="0" smtClean="0"/>
              <a:t>развивающие:</a:t>
            </a:r>
            <a:r>
              <a:rPr lang="ru-RU" sz="2000" dirty="0" smtClean="0"/>
              <a:t> способствовать развитию всех компонентов устной речи детей: грамматического строя речи, связной речи – диалогической и монологической формы; формированию словаря;</a:t>
            </a:r>
          </a:p>
          <a:p>
            <a:r>
              <a:rPr lang="ru-RU" sz="2000" dirty="0" smtClean="0"/>
              <a:t>- </a:t>
            </a:r>
            <a:r>
              <a:rPr lang="ru-RU" sz="2000" u="sng" dirty="0" smtClean="0"/>
              <a:t>воспитательные:</a:t>
            </a:r>
            <a:r>
              <a:rPr lang="ru-RU" sz="2000" dirty="0" smtClean="0"/>
              <a:t> воспитывать культуру речевого общения; доброжелательность, корректность по отношению к собеседникам.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6543692" cy="1154112"/>
          </a:xfrm>
        </p:spPr>
        <p:txBody>
          <a:bodyPr/>
          <a:lstStyle/>
          <a:p>
            <a:r>
              <a:rPr lang="en-US" b="1" dirty="0" smtClean="0"/>
              <a:t> </a:t>
            </a:r>
            <a:r>
              <a:rPr lang="ru-RU" b="1" dirty="0" smtClean="0"/>
              <a:t>«Какой? Какая? Какие? »</a:t>
            </a:r>
            <a:endParaRPr lang="ru-RU" dirty="0" smtClean="0"/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500063" y="1285860"/>
            <a:ext cx="6143625" cy="5383228"/>
          </a:xfrm>
        </p:spPr>
        <p:txBody>
          <a:bodyPr/>
          <a:lstStyle/>
          <a:p>
            <a:r>
              <a:rPr lang="en-US" sz="1600" dirty="0" smtClean="0">
                <a:solidFill>
                  <a:srgbClr val="211E1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/>
          </a:p>
        </p:txBody>
      </p:sp>
      <p:pic>
        <p:nvPicPr>
          <p:cNvPr id="4" name="Picture 10" descr="http://sadboga.ru/wp-content/public_images2/b35f01c06f80e178e25476e70e26697f-300x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85860"/>
            <a:ext cx="216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https://yomebel.ru/sites/default/files/styles/245x190/public/90-s-serdcem.jpg?itok=R-wNHKY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1285860"/>
            <a:ext cx="185625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https://mksfur.ru/wp-content/uploads/2018/04/Kaminsky_148-233x300.jpg"/>
          <p:cNvPicPr>
            <a:picLocks noChangeAspect="1" noChangeArrowheads="1"/>
          </p:cNvPicPr>
          <p:nvPr/>
        </p:nvPicPr>
        <p:blipFill>
          <a:blip r:embed="rId5" cstate="print"/>
          <a:srcRect t="11949" b="10385"/>
          <a:stretch>
            <a:fillRect/>
          </a:stretch>
        </p:blipFill>
        <p:spPr bwMode="auto">
          <a:xfrm>
            <a:off x="5357818" y="1285860"/>
            <a:ext cx="1440002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https://proza.ru/pics/2017/06/20/1917.jpg"/>
          <p:cNvPicPr>
            <a:picLocks noChangeAspect="1" noChangeArrowheads="1"/>
          </p:cNvPicPr>
          <p:nvPr/>
        </p:nvPicPr>
        <p:blipFill>
          <a:blip r:embed="rId6" cstate="print"/>
          <a:srcRect l="11765" t="5882" r="11765" b="17645"/>
          <a:stretch>
            <a:fillRect/>
          </a:stretch>
        </p:blipFill>
        <p:spPr bwMode="auto">
          <a:xfrm>
            <a:off x="214282" y="2928934"/>
            <a:ext cx="1439998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8" descr="https://www.ssevera.ru/published/publicdata/SSEVMDB/attachments/SC/products_pictures/molochnik-no2-4_thm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00232" y="3143248"/>
            <a:ext cx="144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0" descr="https://80.img.avito.st/208x156/868883488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29058" y="3071810"/>
            <a:ext cx="1919999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2" descr="https://domsrub86.ru/wp-content/uploads/2019/09/28db60a15f11c2b65bed273675804769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20" y="4857760"/>
            <a:ext cx="1893506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4" descr="https://63pokupki.fra1.cdn.digitaloceanspaces.com/item/x512/44718a5119a38536bcf555c532fe777bf7tfcc2nk7v087jz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43174" y="4929198"/>
            <a:ext cx="144000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6" descr="https://pp.userapi.com/c850124/v850124651/10bcf/Fs8YWVxPhEo.jpg"/>
          <p:cNvPicPr>
            <a:picLocks noChangeAspect="1" noChangeArrowheads="1"/>
          </p:cNvPicPr>
          <p:nvPr/>
        </p:nvPicPr>
        <p:blipFill>
          <a:blip r:embed="rId11" cstate="print"/>
          <a:srcRect t="7845" b="13724"/>
          <a:stretch>
            <a:fillRect/>
          </a:stretch>
        </p:blipFill>
        <p:spPr bwMode="auto">
          <a:xfrm>
            <a:off x="4357686" y="5143512"/>
            <a:ext cx="2447999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142852"/>
            <a:ext cx="21369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« Кто, где живет»</a:t>
            </a:r>
            <a:endParaRPr lang="ru-RU" dirty="0"/>
          </a:p>
        </p:txBody>
      </p:sp>
      <p:pic>
        <p:nvPicPr>
          <p:cNvPr id="6" name="Picture 5" descr="http://os1.i.ua/3/1/5916709_c9577d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2143116"/>
            <a:ext cx="5952000" cy="446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186000"/>
            <a:ext cx="3836395" cy="36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table_lnk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2071678"/>
            <a:ext cx="6931751" cy="4572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85786" y="142852"/>
            <a:ext cx="232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« Кто, где живет»</a:t>
            </a:r>
            <a:r>
              <a:rPr lang="en-US" b="1" dirty="0" smtClean="0"/>
              <a:t> </a:t>
            </a:r>
            <a:r>
              <a:rPr lang="ru-RU" b="1" dirty="0" smtClean="0"/>
              <a:t> </a:t>
            </a:r>
            <a:r>
              <a:rPr lang="en-US" b="1" dirty="0" smtClean="0"/>
              <a:t> 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3504" y="3071810"/>
            <a:ext cx="3111083" cy="327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214290"/>
            <a:ext cx="21369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« Кто, где живет»</a:t>
            </a:r>
            <a:endParaRPr lang="ru-RU" dirty="0"/>
          </a:p>
        </p:txBody>
      </p:sp>
      <p:pic>
        <p:nvPicPr>
          <p:cNvPr id="6" name="Picture 4" descr="https://im0-tub-ru.yandex.net/i?id=b48348960a41e4b6c764a980846eb305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2285992"/>
            <a:ext cx="5760000" cy="432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Животн. на прозр. фоне\1469385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3143248"/>
            <a:ext cx="3826560" cy="342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14290"/>
            <a:ext cx="21369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« Кто, где живет»</a:t>
            </a:r>
            <a:endParaRPr lang="ru-RU" dirty="0"/>
          </a:p>
        </p:txBody>
      </p:sp>
      <p:pic>
        <p:nvPicPr>
          <p:cNvPr id="4" name="Picture 4" descr="http://nn44.org/images/2011/2011.12/DSC_0092_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928802"/>
            <a:ext cx="7154834" cy="475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User\Desktop\Животн. на прозр. фоне\5d3bb12ee4a360a327e9344b25fce86b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4" y="3286124"/>
            <a:ext cx="3510732" cy="31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fermok.ru/wp-content/uploads/2017/08/cow-2-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976" y="2071678"/>
            <a:ext cx="6048000" cy="4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85786" y="142852"/>
            <a:ext cx="21369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« Кто, где живет»</a:t>
            </a:r>
            <a:endParaRPr lang="ru-RU" dirty="0"/>
          </a:p>
        </p:txBody>
      </p:sp>
      <p:pic>
        <p:nvPicPr>
          <p:cNvPr id="5" name="Picture 4" descr="C:\Users\User\Desktop\17160218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4942" y="3357562"/>
            <a:ext cx="2832784" cy="30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14290"/>
            <a:ext cx="21369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« Кто, где живет»</a:t>
            </a:r>
            <a:endParaRPr lang="ru-RU" dirty="0"/>
          </a:p>
        </p:txBody>
      </p:sp>
      <p:pic>
        <p:nvPicPr>
          <p:cNvPr id="4" name="Picture 2" descr="https://proxy12.online.ua/photo/r3-a5da5be7ee/762973_6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28" y="2000240"/>
            <a:ext cx="6240000" cy="468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ttps://avatars.mds.yandex.net/get-pdb/1025580/46705c1f-1ab6-4a0e-8f50-d4a751ebeebd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35057" y1="1299" x2="20115" y2="13131"/>
                        <a14:backgroundMark x1="20690" y1="12121" x2="28927" y2="24387"/>
                        <a14:backgroundMark x1="30268" y1="25397" x2="25479" y2="38240"/>
                        <a14:backgroundMark x1="15900" y1="43867" x2="28161" y2="57143"/>
                        <a14:backgroundMark x1="36398" y1="59163" x2="32375" y2="83261"/>
                        <a14:backgroundMark x1="35057" y1="84848" x2="20115" y2="96104"/>
                        <a14:backgroundMark x1="20690" y1="91919" x2="15900" y2="647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2000240"/>
            <a:ext cx="2168437" cy="2880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иц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2</Template>
  <TotalTime>138</TotalTime>
  <Words>181</Words>
  <Application>Microsoft Office PowerPoint</Application>
  <PresentationFormat>Экран (4:3)</PresentationFormat>
  <Paragraphs>47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лица</vt:lpstr>
      <vt:lpstr>  Викторина «Юные грамотеи!»  </vt:lpstr>
      <vt:lpstr>Цель: способствовать получению новых и закреплению имеющихся знаний в области речевого развития. </vt:lpstr>
      <vt:lpstr> «Какой? Какая? Какие? »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Вы – большие грамотеи 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jul</dc:creator>
  <cp:lastModifiedBy>Admin</cp:lastModifiedBy>
  <cp:revision>17</cp:revision>
  <dcterms:created xsi:type="dcterms:W3CDTF">2016-05-11T09:30:30Z</dcterms:created>
  <dcterms:modified xsi:type="dcterms:W3CDTF">2005-01-08T05:32:32Z</dcterms:modified>
</cp:coreProperties>
</file>