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6" r:id="rId3"/>
    <p:sldId id="28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82" r:id="rId19"/>
    <p:sldId id="271" r:id="rId20"/>
    <p:sldId id="272" r:id="rId21"/>
    <p:sldId id="283" r:id="rId22"/>
    <p:sldId id="273" r:id="rId23"/>
    <p:sldId id="275" r:id="rId24"/>
    <p:sldId id="276" r:id="rId25"/>
    <p:sldId id="274" r:id="rId26"/>
    <p:sldId id="278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02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8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992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207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510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772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282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427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11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450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57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59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1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5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125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64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11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08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340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37DAC7-05F2-4A32-A56F-C4B731F396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/>
              <a:t>Открытый урок английского языка в 6 классе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98804C9-E2F6-4118-A52B-9AE1236D50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Тема: </a:t>
            </a:r>
            <a:r>
              <a:rPr lang="en-US" dirty="0"/>
              <a:t>“Social problems”</a:t>
            </a:r>
          </a:p>
          <a:p>
            <a:r>
              <a:rPr lang="ru-RU" dirty="0"/>
              <a:t>Урок-обобщение</a:t>
            </a:r>
          </a:p>
        </p:txBody>
      </p:sp>
    </p:spTree>
    <p:extLst>
      <p:ext uri="{BB962C8B-B14F-4D97-AF65-F5344CB8AC3E}">
        <p14:creationId xmlns:p14="http://schemas.microsoft.com/office/powerpoint/2010/main" val="621926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homelessness</a:t>
            </a:r>
            <a:r>
              <a:rPr lang="en-US" dirty="0">
                <a:solidFill>
                  <a:srgbClr val="FF0000"/>
                </a:solidFill>
              </a:rPr>
              <a:t> </a:t>
            </a:r>
            <a:r>
              <a:rPr lang="en-US" dirty="0"/>
              <a:t>as 'a person being without a home, living on the streets'</a:t>
            </a:r>
            <a:endParaRPr lang="ru-RU" dirty="0"/>
          </a:p>
        </p:txBody>
      </p:sp>
      <p:pic>
        <p:nvPicPr>
          <p:cNvPr id="21506" name="Picture 2" descr="ÐÐ°ÑÑÐ¸Ð½ÐºÐ¸ Ð¿Ð¾ Ð·Ð°Ð¿ÑÐ¾ÑÑ homeless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2404781"/>
            <a:ext cx="6000750" cy="4000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Drought</a:t>
            </a:r>
            <a:r>
              <a:rPr lang="en-US" dirty="0"/>
              <a:t> - a long period of time when there is little or no rain </a:t>
            </a:r>
            <a:endParaRPr lang="ru-RU" dirty="0"/>
          </a:p>
        </p:txBody>
      </p:sp>
      <p:pic>
        <p:nvPicPr>
          <p:cNvPr id="22530" name="Picture 2" descr="ÐÐ°ÑÑÐ¸Ð½ÐºÐ¸ Ð¿Ð¾ Ð·Ð°Ð¿ÑÐ¾ÑÑ drou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6465912" cy="4293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Flood </a:t>
            </a:r>
            <a:r>
              <a:rPr lang="en-US" sz="2800" dirty="0"/>
              <a:t>- an overflow of a large amount of water beyond its normal limits, especially over what is normally dry land.</a:t>
            </a:r>
            <a:endParaRPr lang="ru-RU" sz="2800" dirty="0"/>
          </a:p>
        </p:txBody>
      </p:sp>
      <p:pic>
        <p:nvPicPr>
          <p:cNvPr id="23554" name="Picture 2" descr="ÐÐ°ÑÑÐ¸Ð½ÐºÐ¸ Ð¿Ð¾ Ð·Ð°Ð¿ÑÐ¾ÑÑ fl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76872"/>
            <a:ext cx="5797152" cy="3864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Earthquake </a:t>
            </a:r>
            <a:r>
              <a:rPr lang="en-US" dirty="0"/>
              <a:t>- a sudden, violent shaking of the earth's surface </a:t>
            </a:r>
            <a:endParaRPr lang="ru-RU" dirty="0"/>
          </a:p>
        </p:txBody>
      </p:sp>
      <p:pic>
        <p:nvPicPr>
          <p:cNvPr id="24578" name="Picture 2" descr="ÐÐ°ÑÑÐ¸Ð½ÐºÐ¸ Ð¿Ð¾ Ð·Ð°Ð¿ÑÐ¾ÑÑ earthqua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8031976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Forest fire </a:t>
            </a:r>
            <a:r>
              <a:rPr lang="en-US" dirty="0"/>
              <a:t>- </a:t>
            </a:r>
            <a:r>
              <a:rPr lang="en-US" sz="3100" dirty="0"/>
              <a:t>A large, destructive </a:t>
            </a:r>
            <a:r>
              <a:rPr lang="en-US" sz="3100" b="1" dirty="0"/>
              <a:t>fire</a:t>
            </a:r>
            <a:r>
              <a:rPr lang="en-US" sz="3100" dirty="0"/>
              <a:t> that spreads quickly over woodland or </a:t>
            </a:r>
            <a:r>
              <a:rPr lang="en-US" sz="3100" b="1" dirty="0"/>
              <a:t>brush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25602" name="Picture 2" descr="ÐÐ°ÑÑÐ¸Ð½ÐºÐ¸ Ð¿Ð¾ Ð·Ð°Ð¿ÑÐ¾ÑÑ Forest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310" y="2348880"/>
            <a:ext cx="7055380" cy="3968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Tornado</a:t>
            </a:r>
            <a:r>
              <a:rPr lang="en-US" dirty="0"/>
              <a:t> - </a:t>
            </a:r>
            <a:r>
              <a:rPr lang="en-US" sz="2700" dirty="0"/>
              <a:t>A mobile, destructive vortex of violently rotating winds having the appearance of a funnel-shaped cloud and advancing beneath a large storm system. </a:t>
            </a:r>
            <a:endParaRPr lang="ru-RU" dirty="0"/>
          </a:p>
        </p:txBody>
      </p:sp>
      <p:pic>
        <p:nvPicPr>
          <p:cNvPr id="26626" name="Picture 2" descr="ÐÐ°ÑÑÐ¸Ð½ÐºÐ¸ Ð¿Ð¾ Ð·Ð°Ð¿ÑÐ¾ÑÑ Torna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349775"/>
            <a:ext cx="5400600" cy="4055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Tsunami </a:t>
            </a:r>
            <a:r>
              <a:rPr lang="en-US" dirty="0"/>
              <a:t>- </a:t>
            </a:r>
            <a:r>
              <a:rPr lang="en-US" sz="3100" dirty="0"/>
              <a:t>an extremely large wave in the ocean caused, for example, by an earthquake synonym tidal wave. </a:t>
            </a:r>
            <a:endParaRPr lang="ru-RU" dirty="0"/>
          </a:p>
        </p:txBody>
      </p:sp>
      <p:pic>
        <p:nvPicPr>
          <p:cNvPr id="27650" name="Picture 2" descr="ÐÐ°ÑÑÐ¸Ð½ÐºÐ¸ Ð¿Ð¾ Ð·Ð°Ð¿ÑÐ¾ÑÑ Tsunam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18" y="2112566"/>
            <a:ext cx="7631494" cy="4292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Hurricane </a:t>
            </a:r>
            <a:r>
              <a:rPr lang="en-US" sz="3100" dirty="0"/>
              <a:t>- A storm with a violent wind, in particular a tropical cyclone in the Caribbean. </a:t>
            </a:r>
            <a:endParaRPr lang="ru-RU" dirty="0"/>
          </a:p>
        </p:txBody>
      </p:sp>
      <p:pic>
        <p:nvPicPr>
          <p:cNvPr id="28674" name="Picture 2" descr="ÐÐ°ÑÑÐ¸Ð½ÐºÐ¸ Ð¿Ð¾ Ð·Ð°Ð¿ÑÐ¾ÑÑ Hurrica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8406" y="2133823"/>
            <a:ext cx="6407188" cy="4271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2D0F53-6EAD-4DCF-844B-42D8F84F2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Лексическая зарядка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5C5CAC-94D8-45CF-A010-CAE982D6A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Put the missing letters into the words. For which correct word you’ll get 0,1 score.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100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260648"/>
          <a:ext cx="8568952" cy="5445887"/>
        </p:xfrm>
        <a:graphic>
          <a:graphicData uri="http://schemas.openxmlformats.org/drawingml/2006/table">
            <a:tbl>
              <a:tblPr/>
              <a:tblGrid>
                <a:gridCol w="8568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None/>
                      </a:pPr>
                      <a:r>
                        <a:rPr lang="en-US" sz="6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Task</a:t>
                      </a:r>
                      <a:r>
                        <a:rPr lang="en-US" sz="6000" baseline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1</a:t>
                      </a:r>
                      <a:endParaRPr lang="en-US" sz="60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Unemplo_ment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Ra_ism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Pollu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_ _on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Homeless_ess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Drou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_ _t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Ear_hquake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Tsunam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H_rricane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Floo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T_rnado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450215" algn="just">
                        <a:lnSpc>
                          <a:spcPct val="115000"/>
                        </a:lnSpc>
                      </a:pPr>
                      <a:r>
                        <a:rPr lang="ru-RU" sz="2000" i="1" dirty="0">
                          <a:latin typeface="Times New Roman"/>
                          <a:ea typeface="Calibri"/>
                          <a:cs typeface="Times New Roman"/>
                        </a:rPr>
                        <a:t>Вставьте пропущенные буквы, за каждый верный ответ – 0,1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524328" y="5733256"/>
            <a:ext cx="1224136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helping h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6984776" cy="680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741743"/>
              </p:ext>
            </p:extLst>
          </p:nvPr>
        </p:nvGraphicFramePr>
        <p:xfrm>
          <a:off x="467544" y="1340768"/>
          <a:ext cx="7848872" cy="4876165"/>
        </p:xfrm>
        <a:graphic>
          <a:graphicData uri="http://schemas.openxmlformats.org/drawingml/2006/table">
            <a:tbl>
              <a:tblPr/>
              <a:tblGrid>
                <a:gridCol w="784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64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Unemplo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ment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Ra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ism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Pollu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ti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Homeless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ess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Drou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gh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Ear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hquake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Tsunam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rricane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Floo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rnado</a:t>
                      </a: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C257EF3-30DA-491E-B3A3-039EAC666A4D}"/>
              </a:ext>
            </a:extLst>
          </p:cNvPr>
          <p:cNvSpPr txBox="1"/>
          <p:nvPr/>
        </p:nvSpPr>
        <p:spPr>
          <a:xfrm>
            <a:off x="467544" y="76470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answers: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B182F1-8A1D-4BEE-9AB5-00F5BF1B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262395"/>
            <a:ext cx="6620967" cy="1915647"/>
          </a:xfrm>
        </p:spPr>
        <p:txBody>
          <a:bodyPr/>
          <a:lstStyle/>
          <a:p>
            <a:r>
              <a:rPr lang="ru-RU" sz="6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Аудирование</a:t>
            </a:r>
            <a:endParaRPr lang="ru-RU" sz="115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62D28C-CA0C-4C85-958E-CD750D6F1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0763" y="2348880"/>
            <a:ext cx="6620968" cy="1915646"/>
          </a:xfrm>
        </p:spPr>
        <p:txBody>
          <a:bodyPr>
            <a:normAutofit/>
          </a:bodyPr>
          <a:lstStyle/>
          <a:p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Now we are going to listen 3 people talking. Which problem is each talking about? Put your answers into the papers.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95812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Task 2</a:t>
            </a:r>
          </a:p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Listen to three people talking. Which problem is each talking?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2636912"/>
          <a:ext cx="6096000" cy="563885"/>
        </p:xfrm>
        <a:graphic>
          <a:graphicData uri="http://schemas.openxmlformats.org/drawingml/2006/table">
            <a:tbl>
              <a:tblPr/>
              <a:tblGrid>
                <a:gridCol w="2031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374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Speaker 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Speaker 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Speaker 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74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350100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каждый правильный ответ 0,3 балла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43711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What is the most serious problem in our country?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522920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 think _______________and ________________ are the most serious problems in my country.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236296" y="3717032"/>
            <a:ext cx="10081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ÐÐ°ÑÑÐ¸Ð½ÐºÐ¸ Ð¿Ð¾ Ð·Ð°Ð¿ÑÐ¾ÑÑ homeless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645024"/>
            <a:ext cx="3922125" cy="2616556"/>
          </a:xfrm>
          <a:prstGeom prst="rect">
            <a:avLst/>
          </a:prstGeom>
          <a:noFill/>
        </p:spPr>
      </p:pic>
      <p:pic>
        <p:nvPicPr>
          <p:cNvPr id="33798" name="Picture 6" descr="ÐÐ°ÑÑÐ¸Ð½ÐºÐ¸ Ð¿Ð¾ Ð·Ð°Ð¿ÑÐ¾ÑÑ global warm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92696"/>
            <a:ext cx="4248473" cy="2520280"/>
          </a:xfrm>
          <a:prstGeom prst="rect">
            <a:avLst/>
          </a:prstGeom>
          <a:noFill/>
        </p:spPr>
      </p:pic>
      <p:pic>
        <p:nvPicPr>
          <p:cNvPr id="33800" name="Picture 8" descr="ÐÐ°ÑÑÐ¸Ð½ÐºÐ¸ Ð¿Ð¾ Ð·Ð°Ð¿ÑÐ¾ÑÑ deforest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764704"/>
            <a:ext cx="4046307" cy="242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531440"/>
            <a:ext cx="6620967" cy="1915647"/>
          </a:xfrm>
        </p:spPr>
        <p:txBody>
          <a:bodyPr/>
          <a:lstStyle/>
          <a:p>
            <a:r>
              <a:rPr lang="en-US" dirty="0"/>
              <a:t>Present Perfect Tense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90995"/>
            <a:ext cx="6620968" cy="8604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Task 3 Grammar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2A68C9-CFA0-4503-9582-13F9AF2E6538}"/>
              </a:ext>
            </a:extLst>
          </p:cNvPr>
          <p:cNvSpPr txBox="1"/>
          <p:nvPr/>
        </p:nvSpPr>
        <p:spPr>
          <a:xfrm>
            <a:off x="369027" y="2468320"/>
            <a:ext cx="7416824" cy="1921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1923415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Now, let’s revise grammar rules. What tense should we use to make sentences about actions that happen in the past and we can see the result?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  <a:tabLst>
                <a:tab pos="1923415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How do we form the Present Perfect?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  <a:tabLst>
                <a:tab pos="1923415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 let’s have some practice. For each correct sentence you’ll get 0,2 points. I’ll give you 5 minutes. (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раздаточным материалом)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71287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Task 3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Has become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Has taken 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Have recorded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Has built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Has won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71600" y="407707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каждый правильный ответ 0,2 балла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3789040"/>
            <a:ext cx="20882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Task 4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34818" name="Picture 2" descr="ÐÐ°ÑÑÐ¸Ð½ÐºÐ¸ Ð¿Ð¾ Ð·Ð°Ð¿ÑÐ¾ÑÑ Red nose d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692696"/>
            <a:ext cx="4746104" cy="4746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0664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Mark the sentence T (true), F (false) or NS (not stated).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 каждый правильный ответ 0,2 балла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1700808"/>
            <a:ext cx="61206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Comic Relief is an annual event.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All of the money from Comic Relief goes to Africa.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Cheryl Cole is a celebrity.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Only famous people can take part in Red Nose Day.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Nearly everyone in the UK buys a red nose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48264" y="5373216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12360" y="1556792"/>
          <a:ext cx="551384" cy="3222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4470"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4470"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4470"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470"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4470">
                <a:tc>
                  <a:txBody>
                    <a:bodyPr/>
                    <a:lstStyle/>
                    <a:p>
                      <a:r>
                        <a:rPr lang="en-US" dirty="0"/>
                        <a:t>NS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E19EAD-45A7-4566-913B-1A8BDEA73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1277249"/>
            <a:ext cx="6620968" cy="1501003"/>
          </a:xfrm>
        </p:spPr>
        <p:txBody>
          <a:bodyPr/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Ориентировочно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актуализационный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момент</a:t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9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785A415-E5A7-4074-A5F0-045DD5648F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137" y="1556792"/>
            <a:ext cx="6620968" cy="86142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Let’s remember all words on our topic </a:t>
            </a:r>
            <a:endParaRPr lang="ru-RU" dirty="0"/>
          </a:p>
        </p:txBody>
      </p:sp>
      <p:pic>
        <p:nvPicPr>
          <p:cNvPr id="1026" name="Picture 2" descr="Social Problems Concept Image. A Group Of People Protest To ...">
            <a:extLst>
              <a:ext uri="{FF2B5EF4-FFF2-40B4-BE49-F238E27FC236}">
                <a16:creationId xmlns:a16="http://schemas.microsoft.com/office/drawing/2014/main" id="{6752ADC5-FA9E-4FCD-A517-7290A8757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86" y="2132856"/>
            <a:ext cx="5433492" cy="414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100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ÐÐ°ÑÑÐ¸Ð½ÐºÐ¸ Ð¿Ð¾ Ð·Ð°Ð¿ÑÐ¾ÑÑ unemploy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4664"/>
            <a:ext cx="3661006" cy="38884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4581128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Unemployment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/>
              <a:t>- </a:t>
            </a:r>
            <a:r>
              <a:rPr lang="en-US" sz="2400" b="1" dirty="0"/>
              <a:t>the fact of a number of people not having a job</a:t>
            </a:r>
            <a:endParaRPr lang="ru-RU" sz="24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rac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6912768" cy="34563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509120"/>
            <a:ext cx="77048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Racism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the belief in the superiority of one race over another, which often results in discrimination and prejudice towards people based on their race or ethnicity.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Ð°ÑÑÐ¸Ð½ÐºÐ¸ Ð¿Ð¾ Ð·Ð°Ð¿ÑÐ¾ÑÑ poll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6387494" cy="42484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4725144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Pollution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- the presence in or introduction into the environment of a substance which has harmful or poisonous effects.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Ð°ÑÑÐ¸Ð½ÐºÐ¸ Ð¿Ð¾ Ð·Ð°Ð¿ÑÐ¾ÑÑ global warm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7315200" cy="38195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4509120"/>
            <a:ext cx="756084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Global warming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the gradual increase in the overall temperature of the earth's atmosphere due to the greenhouse effect caused by increased levels of carbon dioxide, CFCs, and other pollutants.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Endangered animals </a:t>
            </a:r>
            <a:r>
              <a:rPr lang="en-US" b="1" dirty="0"/>
              <a:t>- animals</a:t>
            </a:r>
            <a:r>
              <a:rPr lang="en-US" dirty="0"/>
              <a:t> in danger of extinction. </a:t>
            </a:r>
            <a:endParaRPr lang="ru-RU" dirty="0"/>
          </a:p>
        </p:txBody>
      </p:sp>
      <p:pic>
        <p:nvPicPr>
          <p:cNvPr id="18434" name="Picture 2" descr="ÐÐ°ÑÑÐ¸Ð½ÐºÐ¸ Ð¿Ð¾ Ð·Ð°Ð¿ÑÐ¾ÑÑ endanger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348880"/>
            <a:ext cx="7391039" cy="4157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Deforestation </a:t>
            </a:r>
            <a:r>
              <a:rPr lang="en-US" sz="2800" dirty="0"/>
              <a:t>- the permanent clearance of a forest, usually rapidly by cutting or burning over a large area, without replanting or natural regeneration.  </a:t>
            </a:r>
            <a:endParaRPr lang="ru-RU" sz="2800" dirty="0"/>
          </a:p>
        </p:txBody>
      </p:sp>
      <p:pic>
        <p:nvPicPr>
          <p:cNvPr id="20482" name="Picture 2" descr="ÐÐ°ÑÑÐ¸Ð½ÐºÐ¸ Ð¿Ð¾ Ð·Ð°Ð¿ÑÐ¾ÑÑ deforest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8368061" cy="4194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84</TotalTime>
  <Words>616</Words>
  <Application>Microsoft Office PowerPoint</Application>
  <PresentationFormat>Экран (4:3)</PresentationFormat>
  <Paragraphs>81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Century Gothic</vt:lpstr>
      <vt:lpstr>Times New Roman</vt:lpstr>
      <vt:lpstr>Wingdings 3</vt:lpstr>
      <vt:lpstr>Ион</vt:lpstr>
      <vt:lpstr>Открытый урок английского языка в 6 классе</vt:lpstr>
      <vt:lpstr>Презентация PowerPoint</vt:lpstr>
      <vt:lpstr>Ориентировочно-актуализационный момент </vt:lpstr>
      <vt:lpstr>Презентация PowerPoint</vt:lpstr>
      <vt:lpstr>Презентация PowerPoint</vt:lpstr>
      <vt:lpstr>Презентация PowerPoint</vt:lpstr>
      <vt:lpstr>Презентация PowerPoint</vt:lpstr>
      <vt:lpstr>Endangered animals - animals in danger of extinction. </vt:lpstr>
      <vt:lpstr>Deforestation - the permanent clearance of a forest, usually rapidly by cutting or burning over a large area, without replanting or natural regeneration.  </vt:lpstr>
      <vt:lpstr>homelessness as 'a person being without a home, living on the streets'</vt:lpstr>
      <vt:lpstr>Drought - a long period of time when there is little or no rain </vt:lpstr>
      <vt:lpstr>Flood - an overflow of a large amount of water beyond its normal limits, especially over what is normally dry land.</vt:lpstr>
      <vt:lpstr>Earthquake - a sudden, violent shaking of the earth's surface </vt:lpstr>
      <vt:lpstr>Forest fire - A large, destructive fire that spreads quickly over woodland or brush.</vt:lpstr>
      <vt:lpstr>Tornado - A mobile, destructive vortex of violently rotating winds having the appearance of a funnel-shaped cloud and advancing beneath a large storm system. </vt:lpstr>
      <vt:lpstr>Tsunami - an extremely large wave in the ocean caused, for example, by an earthquake synonym tidal wave. </vt:lpstr>
      <vt:lpstr>Hurricane - A storm with a violent wind, in particular a tropical cyclone in the Caribbean. </vt:lpstr>
      <vt:lpstr>Лексическая зарядка  </vt:lpstr>
      <vt:lpstr>Презентация PowerPoint</vt:lpstr>
      <vt:lpstr>Презентация PowerPoint</vt:lpstr>
      <vt:lpstr>Аудирование</vt:lpstr>
      <vt:lpstr>Презентация PowerPoint</vt:lpstr>
      <vt:lpstr>Презентация PowerPoint</vt:lpstr>
      <vt:lpstr>Present Perfect Tense</vt:lpstr>
      <vt:lpstr>Презентация PowerPoint</vt:lpstr>
      <vt:lpstr>Reading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Юлия</cp:lastModifiedBy>
  <cp:revision>11</cp:revision>
  <dcterms:created xsi:type="dcterms:W3CDTF">2019-03-08T04:08:07Z</dcterms:created>
  <dcterms:modified xsi:type="dcterms:W3CDTF">2020-08-24T01:21:52Z</dcterms:modified>
</cp:coreProperties>
</file>