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70" r:id="rId4"/>
    <p:sldId id="264" r:id="rId5"/>
    <p:sldId id="272" r:id="rId6"/>
    <p:sldId id="271" r:id="rId7"/>
    <p:sldId id="285" r:id="rId8"/>
    <p:sldId id="269" r:id="rId9"/>
    <p:sldId id="275" r:id="rId10"/>
    <p:sldId id="277" r:id="rId11"/>
    <p:sldId id="276" r:id="rId12"/>
    <p:sldId id="279" r:id="rId13"/>
    <p:sldId id="278" r:id="rId14"/>
    <p:sldId id="280" r:id="rId15"/>
    <p:sldId id="281" r:id="rId16"/>
    <p:sldId id="282" r:id="rId17"/>
    <p:sldId id="283" r:id="rId18"/>
    <p:sldId id="274" r:id="rId19"/>
    <p:sldId id="284" r:id="rId20"/>
    <p:sldId id="266" r:id="rId21"/>
    <p:sldId id="273" r:id="rId22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249" autoAdjust="0"/>
  </p:normalViewPr>
  <p:slideViewPr>
    <p:cSldViewPr>
      <p:cViewPr varScale="1">
        <p:scale>
          <a:sx n="92" d="100"/>
          <a:sy n="92" d="100"/>
        </p:scale>
        <p:origin x="2154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AA091-B3A7-4D0C-97BC-10D5B4559B0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A177-20B8-4C85-AA02-CCBB89869A4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4201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4BD63-1C2C-4E7D-BB8A-E6FF73E416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17815-2875-4B19-B321-005DE08BAF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7617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6B873-D06C-4FB4-B8CB-4F1C2332EAE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ECE5B-22C0-4EC4-88D3-96CE5473CB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8752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31516-AF40-4476-BF77-DEAC4FAC30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BE238-8411-4B04-B3DA-D8EB1CA817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6393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EC454-F9E3-42C3-AF1A-4AD5B93D39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3CD52-69E8-4097-B34C-3FBE5D18E2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1718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4EAB8-6884-4109-A95A-58DE6F61266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69B52-DE54-4537-91F8-A366151167C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0421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DD4E3-8DEC-44AC-867F-2F0BAC01002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C6589-2D71-4A5E-8B83-3FF5DD4F75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2810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47ED9-1B07-4B76-B4BA-9CC9106A3B9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0C96F-11AB-411C-8B77-6CC646BF55F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975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0B10F-81A2-42E2-B301-6D597DD4EB3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12C0E-5F0D-4277-B3F7-A4678CBAA96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7595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521CD-855C-43B9-93A3-A621BCAA3D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514CA-8AA1-4911-93A4-A853FFDDB1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2923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C1D2B-DF7C-4845-99B5-838984A0D5E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7AFBD-BA10-4AA7-BC99-8EE1DBBD0E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4633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AA091-B3A7-4D0C-97BC-10D5B4559B0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A177-20B8-4C85-AA02-CCBB89869A4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9734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4BD63-1C2C-4E7D-BB8A-E6FF73E416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17815-2875-4B19-B321-005DE08BAFA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2934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6B873-D06C-4FB4-B8CB-4F1C2332EAE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ECE5B-22C0-4EC4-88D3-96CE5473CB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1857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31516-AF40-4476-BF77-DEAC4FAC30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BE238-8411-4B04-B3DA-D8EB1CA817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2801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EC454-F9E3-42C3-AF1A-4AD5B93D39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3CD52-69E8-4097-B34C-3FBE5D18E2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9517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4EAB8-6884-4109-A95A-58DE6F61266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69B52-DE54-4537-91F8-A366151167C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5073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DD4E3-8DEC-44AC-867F-2F0BAC01002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C6589-2D71-4A5E-8B83-3FF5DD4F75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722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47ED9-1B07-4B76-B4BA-9CC9106A3B9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0C96F-11AB-411C-8B77-6CC646BF55F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3608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0B10F-81A2-42E2-B301-6D597DD4EB3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12C0E-5F0D-4277-B3F7-A4678CBAA96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077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521CD-855C-43B9-93A3-A621BCAA3D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514CA-8AA1-4911-93A4-A853FFDDB1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6452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C1D2B-DF7C-4845-99B5-838984A0D5E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7AFBD-BA10-4AA7-BC99-8EE1DBBD0EA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764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CD44C9-2577-4246-9FE9-B3B9DD22427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21975D-AC17-4728-B99B-D8EFCE4E65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649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CD44C9-2577-4246-9FE9-B3B9DD22427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21975D-AC17-4728-B99B-D8EFCE4E65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315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hyperlink" Target="http://forumsmile.ru/pic3642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s00.infourok.ru/images/doc/108/127752/640/img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874"/>
            <a:ext cx="9144000" cy="6855904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2" t="7023" r="14865" b="5893"/>
          <a:stretch/>
        </p:blipFill>
        <p:spPr bwMode="auto">
          <a:xfrm>
            <a:off x="0" y="1689029"/>
            <a:ext cx="5235378" cy="4573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282048" y="680735"/>
            <a:ext cx="7122329" cy="6132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Прикоснись к природе сердцем!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»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21917" y="1921737"/>
            <a:ext cx="4572000" cy="23221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Как истоки добра пробудить?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Прикоснуться к природе всем сердцем: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Удивиться, узнать, полюбить!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Мы хотим, чтоб земля расцветала,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 росли, как цветы, малыши,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Чтоб для них экология стала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Не наукой, а частью души!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643434" y="5445224"/>
            <a:ext cx="2528966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МБДОУ №3 «Росинка»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2022 год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82138" y="388129"/>
            <a:ext cx="4477316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Творческий проект по экологии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6530" y="1293980"/>
            <a:ext cx="2693366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(18.04.2022– 22.04.2022г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)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035305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fs00.infourok.ru/images/doc/108/127752/640/img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44"/>
            <a:ext cx="9143999" cy="697463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52583" y="415247"/>
            <a:ext cx="3176330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Times New Roman"/>
                <a:ea typeface="Calibri"/>
                <a:cs typeface="Times New Roman"/>
              </a:rPr>
              <a:t>Реализация проекта: 3день</a:t>
            </a:r>
            <a:endParaRPr lang="ru-RU" sz="1600" dirty="0">
              <a:solidFill>
                <a:srgbClr val="4BACC6">
                  <a:lumMod val="50000"/>
                </a:srgbClr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772" y="1844824"/>
            <a:ext cx="81256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ourier New"/>
              </a:rPr>
              <a:t>	</a:t>
            </a:r>
            <a:endParaRPr lang="ru-RU" dirty="0">
              <a:solidFill>
                <a:srgbClr val="000000"/>
              </a:solidFill>
              <a:effectLst/>
              <a:latin typeface="Courier New"/>
              <a:ea typeface="Courier New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0660" y="826129"/>
            <a:ext cx="8125675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u="sng" dirty="0">
                <a:latin typeface="Times New Roman"/>
                <a:ea typeface="Calibri"/>
                <a:cs typeface="Times New Roman"/>
              </a:rPr>
              <a:t>Ознакомление с окружающим</a:t>
            </a:r>
            <a:r>
              <a:rPr lang="ru-RU" sz="1600" dirty="0">
                <a:ea typeface="Calibri"/>
                <a:cs typeface="Times New Roman"/>
              </a:rPr>
              <a:t>     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Тема: «У кормушки»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u="sng" dirty="0">
                <a:latin typeface="Times New Roman"/>
                <a:ea typeface="Calibri"/>
                <a:cs typeface="Times New Roman"/>
              </a:rPr>
              <a:t>Подвижная игра</a:t>
            </a:r>
            <a:r>
              <a:rPr lang="ru-RU" dirty="0">
                <a:latin typeface="Times New Roman"/>
                <a:ea typeface="Calibri"/>
                <a:cs typeface="Times New Roman"/>
              </a:rPr>
              <a:t>: «Воробушки и автомобиль»	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u="sng" dirty="0">
                <a:latin typeface="Times New Roman"/>
                <a:ea typeface="Calibri"/>
                <a:cs typeface="Times New Roman"/>
              </a:rPr>
              <a:t>Художественно-эстетическая</a:t>
            </a:r>
            <a:r>
              <a:rPr lang="ru-RU" sz="1600" dirty="0">
                <a:ea typeface="Calibri"/>
                <a:cs typeface="Times New Roman"/>
              </a:rPr>
              <a:t>          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Лепка на тему «Угощение для птиц».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Подвижная игра: «Птички в гнездышках»	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8771" y="2348880"/>
            <a:ext cx="812567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ourier New"/>
              </a:rPr>
              <a:t>	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ourier New"/>
                <a:cs typeface="Times New Roman"/>
              </a:rPr>
              <a:t>Этот день был полностью посвящён птицам. Целью деятельности с детьми было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ф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ормирование обобщенного представления о жизни птиц зимой. </a:t>
            </a:r>
            <a:endParaRPr lang="ru-RU" sz="1600" dirty="0">
              <a:ea typeface="Calibri"/>
              <a:cs typeface="Times New Roman"/>
            </a:endParaRPr>
          </a:p>
          <a:p>
            <a:pPr algn="just"/>
            <a:r>
              <a:rPr lang="ru-RU" dirty="0">
                <a:latin typeface="Times New Roman"/>
                <a:ea typeface="Calibri"/>
              </a:rPr>
              <a:t>Дети получили письмо от маленького гномика </a:t>
            </a:r>
            <a:r>
              <a:rPr lang="ru-RU" dirty="0" err="1">
                <a:latin typeface="Times New Roman"/>
                <a:ea typeface="Calibri"/>
              </a:rPr>
              <a:t>Тошки</a:t>
            </a:r>
            <a:r>
              <a:rPr lang="ru-RU" dirty="0">
                <a:latin typeface="Times New Roman"/>
                <a:ea typeface="Calibri"/>
              </a:rPr>
              <a:t>. Он прислал письмо с загадками о птицах.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</a:rPr>
              <a:t> Дети проявляли сообразительность отгадывая загадки, мысленно сравнивая описание и картинки с изображением птиц.</a:t>
            </a:r>
            <a:r>
              <a:rPr lang="ru-RU" dirty="0">
                <a:latin typeface="Times New Roman"/>
                <a:ea typeface="Calibri"/>
              </a:rPr>
              <a:t> Знания детей о  птицах, их повадках, питании было рассказано детям в презентации.. В роли птичек дети имитировали их движения, а «Сердитая кошка» ловила птичек. Развивая познавательный интерес у детей к жизни птиц, мы воспитывали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</a:rPr>
              <a:t>сопереживание, сочувствие, желание помогать им в трудных зимних условиях. Для этого была проведена дидактическая игра «Покорми птиц». Ребята брали картинку с изображением корма и помещали в ту кормушку, где сидела птичка, которая ест этот корм (ягодки рябины, семечки  или сало). Во вторую половину дня, закрепляя свои знания, дети лепили угощение.</a:t>
            </a:r>
            <a:br>
              <a:rPr lang="ru-RU" dirty="0">
                <a:latin typeface="Times New Roman"/>
                <a:ea typeface="Calibri"/>
              </a:rPr>
            </a:br>
            <a:br>
              <a:rPr lang="ru-RU" dirty="0">
                <a:latin typeface="Times New Roman"/>
                <a:ea typeface="Calibri"/>
              </a:rPr>
            </a:br>
            <a:endParaRPr lang="ru-RU" dirty="0">
              <a:solidFill>
                <a:srgbClr val="FF0000"/>
              </a:solidFill>
              <a:effectLst/>
              <a:latin typeface="Courier New"/>
              <a:ea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5752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fs00.infourok.ru/images/doc/108/127752/640/img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76" y="16380"/>
            <a:ext cx="9143999" cy="697463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52583" y="415247"/>
            <a:ext cx="3176330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Times New Roman"/>
                <a:ea typeface="Calibri"/>
                <a:cs typeface="Times New Roman"/>
              </a:rPr>
              <a:t>Реализация проекта: 3  день</a:t>
            </a:r>
            <a:endParaRPr lang="ru-RU" sz="1600" dirty="0">
              <a:solidFill>
                <a:srgbClr val="4BACC6">
                  <a:lumMod val="50000"/>
                </a:srgbClr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772" y="1844824"/>
            <a:ext cx="81256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ourier New"/>
              </a:rPr>
              <a:t>	</a:t>
            </a:r>
            <a:endParaRPr lang="ru-RU" dirty="0">
              <a:solidFill>
                <a:srgbClr val="000000"/>
              </a:solidFill>
              <a:effectLst/>
              <a:latin typeface="Courier New"/>
              <a:ea typeface="Courier New"/>
            </a:endParaRPr>
          </a:p>
        </p:txBody>
      </p:sp>
      <p:pic>
        <p:nvPicPr>
          <p:cNvPr id="3074" name="Picture 2" descr="C:\Users\User\Desktop\проект Экологической недели 2017-2018\фото 3 день\DSCN575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6" t="26901" r="24090"/>
          <a:stretch/>
        </p:blipFill>
        <p:spPr bwMode="auto">
          <a:xfrm>
            <a:off x="646424" y="872336"/>
            <a:ext cx="2983313" cy="23143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проект Экологической недели 2017-2018\фото 3 день\DSCN578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1" t="29593" r="15758"/>
          <a:stretch/>
        </p:blipFill>
        <p:spPr bwMode="auto">
          <a:xfrm>
            <a:off x="5580112" y="476672"/>
            <a:ext cx="3024335" cy="23474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71" y="4042600"/>
            <a:ext cx="3355639" cy="256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User\Desktop\проект Экологической недели 2017-2018\фото 3 день\DSCN578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109" y="2230290"/>
            <a:ext cx="2880320" cy="2160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57AEBC4-3849-40AA-B93D-74F6F1DA1BA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463" y="3966771"/>
            <a:ext cx="3384376" cy="25382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94293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fs00.infourok.ru/images/doc/108/127752/640/img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00" y="0"/>
            <a:ext cx="9143999" cy="697463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52583" y="415247"/>
            <a:ext cx="3176330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Times New Roman"/>
                <a:ea typeface="Calibri"/>
                <a:cs typeface="Times New Roman"/>
              </a:rPr>
              <a:t>Реализация проекта: 4 день</a:t>
            </a:r>
            <a:endParaRPr lang="ru-RU" sz="1600" dirty="0">
              <a:solidFill>
                <a:srgbClr val="4BACC6">
                  <a:lumMod val="50000"/>
                </a:srgbClr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772" y="1844824"/>
            <a:ext cx="81256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ourier New"/>
              </a:rPr>
              <a:t>	</a:t>
            </a:r>
            <a:endParaRPr lang="ru-RU" dirty="0">
              <a:solidFill>
                <a:srgbClr val="000000"/>
              </a:solidFill>
              <a:effectLst/>
              <a:latin typeface="Courier New"/>
              <a:ea typeface="Courier New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3034" y="826129"/>
            <a:ext cx="8593462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u="sng" dirty="0">
                <a:latin typeface="Times New Roman"/>
                <a:ea typeface="Calibri"/>
                <a:cs typeface="Times New Roman"/>
              </a:rPr>
              <a:t>Опытно-исследовательская деятельность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     Тема: «Чистая и грязная вода»	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u="sng" dirty="0">
                <a:latin typeface="Times New Roman"/>
                <a:ea typeface="Calibri"/>
                <a:cs typeface="Times New Roman"/>
              </a:rPr>
              <a:t>Игровая деятельность</a:t>
            </a:r>
            <a:r>
              <a:rPr lang="ru-RU" sz="1600" dirty="0">
                <a:ea typeface="Calibri"/>
                <a:cs typeface="Times New Roman"/>
              </a:rPr>
              <a:t>   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Подвижная игра: «Ручеек».	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8894" y="1876991"/>
            <a:ext cx="8305430" cy="455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	Экологическая тропа в этот день привела детей к водоёму. Там их встретила Капелька. Используя художественное слово, она рассказала детям о воде, её значении в жизни людей, животных и растений. Дети продолжали знакомиться  со свойствами воды: жидкая, течет, бесцветная, прозрачная, окрашивается в разный цвет. Для этого они провели эксперимент «Чистая и грязная вода». Сначала они работали с прозрачной водой: доказывая прозрачность, они через дно стакана рассматривали картинки. А когда добавили в воду краску, увидели её изменение, сделав вывод, что существуют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простейшие связи </a:t>
            </a:r>
            <a:b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между объектами и явлениями природы.</a:t>
            </a:r>
            <a:endParaRPr lang="ru-RU" dirty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	Воспитывая бережное отношение к природе мы формируем привычку бережно и разумно использовать воду. Далее дети играли в экологическую игру «Кому нужна вода?». Дети были молодцы, они правильно выполнили задания.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Тем самым поняли главное: 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воду надо беречь!</a:t>
            </a:r>
            <a:br>
              <a:rPr lang="ru-RU" dirty="0">
                <a:latin typeface="Times New Roman"/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058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fs00.infourok.ru/images/doc/108/127752/640/img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6525" y="0"/>
            <a:ext cx="9143999" cy="697463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52583" y="415247"/>
            <a:ext cx="3176330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Times New Roman"/>
                <a:ea typeface="Calibri"/>
                <a:cs typeface="Times New Roman"/>
              </a:rPr>
              <a:t>Реализация проекта: 4 день</a:t>
            </a:r>
            <a:endParaRPr lang="ru-RU" sz="1600" dirty="0">
              <a:solidFill>
                <a:srgbClr val="4BACC6">
                  <a:lumMod val="50000"/>
                </a:srgbClr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772" y="1844824"/>
            <a:ext cx="81256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ourier New"/>
              </a:rPr>
              <a:t>	</a:t>
            </a:r>
            <a:endParaRPr lang="ru-RU" dirty="0">
              <a:solidFill>
                <a:srgbClr val="000000"/>
              </a:solidFill>
              <a:effectLst/>
              <a:latin typeface="Courier New"/>
              <a:ea typeface="Courier New"/>
            </a:endParaRPr>
          </a:p>
        </p:txBody>
      </p:sp>
      <p:pic>
        <p:nvPicPr>
          <p:cNvPr id="4099" name="Picture 3" descr="C:\Users\User\Desktop\проект Экологической недели 2017-2018\фото 4 день\DSCN582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6" t="18586" r="18636"/>
          <a:stretch/>
        </p:blipFill>
        <p:spPr bwMode="auto">
          <a:xfrm>
            <a:off x="4644008" y="2078654"/>
            <a:ext cx="3606561" cy="34020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E6E13F5-4AAC-49AD-9F67-2741EAD0F3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66" y="1241376"/>
            <a:ext cx="3384376" cy="25382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727610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fs00.infourok.ru/images/doc/108/127752/640/img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392" y="-116632"/>
            <a:ext cx="9143999" cy="697463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19561" y="209806"/>
            <a:ext cx="3176330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Times New Roman"/>
                <a:ea typeface="Calibri"/>
                <a:cs typeface="Times New Roman"/>
              </a:rPr>
              <a:t>Реализация проекта: 5 день</a:t>
            </a:r>
            <a:endParaRPr lang="ru-RU" sz="1600" dirty="0">
              <a:solidFill>
                <a:srgbClr val="4BACC6">
                  <a:lumMod val="50000"/>
                </a:srgbClr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772" y="1844824"/>
            <a:ext cx="81256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ourier New"/>
              </a:rPr>
              <a:t>	</a:t>
            </a:r>
            <a:endParaRPr lang="ru-RU" dirty="0">
              <a:solidFill>
                <a:srgbClr val="000000"/>
              </a:solidFill>
              <a:effectLst/>
              <a:latin typeface="Courier New"/>
              <a:ea typeface="Courier New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100" y="620688"/>
            <a:ext cx="8125675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u="sng" dirty="0">
                <a:latin typeface="Times New Roman"/>
                <a:ea typeface="Calibri"/>
                <a:cs typeface="Times New Roman"/>
              </a:rPr>
              <a:t>Развитие речи (художественная литература</a:t>
            </a:r>
            <a:r>
              <a:rPr lang="ru-RU" dirty="0">
                <a:latin typeface="Times New Roman"/>
                <a:ea typeface="Calibri"/>
                <a:cs typeface="Times New Roman"/>
              </a:rPr>
              <a:t>)</a:t>
            </a:r>
            <a:r>
              <a:rPr lang="ru-RU" sz="1600" dirty="0">
                <a:ea typeface="Calibri"/>
                <a:cs typeface="Times New Roman"/>
              </a:rPr>
              <a:t>      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Тема: «Этот город твой и мой» 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Дидактическая игра: «Чистый город»	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u="sng" dirty="0">
                <a:latin typeface="Times New Roman"/>
                <a:ea typeface="Calibri"/>
                <a:cs typeface="Times New Roman"/>
              </a:rPr>
              <a:t>Защита презентации на тему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                 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«Мусор смело пустим в дело!».</a:t>
            </a:r>
            <a:endParaRPr lang="ru-RU" sz="1600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957" y="1668667"/>
            <a:ext cx="8125676" cy="487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Для организации интересной мыслительной деятельности мы использовали  в своей работе нетрадиционные формы и методы —презентации, слайды, экологические сказки. В этот день мы говорили с детьми о своём городе.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Цель занятия было наблюдение за состоянием окружающей  средой нашего города. Дети слушали и смотрели сказку. В городе «Чистом» появился Мусор и стало в городе грязно. Люди бросали мусор везде, что придавало мусору сил. Но потом появился Волшебник, который очень расстроился, увидев город. И позвал он своих помощников. Навели они порядок в городе и попросили ребят  соблюдать чистоту.  Проведя дидактическую игру «Поможем убрать мусор», дети навели чистоту в своём городе. Мы закрепили правило «Мусор нельзя бросать на дорожки улиц, его нужно выбрасывать в мусорные контейнеры». И выполнили задачи данного занятия:</a:t>
            </a:r>
            <a:r>
              <a:rPr lang="ru-RU" sz="1400" dirty="0">
                <a:ea typeface="Calibri"/>
                <a:cs typeface="Times New Roman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продолжали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вос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питывать любовь к городу и бережное отношение к окружающей среде,</a:t>
            </a:r>
            <a:r>
              <a:rPr lang="ru-RU" sz="1400" dirty="0"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формировали     навыки поведения на прогулках по городу.</a:t>
            </a:r>
            <a:endParaRPr lang="ru-RU" sz="14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72761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fs00.infourok.ru/images/doc/108/127752/640/img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44"/>
            <a:ext cx="9143999" cy="697463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52583" y="415247"/>
            <a:ext cx="3176330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Times New Roman"/>
                <a:ea typeface="Calibri"/>
                <a:cs typeface="Times New Roman"/>
              </a:rPr>
              <a:t>Реализация проекта: 5 день</a:t>
            </a:r>
            <a:endParaRPr lang="ru-RU" sz="1600" dirty="0">
              <a:solidFill>
                <a:srgbClr val="4BACC6">
                  <a:lumMod val="50000"/>
                </a:srgbClr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772" y="1844824"/>
            <a:ext cx="81256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ourier New"/>
              </a:rPr>
              <a:t>	</a:t>
            </a:r>
            <a:endParaRPr lang="ru-RU" dirty="0">
              <a:solidFill>
                <a:srgbClr val="000000"/>
              </a:solidFill>
              <a:effectLst/>
              <a:latin typeface="Courier New"/>
              <a:ea typeface="Courier New"/>
            </a:endParaRPr>
          </a:p>
        </p:txBody>
      </p:sp>
      <p:pic>
        <p:nvPicPr>
          <p:cNvPr id="1026" name="Picture 2" descr="C:\Users\User\Desktop\проект Экологической недели 2017-2018\фото 5 день\DSCN582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5" t="24444" r="11213"/>
          <a:stretch/>
        </p:blipFill>
        <p:spPr bwMode="auto">
          <a:xfrm>
            <a:off x="886464" y="1024214"/>
            <a:ext cx="2942449" cy="22458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проект Экологической недели 2017-2018\фото 5 день\DSCN583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6" t="22223" r="29546" b="12525"/>
          <a:stretch/>
        </p:blipFill>
        <p:spPr bwMode="auto">
          <a:xfrm>
            <a:off x="4788024" y="3501008"/>
            <a:ext cx="3454785" cy="25924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FA274F-18EA-4553-928B-524B1595ED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135" y="772925"/>
            <a:ext cx="3261075" cy="24458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58E1B9B-E17D-43D0-9FD9-32923AA9D0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459501"/>
            <a:ext cx="3456580" cy="25924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72761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fs00.infourok.ru/images/doc/108/127752/640/img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54759" y="332656"/>
            <a:ext cx="82216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	Воспитание правильного отношения детей к природе, умение бережно обращаться с живыми существами может быть полноценно осуществлено в дошкольный период лишь в том случае, если система работы в детском саду сочетается с воздействием на детей в семье.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9522" y="1701851"/>
            <a:ext cx="8365713" cy="4829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Домашнее задание: 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нарисовать эмблему «Защитим природу» по этапам «Экологической тропы».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Конкурс ДОУ «Мусор смело пустим в дело. Вторая жизнь!»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(Защита презентаций)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Данное мероприятие планировалось с целью: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Формирование экологической культуры у детей и взрослых.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Пропаганда экологического  воспитания.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Развитие творческих способностей у детей.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Привлечение интереса населения к экологическим проблемам.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Воспитание бережного отношения к природе и окружающему миру.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Номинации конкурса 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«Модели одежды»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«Аксессуары»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59101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88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8" t="14420"/>
          <a:stretch/>
        </p:blipFill>
        <p:spPr>
          <a:xfrm>
            <a:off x="1475656" y="2060848"/>
            <a:ext cx="5562128" cy="3960440"/>
          </a:xfrm>
          <a:prstGeom prst="rect">
            <a:avLst/>
          </a:prstGeom>
          <a:ln w="127000" cap="rnd">
            <a:solidFill>
              <a:schemeClr val="accent1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691680" y="692696"/>
            <a:ext cx="58326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Конкурс ДОУ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«Мусор смело пустим в дело!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Вторая жизнь!»</a:t>
            </a:r>
          </a:p>
        </p:txBody>
      </p:sp>
    </p:spTree>
    <p:extLst>
      <p:ext uri="{BB962C8B-B14F-4D97-AF65-F5344CB8AC3E}">
        <p14:creationId xmlns:p14="http://schemas.microsoft.com/office/powerpoint/2010/main" val="36161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fs00.infourok.ru/images/doc/108/127752/640/img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0"/>
            <a:ext cx="8784976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korablik29chap.ucoz.ru/images/Eko_proekt/risunok2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1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8222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fs00.infourok.ru/images/doc/108/127752/640/img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93204" y="4581128"/>
            <a:ext cx="8229600" cy="1944216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Чтобы человек стал другом природы, он должен быть добрым. </a:t>
            </a:r>
            <a:b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быть добрым помогает улыбка подаренная: ласковому ветерку, цветам, солнцу, друг другу, птицам и бабочкам. </a:t>
            </a:r>
            <a:b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Любуясь красотой природы, человек становится лучше и добрее. Ему хочется жить и сделать свою РОДИНУ еще краше.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 l="6876" t="16772" r="35198" b="26040"/>
          <a:stretch>
            <a:fillRect/>
          </a:stretch>
        </p:blipFill>
        <p:spPr bwMode="auto">
          <a:xfrm>
            <a:off x="755576" y="620688"/>
            <a:ext cx="7704856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forumsmile.ru/u/a/1/8/a18a528f51e8a9911af796d937c9d96a.gif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0"/>
            <a:ext cx="2376264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images.myshared.ru/4/295664/slide_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4139952" y="2492896"/>
            <a:ext cx="4896543" cy="274344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Главная цель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экологического воспитания в дошкольном возрасте – воспитание гуманного отношения к окружающей природе.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Из цели вытекает ряд задач, из которых главная – это научить детей видеть и понимать красоту родной природы, бережно относиться ко всему живому и использовать полученные знания в повседневной жизни.</a:t>
            </a:r>
          </a:p>
        </p:txBody>
      </p:sp>
    </p:spTree>
    <p:extLst>
      <p:ext uri="{BB962C8B-B14F-4D97-AF65-F5344CB8AC3E}">
        <p14:creationId xmlns:p14="http://schemas.microsoft.com/office/powerpoint/2010/main" val="3627503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fs00.infourok.ru/images/doc/108/127752/640/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Прямоугольник 2"/>
          <p:cNvSpPr>
            <a:spLocks noChangeArrowheads="1"/>
          </p:cNvSpPr>
          <p:nvPr/>
        </p:nvSpPr>
        <p:spPr bwMode="auto">
          <a:xfrm>
            <a:off x="4752022" y="476672"/>
            <a:ext cx="3816350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Загрязнение окружающей среды, истощение природных ресурсов и нарушения экологических связей в экосистемах стали глобальными проблемами.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если человечество будет продолжать идти по нынешнему пути развития, то его гибель, как считают ведущие экологи мира, через два – три поколения неизбежна.</a:t>
            </a:r>
          </a:p>
        </p:txBody>
      </p:sp>
      <p:pic>
        <p:nvPicPr>
          <p:cNvPr id="6148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0" t="14735" r="40854" b="24545"/>
          <a:stretch>
            <a:fillRect/>
          </a:stretch>
        </p:blipFill>
        <p:spPr bwMode="auto">
          <a:xfrm>
            <a:off x="395288" y="908050"/>
            <a:ext cx="4248150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52022" y="4725144"/>
            <a:ext cx="412633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u="sng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Новизна проекта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заключается в содержании и в форме организации экологической работы с детьми – цикл экскурсий по экологической тропе.</a:t>
            </a:r>
            <a:endParaRPr lang="ru-RU" sz="1600" dirty="0">
              <a:solidFill>
                <a:schemeClr val="accent5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2885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22" t="23437" r="20509" b="14955"/>
          <a:stretch/>
        </p:blipFill>
        <p:spPr bwMode="auto">
          <a:xfrm>
            <a:off x="611560" y="516004"/>
            <a:ext cx="7992888" cy="56846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68372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fs00.infourok.ru/images/doc/108/127752/640/img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413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33410" y="805931"/>
            <a:ext cx="831505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	В работе с дошкольниками по экологическому воспитанию и обучению в ДОУ мы использовали интегрированный подход. Почти каждая тема по экологии подкреплялась разными видами деятельности. Это познавательная деятельность, исследовательская деятельность, игры, изобразительная и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театральная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деятельность, литература, презентации.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52583" y="415247"/>
            <a:ext cx="3176330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Реализация проекта:</a:t>
            </a:r>
            <a:endParaRPr lang="ru-RU" sz="1600" dirty="0">
              <a:solidFill>
                <a:schemeClr val="accent5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8384" y="2564904"/>
            <a:ext cx="8315053" cy="3154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1 день 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u="sng" dirty="0">
                <a:latin typeface="Times New Roman"/>
                <a:ea typeface="Calibri"/>
                <a:cs typeface="Times New Roman"/>
              </a:rPr>
              <a:t>Познавательное развитие</a:t>
            </a:r>
            <a:r>
              <a:rPr lang="ru-RU" i="1" dirty="0">
                <a:ea typeface="Calibri"/>
                <a:cs typeface="Times New Roman"/>
              </a:rPr>
              <a:t>                   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Тема: «Деревья нашего края».	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u="sng" dirty="0">
                <a:latin typeface="Times New Roman"/>
                <a:ea typeface="Calibri"/>
                <a:cs typeface="Times New Roman"/>
              </a:rPr>
              <a:t>Художественно-эстетическое развити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е</a:t>
            </a:r>
            <a:r>
              <a:rPr lang="ru-RU" i="1" dirty="0">
                <a:ea typeface="Calibri"/>
                <a:cs typeface="Times New Roman"/>
              </a:rPr>
              <a:t>  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Рисование на тему «Деревья». 	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	Дети продолжали знакомиться  с растительным миром родного края, деревьями, их значении в природе. По загадкам отгадывали их названия.   Выделяя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общие признаки деревьев, их различия, они в игровой форме определяли правильность выбора веточки определённого дерева. А затем на занятии по художественно- эстетическому развитию рисовали понравившиеся им деревья. Завершилось занятие призывом: сохранять и оберегать природный мир.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0645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fs00.infourok.ru/images/doc/108/127752/640/img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05" y="0"/>
            <a:ext cx="9143999" cy="6858000"/>
          </a:xfrm>
          <a:prstGeom prst="rect">
            <a:avLst/>
          </a:prstGeom>
          <a:noFill/>
        </p:spPr>
      </p:pic>
      <p:pic>
        <p:nvPicPr>
          <p:cNvPr id="1027" name="Picture 3" descr="C:\Users\User\Desktop\проект Экологической недели 2017-2018\фото 1 день\DSCN568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06"/>
          <a:stretch/>
        </p:blipFill>
        <p:spPr bwMode="auto">
          <a:xfrm>
            <a:off x="3599090" y="2432929"/>
            <a:ext cx="2339715" cy="22102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user\Desktop\фото эколог проекта\DSCN56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991" y="3941745"/>
            <a:ext cx="3237622" cy="24284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52583" y="415247"/>
            <a:ext cx="3176330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Реализация проекта: 1 день</a:t>
            </a:r>
            <a:endParaRPr lang="ru-RU" sz="1600" dirty="0">
              <a:solidFill>
                <a:schemeClr val="accent5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1026" name="Picture 2" descr="C:\Users\User\Desktop\проект Экологической недели 2017-2018\фото 1 день\DSCN568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2" t="19828"/>
          <a:stretch/>
        </p:blipFill>
        <p:spPr bwMode="auto">
          <a:xfrm>
            <a:off x="509585" y="826130"/>
            <a:ext cx="3486351" cy="22724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проект Экологической недели 2017-2018\фото 1 день\DSCN568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14" r="29153"/>
          <a:stretch/>
        </p:blipFill>
        <p:spPr bwMode="auto">
          <a:xfrm>
            <a:off x="5508104" y="436563"/>
            <a:ext cx="3097168" cy="21503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user\Desktop\фото эколог проекта\DSCN568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00" y="3789040"/>
            <a:ext cx="3441213" cy="25811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5565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fs00.infourok.ru/images/doc/108/127752/640/img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44"/>
            <a:ext cx="9143999" cy="697463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52583" y="415247"/>
            <a:ext cx="3176330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Times New Roman"/>
                <a:ea typeface="Calibri"/>
                <a:cs typeface="Times New Roman"/>
              </a:rPr>
              <a:t>Реализация проекта: 2 день</a:t>
            </a:r>
            <a:endParaRPr lang="ru-RU" sz="1600" dirty="0">
              <a:solidFill>
                <a:srgbClr val="4BACC6">
                  <a:lumMod val="50000"/>
                </a:srgbClr>
              </a:solidFill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809508"/>
            <a:ext cx="864096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u="sng" dirty="0">
                <a:latin typeface="Times New Roman"/>
                <a:ea typeface="Calibri"/>
                <a:cs typeface="Times New Roman"/>
              </a:rPr>
              <a:t>Развитие речи</a:t>
            </a:r>
            <a:r>
              <a:rPr lang="ru-RU" sz="1600" dirty="0">
                <a:ea typeface="Calibri"/>
                <a:cs typeface="Times New Roman"/>
              </a:rPr>
              <a:t>                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Тема: «Как спасаются звери от холода»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u="sng" dirty="0">
                <a:latin typeface="Times New Roman"/>
                <a:ea typeface="Calibri"/>
                <a:cs typeface="Times New Roman"/>
              </a:rPr>
              <a:t>Познавательная деятельность</a:t>
            </a:r>
            <a:r>
              <a:rPr lang="ru-RU" sz="1600" dirty="0">
                <a:ea typeface="Calibri"/>
                <a:cs typeface="Times New Roman"/>
              </a:rPr>
              <a:t>       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Дидактическая игра «Найди дом животных в лесу»</a:t>
            </a:r>
            <a:endParaRPr lang="ru-RU" sz="1600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772" y="1844824"/>
            <a:ext cx="812567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ourier New"/>
              </a:rPr>
              <a:t>	Описывая животных, дети по характерным признакам узнавали животных леса. Они показывали и имитировали их повадки, крик. Данное занятие  воспитывало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Courier New"/>
              </a:rPr>
              <a:t>  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ourier New"/>
              </a:rPr>
              <a:t>доброе отношение к животным и  желание заботиться о них.   Используя театрализованную ширму, воспитатели показали детям встречу Белочки и Зайца. Звери рассказывали друг другу зачем они меняют шубки к зиме, для чего это им нужно. В игровой форме дети закрепляли названия домов диких животных, а далее они помогали им найти своё жильё. В игровой деятельности «лисичка» ловила «зайчат». Занятие прошло познавательно и интересно.</a:t>
            </a:r>
          </a:p>
          <a:p>
            <a:pPr marL="22860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Times New Roman"/>
                <a:ea typeface="Courier New"/>
              </a:rPr>
              <a:t>И в свободной деятельности дети  часто подходили к мольберту, ещё и ещё раз найти дом для животного.</a:t>
            </a:r>
            <a:endParaRPr lang="ru-RU" dirty="0">
              <a:solidFill>
                <a:srgbClr val="000000"/>
              </a:solidFill>
              <a:effectLst/>
              <a:latin typeface="Courier New"/>
              <a:ea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32429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fs00.infourok.ru/images/doc/108/127752/640/img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398" y="0"/>
            <a:ext cx="9143999" cy="697463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52583" y="415247"/>
            <a:ext cx="3176330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solidFill>
                  <a:srgbClr val="4BACC6">
                    <a:lumMod val="50000"/>
                  </a:srgbClr>
                </a:solidFill>
                <a:latin typeface="Times New Roman"/>
                <a:ea typeface="Calibri"/>
                <a:cs typeface="Times New Roman"/>
              </a:rPr>
              <a:t>Реализация проекта: 2 день</a:t>
            </a:r>
            <a:endParaRPr lang="ru-RU" sz="1600" dirty="0">
              <a:solidFill>
                <a:srgbClr val="4BACC6">
                  <a:lumMod val="50000"/>
                </a:srgbClr>
              </a:solidFill>
              <a:ea typeface="Calibri"/>
              <a:cs typeface="Times New Roman"/>
            </a:endParaRPr>
          </a:p>
        </p:txBody>
      </p:sp>
      <p:pic>
        <p:nvPicPr>
          <p:cNvPr id="1026" name="Picture 2" descr="C:\Users\User\Desktop\проект Экологической недели 2017-2018\фото 2 день\DSCN57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62" r="18846"/>
          <a:stretch/>
        </p:blipFill>
        <p:spPr bwMode="auto">
          <a:xfrm>
            <a:off x="652583" y="836148"/>
            <a:ext cx="3266826" cy="2232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проект Экологической недели 2017-2018\фото 2 день\DSCN573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46"/>
          <a:stretch/>
        </p:blipFill>
        <p:spPr bwMode="auto">
          <a:xfrm>
            <a:off x="4932040" y="603354"/>
            <a:ext cx="3686528" cy="24318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50" y="4005064"/>
            <a:ext cx="3367301" cy="2358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108" y="4021436"/>
            <a:ext cx="3528392" cy="23760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Users\User\Desktop\проект Экологической недели 2017-2018\фото 2 день\DSCN570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9" t="25454" r="11061"/>
          <a:stretch/>
        </p:blipFill>
        <p:spPr bwMode="auto">
          <a:xfrm>
            <a:off x="3131840" y="2439534"/>
            <a:ext cx="2914470" cy="2088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73602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1257</Words>
  <Application>Microsoft Office PowerPoint</Application>
  <PresentationFormat>Экран (4:3)</PresentationFormat>
  <Paragraphs>75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Calibri</vt:lpstr>
      <vt:lpstr>Courier New</vt:lpstr>
      <vt:lpstr>Times New Roman</vt:lpstr>
      <vt:lpstr>Wingdings</vt:lpstr>
      <vt:lpstr>Тема Office</vt:lpstr>
      <vt:lpstr>1_Тема Office</vt:lpstr>
      <vt:lpstr>2_Тема Office</vt:lpstr>
      <vt:lpstr>Презентация PowerPoint</vt:lpstr>
      <vt:lpstr>Чтобы человек стал другом природы, он должен быть добрым.  А быть добрым помогает улыбка подаренная: ласковому ветерку, цветам, солнцу, друг другу, птицам и бабочкам.  Любуясь красотой природы, человек становится лучше и добрее. Ему хочется жить и сделать свою РОДИНУ еще краше.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</dc:creator>
  <cp:lastModifiedBy>User</cp:lastModifiedBy>
  <cp:revision>56</cp:revision>
  <cp:lastPrinted>2018-03-29T08:09:46Z</cp:lastPrinted>
  <dcterms:created xsi:type="dcterms:W3CDTF">2018-02-10T17:28:33Z</dcterms:created>
  <dcterms:modified xsi:type="dcterms:W3CDTF">2022-04-27T13:07:15Z</dcterms:modified>
</cp:coreProperties>
</file>