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6" r:id="rId6"/>
    <p:sldId id="264" r:id="rId7"/>
    <p:sldId id="262" r:id="rId8"/>
    <p:sldId id="263" r:id="rId9"/>
    <p:sldId id="265" r:id="rId10"/>
    <p:sldId id="260" r:id="rId11"/>
    <p:sldId id="261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ина" initials="Д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CACAA-29EE-4B05-9DA4-BA6C9533FC3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74D63-A9A7-48F9-9794-D244DA789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Прелюдия соль-диез минор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74D63-A9A7-48F9-9794-D244DA789A9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Прелюдия соль мажор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74D63-A9A7-48F9-9794-D244DA789A9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4;&#1080;&#1085;&#1072;\Desktop\&#1086;&#1090;&#1082;&#1088;&#1099;&#1090;&#1099;&#1081;%20&#1091;&#1088;&#1086;&#1082;%20&#1052;&#1091;&#1079;&#1099;&#1082;&#1072;%205%20&#1082;&#1083;&#1072;&#1089;&#1089;\09%20-%20&#1043;.%20&#1057;&#1074;&#1080;&#1088;&#1080;&#1076;&#1086;&#1074;.%20&#1054;&#1089;&#1077;&#1085;&#1100;.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0;&#1085;&#1072;\Desktop\&#1086;&#1090;&#1082;&#1088;&#1099;&#1090;&#1099;&#1081;%20&#1091;&#1088;&#1086;&#1082;%20&#1052;&#1091;&#1079;&#1099;&#1082;&#1072;%205%20&#1082;&#1083;&#1072;&#1089;&#1089;\28452.mp3" TargetMode="Externa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0;&#1085;&#1072;\Desktop\&#1086;&#1090;&#1082;&#1088;&#1099;&#1090;&#1099;&#1081;%20&#1091;&#1088;&#1086;&#1082;%20&#1052;&#1091;&#1079;&#1099;&#1082;&#1072;%205%20&#1082;&#1083;&#1072;&#1089;&#1089;\&#1057;.&#1056;&#1072;&#1093;&#1084;&#1072;&#1085;&#1080;&#1085;&#1086;&#1074;_-_&#1055;&#1088;&#1077;&#1083;&#1102;&#1076;&#1080;&#1103;_&#1089;&#1086;&#1083;&#1100;_&#1076;&#1080;&#1077;&#1079;_&#1084;&#1080;&#1085;&#1086;&#1088;_(audiopoisk.com).mp3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\\&#1044;&#1080;&#1085;&#1072;-&#1087;&#1082;\c\Users\&#1044;&#1080;&#1085;&#1072;\Desktop\&#1086;&#1090;&#1082;&#1088;&#1099;&#1090;&#1099;&#1081;%20&#1091;&#1088;&#1086;&#1082;%20&#1052;&#1091;&#1079;&#1099;&#1082;&#1072;%205%20&#1082;&#1083;&#1072;&#1089;&#1089;\&#1063;&#1090;&#1086;%20&#1084;&#1099;%20&#1056;&#1086;&#1076;&#1080;&#1085;&#1086;&#1081;%20&#1079;&#1086;&#1074;&#1077;&#1084;%20-%20&#1082;&#1086;&#1087;&#1080;&#1103;\&#1063;&#1090;&#1086;%20&#1084;&#1099;%20&#1056;&#1086;&#1076;&#1080;&#1085;&#1086;&#1081;%20&#1079;&#1086;&#1074;&#1105;&#1084;%20(-).mp3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0;&#1085;&#1072;\Desktop\&#1086;&#1090;&#1082;&#1088;&#1099;&#1090;&#1099;&#1081;%20&#1091;&#1088;&#1086;&#1082;%20&#1052;&#1091;&#1079;&#1099;&#1082;&#1072;%205%20&#1082;&#1083;&#1072;&#1089;&#1089;\__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0;&#1085;&#1072;\Desktop\&#1086;&#1090;&#1082;&#1088;&#1099;&#1090;&#1099;&#1081;%20&#1091;&#1088;&#1086;&#1082;%20&#1052;&#1091;&#1079;&#1099;&#1082;&#1072;%205%20&#1082;&#1083;&#1072;&#1089;&#1089;\&#1057;.&#1056;&#1072;&#1093;&#1084;&#1072;&#1085;&#1080;&#1085;&#1086;&#1074;_-_&#1055;&#1088;&#1077;&#1083;&#1102;&#1076;&#1080;&#1103;_&#1089;&#1086;&#1083;&#1100;_&#1076;&#1080;&#1077;&#1079;_&#1084;&#1080;&#1085;&#1086;&#1088;_(audiopoisk.com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0;&#1085;&#1072;\Desktop\&#1086;&#1090;&#1082;&#1088;&#1099;&#1090;&#1099;&#1081;%20&#1091;&#1088;&#1086;&#1082;%20&#1052;&#1091;&#1079;&#1099;&#1082;&#1072;%205%20&#1082;&#1083;&#1072;&#1089;&#1089;\28452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09 - Г. Свиридов. Осень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 flipH="1" flipV="1">
            <a:off x="2895600" y="3810000"/>
            <a:ext cx="914400" cy="381000"/>
          </a:xfrm>
          <a:prstGeom prst="rect">
            <a:avLst/>
          </a:prstGeom>
        </p:spPr>
      </p:pic>
      <p:pic>
        <p:nvPicPr>
          <p:cNvPr id="1026" name="Picture 2" descr="D:\в прошлом году\Новая папка\е волко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533400"/>
            <a:ext cx="4776787" cy="563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26161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381000"/>
            <a:ext cx="2971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</a:rPr>
              <a:t>       Золотая  осень.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  Осень. Сказочный чертог,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Всем открытый для обзора.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Просеки лесных дорог,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Заглядевшихся в озера.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 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Как на выставке картин: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Залы, залы, залы, залы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Вязов, ясеней, осин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В позолоте небывалой.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 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Липы обруч золотой —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Как венец на новобрачной.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Лик березы — под фатой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Подвенечной и прозрачной.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 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Погребенная земля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Под листвой в канавах, ямах.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В желтых кленах флигеля,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Словно в золоченых рамах.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         </a:t>
            </a:r>
            <a:endParaRPr lang="ru-RU" sz="1600" b="1" dirty="0">
              <a:solidFill>
                <a:srgbClr val="FFFF00"/>
              </a:solidFill>
            </a:endParaRPr>
          </a:p>
        </p:txBody>
      </p:sp>
      <p:pic>
        <p:nvPicPr>
          <p:cNvPr id="6" name="09 - Г. Свиридов. Осень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5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100000">
                <p:cTn id="8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50825" y="1268413"/>
            <a:ext cx="4176713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Игорь </a:t>
            </a:r>
          </a:p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Эммануилович</a:t>
            </a:r>
          </a:p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Грабарь.</a:t>
            </a:r>
            <a:r>
              <a:rPr lang="ru-RU" sz="3600" b="1" dirty="0">
                <a:latin typeface="Arial" charset="0"/>
              </a:rPr>
              <a:t> </a:t>
            </a:r>
          </a:p>
          <a:p>
            <a:pPr algn="ctr">
              <a:defRPr/>
            </a:pPr>
            <a:endParaRPr lang="ru-RU" sz="3600" b="1" dirty="0">
              <a:latin typeface="Arial" charset="0"/>
            </a:endParaRPr>
          </a:p>
          <a:p>
            <a:pPr algn="ctr"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Февральская лазурь</a:t>
            </a:r>
            <a:endParaRPr lang="ru-RU" sz="4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4" name="2845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4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3779838" y="4652963"/>
            <a:ext cx="4176712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6600CC"/>
                </a:solidFill>
              </a:rPr>
              <a:t>Алексей </a:t>
            </a:r>
          </a:p>
          <a:p>
            <a:pPr algn="ctr"/>
            <a:r>
              <a:rPr lang="ru-RU" sz="2400" b="1" dirty="0">
                <a:solidFill>
                  <a:srgbClr val="6600CC"/>
                </a:solidFill>
              </a:rPr>
              <a:t>Степанович </a:t>
            </a:r>
          </a:p>
          <a:p>
            <a:pPr algn="ctr"/>
            <a:r>
              <a:rPr lang="ru-RU" sz="2400" b="1" dirty="0">
                <a:solidFill>
                  <a:srgbClr val="6600CC"/>
                </a:solidFill>
              </a:rPr>
              <a:t>Степанов</a:t>
            </a:r>
          </a:p>
          <a:p>
            <a:pPr algn="ctr"/>
            <a:endParaRPr lang="ru-RU" sz="2400" b="1" dirty="0"/>
          </a:p>
          <a:p>
            <a:pPr algn="ctr"/>
            <a:r>
              <a:rPr lang="ru-RU" sz="3200" b="1" dirty="0">
                <a:solidFill>
                  <a:srgbClr val="CC0066"/>
                </a:solidFill>
              </a:rPr>
              <a:t>Цугом</a:t>
            </a:r>
          </a:p>
        </p:txBody>
      </p:sp>
      <p:pic>
        <p:nvPicPr>
          <p:cNvPr id="4" name="С.Рахманинов_-_Прелюдия_соль_диез_минор_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0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2411413" y="404813"/>
            <a:ext cx="4824412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Итог  урока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827088" y="1628775"/>
            <a:ext cx="7632700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/>
              <a:t>     </a:t>
            </a:r>
            <a:r>
              <a:rPr lang="ru-RU" sz="2800" b="1"/>
              <a:t>Оба художника, поэт, композитор, в разных произведениях искусства – картинах, стихах, музыке – воспели красоту русской природы. Мы, внимательно всматриваясь в картины, вслушиваясь в стихи, услышали звучавшую в них музыку. В нашем восприятии не одинаково звучали картины Грабаря «Февральская лазурь» и Степанова «Цугом». Значит, мы можем услышать живопись.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3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972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pPr algn="ctr"/>
            <a:r>
              <a:rPr lang="ru-RU" b="1" i="1" dirty="0" smtClean="0"/>
              <a:t>Что мы Родиной зовем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78645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400" b="1" dirty="0" smtClean="0"/>
              <a:t>1.  </a:t>
            </a:r>
            <a:r>
              <a:rPr lang="ru-RU" sz="8000" b="1" dirty="0" smtClean="0"/>
              <a:t>Что мы Родиной зовём?                  2.  Что мы Родиной зовём? </a:t>
            </a:r>
            <a:br>
              <a:rPr lang="ru-RU" sz="8000" b="1" dirty="0" smtClean="0"/>
            </a:br>
            <a:r>
              <a:rPr lang="ru-RU" sz="8000" b="1" dirty="0" smtClean="0"/>
              <a:t>Дом, где мы с тобой растём,                Солнце в небе </a:t>
            </a:r>
            <a:r>
              <a:rPr lang="ru-RU" sz="8000" b="1" dirty="0" err="1" smtClean="0"/>
              <a:t>голубом</a:t>
            </a:r>
            <a:r>
              <a:rPr lang="ru-RU" sz="8000" b="1" dirty="0" smtClean="0"/>
              <a:t> </a:t>
            </a:r>
            <a:br>
              <a:rPr lang="ru-RU" sz="8000" b="1" dirty="0" smtClean="0"/>
            </a:br>
            <a:r>
              <a:rPr lang="ru-RU" sz="8000" b="1" dirty="0" smtClean="0"/>
              <a:t>И берёзки, вдоль которых                   И душистый, золотистый </a:t>
            </a:r>
            <a:br>
              <a:rPr lang="ru-RU" sz="8000" b="1" dirty="0" smtClean="0"/>
            </a:br>
            <a:r>
              <a:rPr lang="ru-RU" sz="8000" b="1" dirty="0" smtClean="0"/>
              <a:t>Взявшись за руки идём.                     Хлеб за праздничным столом </a:t>
            </a:r>
          </a:p>
          <a:p>
            <a:pPr>
              <a:buNone/>
            </a:pPr>
            <a:r>
              <a:rPr lang="ru-RU" sz="8000" b="1" dirty="0" smtClean="0"/>
              <a:t>    </a:t>
            </a:r>
          </a:p>
          <a:p>
            <a:pPr>
              <a:buNone/>
            </a:pPr>
            <a:r>
              <a:rPr lang="ru-RU" sz="8000" b="1" dirty="0" smtClean="0"/>
              <a:t>     Вот, что мы Родиной зовём,              Вот, что мы Родиной зовём,</a:t>
            </a:r>
            <a:br>
              <a:rPr lang="ru-RU" sz="8000" b="1" dirty="0" smtClean="0"/>
            </a:br>
            <a:r>
              <a:rPr lang="ru-RU" sz="8000" b="1" dirty="0" smtClean="0"/>
              <a:t>Вот, что любимой мы зовём               Вот, что любимой мы зовём.</a:t>
            </a:r>
          </a:p>
          <a:p>
            <a:pPr algn="ctr">
              <a:buNone/>
            </a:pPr>
            <a:endParaRPr lang="ru-RU" sz="8000" b="1" dirty="0" smtClean="0"/>
          </a:p>
          <a:p>
            <a:pPr algn="ctr">
              <a:buNone/>
            </a:pPr>
            <a:endParaRPr lang="ru-RU" sz="8000" b="1" dirty="0" smtClean="0"/>
          </a:p>
          <a:p>
            <a:pPr algn="ctr">
              <a:buNone/>
            </a:pPr>
            <a:endParaRPr lang="ru-RU" sz="8000" b="1" dirty="0" smtClean="0"/>
          </a:p>
          <a:p>
            <a:pPr algn="ctr">
              <a:buNone/>
            </a:pPr>
            <a:r>
              <a:rPr lang="ru-RU" sz="8000" b="1" dirty="0" smtClean="0"/>
              <a:t>3.Что мы Родиной зовём?</a:t>
            </a:r>
            <a:br>
              <a:rPr lang="ru-RU" sz="8000" b="1" dirty="0" smtClean="0"/>
            </a:br>
            <a:r>
              <a:rPr lang="ru-RU" sz="8000" b="1" dirty="0" smtClean="0"/>
              <a:t>        Край, где мы с тобой живём.</a:t>
            </a:r>
            <a:br>
              <a:rPr lang="ru-RU" sz="8000" b="1" dirty="0" smtClean="0"/>
            </a:br>
            <a:r>
              <a:rPr lang="ru-RU" sz="8000" b="1" dirty="0" smtClean="0"/>
              <a:t>       И скворцов весенних песни</a:t>
            </a:r>
            <a:br>
              <a:rPr lang="ru-RU" sz="8000" b="1" dirty="0" smtClean="0"/>
            </a:br>
            <a:r>
              <a:rPr lang="ru-RU" sz="8000" b="1" dirty="0" smtClean="0"/>
              <a:t>За распахнутым окном.</a:t>
            </a:r>
          </a:p>
          <a:p>
            <a:pPr algn="ctr">
              <a:buNone/>
            </a:pPr>
            <a:endParaRPr lang="ru-RU" sz="8000" b="1" dirty="0" smtClean="0"/>
          </a:p>
          <a:p>
            <a:pPr algn="ctr">
              <a:buNone/>
            </a:pPr>
            <a:r>
              <a:rPr lang="ru-RU" sz="8000" b="1" dirty="0" smtClean="0"/>
              <a:t>Вот, что мы Родиной зовём,</a:t>
            </a:r>
          </a:p>
          <a:p>
            <a:pPr algn="ctr">
              <a:buNone/>
            </a:pPr>
            <a:r>
              <a:rPr lang="ru-RU" sz="8000" b="1" dirty="0" smtClean="0"/>
              <a:t>Вот, что любимой мы зовём.</a:t>
            </a:r>
          </a:p>
          <a:p>
            <a:endParaRPr lang="ru-RU" dirty="0"/>
          </a:p>
        </p:txBody>
      </p:sp>
      <p:pic>
        <p:nvPicPr>
          <p:cNvPr id="6" name="Что мы Родиной зовём 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971550" y="620713"/>
            <a:ext cx="7743854" cy="62372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Музыкальная  </a:t>
            </a:r>
          </a:p>
          <a:p>
            <a:pPr algn="ctr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живопись </a:t>
            </a:r>
          </a:p>
          <a:p>
            <a:pPr algn="ctr"/>
            <a:r>
              <a:rPr lang="ru-RU" sz="3600" kern="10" spc="-36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</a:t>
            </a:r>
            <a:endParaRPr lang="ru-RU" sz="3600" kern="10" spc="-360" dirty="0" smtClean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  <a:p>
            <a:pPr algn="ctr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живописная </a:t>
            </a:r>
          </a:p>
          <a:p>
            <a:pPr algn="ctr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музыка</a:t>
            </a:r>
          </a:p>
          <a:p>
            <a:pPr algn="ctr"/>
            <a:endParaRPr lang="ru-RU" sz="3600" kern="10" spc="-360" dirty="0" smtClean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  <a:p>
            <a:pPr algn="ctr"/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ChangeArrowheads="1"/>
          </p:cNvSpPr>
          <p:nvPr/>
        </p:nvSpPr>
        <p:spPr bwMode="auto">
          <a:xfrm>
            <a:off x="4932363" y="0"/>
            <a:ext cx="4211637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Если видишь, на картине</a:t>
            </a:r>
          </a:p>
          <a:p>
            <a:r>
              <a:rPr lang="ru-RU" sz="2400" b="1">
                <a:solidFill>
                  <a:srgbClr val="000099"/>
                </a:solidFill>
              </a:rPr>
              <a:t>Нарисована река,</a:t>
            </a:r>
          </a:p>
          <a:p>
            <a:r>
              <a:rPr lang="ru-RU" sz="2400" b="1">
                <a:solidFill>
                  <a:srgbClr val="000099"/>
                </a:solidFill>
              </a:rPr>
              <a:t>Или ель и белый иней,</a:t>
            </a:r>
          </a:p>
          <a:p>
            <a:r>
              <a:rPr lang="ru-RU" sz="2400" b="1">
                <a:solidFill>
                  <a:srgbClr val="000099"/>
                </a:solidFill>
              </a:rPr>
              <a:t>Или сад и облака,</a:t>
            </a:r>
          </a:p>
          <a:p>
            <a:r>
              <a:rPr lang="ru-RU" sz="2400" b="1">
                <a:solidFill>
                  <a:srgbClr val="000099"/>
                </a:solidFill>
              </a:rPr>
              <a:t>Или снежная равнина,</a:t>
            </a:r>
          </a:p>
          <a:p>
            <a:r>
              <a:rPr lang="ru-RU" sz="2400" b="1">
                <a:solidFill>
                  <a:srgbClr val="000099"/>
                </a:solidFill>
              </a:rPr>
              <a:t>Или поле и шалаш, -</a:t>
            </a:r>
          </a:p>
          <a:p>
            <a:r>
              <a:rPr lang="ru-RU" sz="2400" b="1">
                <a:solidFill>
                  <a:srgbClr val="000099"/>
                </a:solidFill>
              </a:rPr>
              <a:t>Обязательно картина</a:t>
            </a:r>
          </a:p>
          <a:p>
            <a:r>
              <a:rPr lang="ru-RU" sz="2400" b="1">
                <a:solidFill>
                  <a:srgbClr val="000099"/>
                </a:solidFill>
              </a:rPr>
              <a:t>Называется</a:t>
            </a:r>
            <a:r>
              <a:rPr lang="ru-RU" sz="2400" b="1"/>
              <a:t> </a:t>
            </a:r>
            <a:r>
              <a:rPr lang="ru-RU" sz="2800" b="1">
                <a:solidFill>
                  <a:srgbClr val="CC3300"/>
                </a:solidFill>
              </a:rPr>
              <a:t>пейзаж.</a:t>
            </a:r>
          </a:p>
        </p:txBody>
      </p:sp>
      <p:pic>
        <p:nvPicPr>
          <p:cNvPr id="307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0056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284538"/>
            <a:ext cx="4643437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1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79388" y="188912"/>
            <a:ext cx="4537075" cy="364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latin typeface="Arial" charset="0"/>
              </a:rPr>
              <a:t>       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ЗИМНЕЕ УТРО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Под </a:t>
            </a:r>
            <a:r>
              <a:rPr lang="ru-RU" sz="2000" b="1" dirty="0" err="1">
                <a:latin typeface="Arial" charset="0"/>
              </a:rPr>
              <a:t>голубыми</a:t>
            </a:r>
            <a:r>
              <a:rPr lang="ru-RU" sz="2000" b="1" dirty="0">
                <a:latin typeface="Arial" charset="0"/>
              </a:rPr>
              <a:t> небесами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Великолепными коврами,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Блестя на солнце, снег лежит;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Прозрачный лес один чернеет,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И ель сквозь иней зеленеет,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И речка подо льдом блестит.</a:t>
            </a:r>
          </a:p>
          <a:p>
            <a:pPr>
              <a:spcBef>
                <a:spcPct val="50000"/>
              </a:spcBef>
              <a:defRPr/>
            </a:pPr>
            <a:r>
              <a:rPr lang="ru-RU" dirty="0">
                <a:latin typeface="Arial" charset="0"/>
              </a:rPr>
              <a:t>                                           </a:t>
            </a:r>
            <a:r>
              <a:rPr lang="ru-RU" b="1" dirty="0">
                <a:solidFill>
                  <a:srgbClr val="000099"/>
                </a:solidFill>
                <a:latin typeface="Arial" charset="0"/>
              </a:rPr>
              <a:t>А.С. Пушкин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6084888" y="2205038"/>
            <a:ext cx="287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148263" y="2133600"/>
            <a:ext cx="3995737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ЗИМНЯЯ ДОРОГА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По дороге зимней, скучной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Тройка борзая бежит,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Колокольчик однозвучный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Утомительно гремит.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Что-то слышится родное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В долгих песнях ямщика: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То разгулье удалое,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atin typeface="Arial" charset="0"/>
              </a:rPr>
              <a:t>То сердечная тоска…</a:t>
            </a:r>
          </a:p>
          <a:p>
            <a:pPr>
              <a:spcBef>
                <a:spcPct val="50000"/>
              </a:spcBef>
              <a:defRPr/>
            </a:pPr>
            <a:r>
              <a:rPr lang="ru-RU" dirty="0">
                <a:latin typeface="Arial" charset="0"/>
              </a:rPr>
              <a:t>                                </a:t>
            </a:r>
            <a:r>
              <a:rPr lang="ru-RU" b="1" dirty="0">
                <a:solidFill>
                  <a:srgbClr val="000099"/>
                </a:solidFill>
                <a:latin typeface="Arial" charset="0"/>
              </a:rPr>
              <a:t>А.С. Пушкин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4"/>
          <p:cNvSpPr>
            <a:spLocks noChangeArrowheads="1" noChangeShapeType="1" noTextEdit="1"/>
          </p:cNvSpPr>
          <p:nvPr/>
        </p:nvSpPr>
        <p:spPr bwMode="auto">
          <a:xfrm>
            <a:off x="1692275" y="333375"/>
            <a:ext cx="6119813" cy="7921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Размышление</a:t>
            </a:r>
          </a:p>
        </p:txBody>
      </p:sp>
      <p:pic>
        <p:nvPicPr>
          <p:cNvPr id="10243" name="Picture 7" descr="MM90018833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276475"/>
            <a:ext cx="6477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187450" y="1865313"/>
            <a:ext cx="756126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Если бы вы были композиторами, то какие музыкальные краски подобрали бы, чтобы передать настроение стихов (ладовые, динамические, темповые, регистровые)?</a:t>
            </a:r>
          </a:p>
        </p:txBody>
      </p:sp>
      <p:pic>
        <p:nvPicPr>
          <p:cNvPr id="10245" name="Picture 9" descr="MM90018833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221163"/>
            <a:ext cx="6477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187450" y="3860800"/>
            <a:ext cx="76327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 музыке какого стихотворения вам хотелось бы применить изобразительные интонации? Какие? Каким словам А.С. Пушкина они бы соответствовали?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04813"/>
            <a:ext cx="48260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5000628" y="1628775"/>
            <a:ext cx="4057647" cy="411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Сергей</a:t>
            </a:r>
          </a:p>
          <a:p>
            <a:pPr algn="ctr">
              <a:defRPr/>
            </a:pPr>
            <a:r>
              <a:rPr lang="ru-RU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Васильевич</a:t>
            </a:r>
          </a:p>
          <a:p>
            <a:pPr algn="ctr">
              <a:defRPr/>
            </a:pPr>
            <a:r>
              <a:rPr lang="ru-RU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Рахманинов</a:t>
            </a:r>
          </a:p>
          <a:p>
            <a:pPr algn="ctr">
              <a:defRPr/>
            </a:pP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(1873 – 1943)</a:t>
            </a:r>
          </a:p>
          <a:p>
            <a:pPr algn="ctr">
              <a:defRPr/>
            </a:pPr>
            <a:endParaRPr lang="ru-RU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00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.Рахманинов_-_Прелюдия_соль_диез_минор_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0"/>
            <a:ext cx="5148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9850" y="2636838"/>
            <a:ext cx="37417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endParaRPr lang="ru-RU" sz="40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" name="2845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4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4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497887" cy="7921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Анализ  произведений  С. Рахманинова</a:t>
            </a:r>
          </a:p>
        </p:txBody>
      </p:sp>
      <p:pic>
        <p:nvPicPr>
          <p:cNvPr id="14339" name="Picture 5" descr="MM90018833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196975"/>
            <a:ext cx="5048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116013" y="1125538"/>
            <a:ext cx="7488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Какая прелюдия какой картине (стихам) созвучна?</a:t>
            </a:r>
          </a:p>
        </p:txBody>
      </p:sp>
      <p:pic>
        <p:nvPicPr>
          <p:cNvPr id="14341" name="Picture 7" descr="MM90018833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700213"/>
            <a:ext cx="5048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1116013" y="1628775"/>
            <a:ext cx="8027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Какое настроение вызывает у вас Прелюдия соль-диез минор?</a:t>
            </a: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1116013" y="2420938"/>
            <a:ext cx="72723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/>
              <a:t>Какие ладовые, динамические, регистровые, темповые краски использовал композитор? Совпадают ли они с вашими представлениями?</a:t>
            </a:r>
          </a:p>
        </p:txBody>
      </p:sp>
      <p:sp>
        <p:nvSpPr>
          <p:cNvPr id="14344" name="Text Box 10"/>
          <p:cNvSpPr txBox="1">
            <a:spLocks noChangeArrowheads="1"/>
          </p:cNvSpPr>
          <p:nvPr/>
        </p:nvSpPr>
        <p:spPr bwMode="auto">
          <a:xfrm>
            <a:off x="1116013" y="3573463"/>
            <a:ext cx="7704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Что могут передать интонации аккомпанемента?</a:t>
            </a:r>
          </a:p>
        </p:txBody>
      </p:sp>
      <p:sp>
        <p:nvSpPr>
          <p:cNvPr id="14345" name="Text Box 11"/>
          <p:cNvSpPr txBox="1">
            <a:spLocks noChangeArrowheads="1"/>
          </p:cNvSpPr>
          <p:nvPr/>
        </p:nvSpPr>
        <p:spPr bwMode="auto">
          <a:xfrm>
            <a:off x="1116013" y="4149725"/>
            <a:ext cx="7559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Найдите в стихах А.С. Пушкина слова, которыми можно описать мелодию и аккомпанемент «Прелюдии соль-диез минор»</a:t>
            </a:r>
          </a:p>
        </p:txBody>
      </p:sp>
      <p:sp>
        <p:nvSpPr>
          <p:cNvPr id="14346" name="Text Box 12"/>
          <p:cNvSpPr txBox="1">
            <a:spLocks noChangeArrowheads="1"/>
          </p:cNvSpPr>
          <p:nvPr/>
        </p:nvSpPr>
        <p:spPr bwMode="auto">
          <a:xfrm>
            <a:off x="1116013" y="5465763"/>
            <a:ext cx="8027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Отличаются ли «Прелюдия соль-диез минор» и «Прелюдия соль мажор» по настроению и музыкальным краскам?</a:t>
            </a:r>
          </a:p>
        </p:txBody>
      </p:sp>
      <p:pic>
        <p:nvPicPr>
          <p:cNvPr id="14347" name="Picture 13" descr="MM90018833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492375"/>
            <a:ext cx="5048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4" descr="MM90018833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500438"/>
            <a:ext cx="5048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5" descr="MM90018833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149725"/>
            <a:ext cx="5048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6" descr="MM90018833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516563"/>
            <a:ext cx="5048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</TotalTime>
  <Words>384</Words>
  <PresentationFormat>Экран (4:3)</PresentationFormat>
  <Paragraphs>96</Paragraphs>
  <Slides>13</Slides>
  <Notes>2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Что мы Родиной зовем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Дина</dc:creator>
  <cp:lastModifiedBy>Дина</cp:lastModifiedBy>
  <cp:revision>29</cp:revision>
  <dcterms:created xsi:type="dcterms:W3CDTF">2013-01-21T12:35:44Z</dcterms:created>
  <dcterms:modified xsi:type="dcterms:W3CDTF">2017-09-16T17:30:04Z</dcterms:modified>
</cp:coreProperties>
</file>