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305" r:id="rId3"/>
    <p:sldId id="258" r:id="rId4"/>
    <p:sldId id="299" r:id="rId5"/>
    <p:sldId id="303" r:id="rId6"/>
    <p:sldId id="302" r:id="rId7"/>
    <p:sldId id="301" r:id="rId8"/>
    <p:sldId id="304" r:id="rId9"/>
    <p:sldId id="300" r:id="rId10"/>
    <p:sldId id="306" r:id="rId11"/>
    <p:sldId id="307" r:id="rId12"/>
    <p:sldId id="308" r:id="rId13"/>
    <p:sldId id="309" r:id="rId14"/>
    <p:sldId id="298" r:id="rId15"/>
    <p:sldId id="284" r:id="rId16"/>
    <p:sldId id="286" r:id="rId17"/>
    <p:sldId id="293" r:id="rId18"/>
    <p:sldId id="273" r:id="rId19"/>
    <p:sldId id="288" r:id="rId20"/>
    <p:sldId id="297" r:id="rId21"/>
    <p:sldId id="310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10" Type="http://schemas.openxmlformats.org/officeDocument/2006/relationships/image" Target="../media/image4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jpe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jpeg"/><Relationship Id="rId9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w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jpeg"/><Relationship Id="rId7" Type="http://schemas.openxmlformats.org/officeDocument/2006/relationships/image" Target="../media/image2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26876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АВТОМАТИЗАЦИЯ ЗВУКА </a:t>
            </a:r>
            <a:r>
              <a:rPr lang="en-US" sz="4000" b="1" dirty="0" smtClean="0">
                <a:solidFill>
                  <a:srgbClr val="002060"/>
                </a:solidFill>
                <a:latin typeface="+mj-lt"/>
              </a:rPr>
              <a:t>[</a:t>
            </a:r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Л</a:t>
            </a:r>
            <a:r>
              <a:rPr lang="en-US" sz="4000" b="1" dirty="0" smtClean="0">
                <a:solidFill>
                  <a:srgbClr val="002060"/>
                </a:solidFill>
                <a:latin typeface="+mj-lt"/>
              </a:rPr>
              <a:t>]</a:t>
            </a:r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В СЛОВАХ, СЛОВОСОЧЕТАНИЯХ, ПРЕДЛОЖЕНИЯХ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" name="Picture 2" descr="D:\Света\практика по работе\изготовить презентацию\картинки\л\463dcfd185f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91265"/>
            <a:ext cx="2030528" cy="25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Света\практика по работе\изготовить презентацию\картинки\л\m221991_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20272" y="3832830"/>
            <a:ext cx="2123728" cy="3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/>
        </p:nvGrpSpPr>
        <p:grpSpPr>
          <a:xfrm>
            <a:off x="-180528" y="3623403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27984" y="1844824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  <p:pic>
        <p:nvPicPr>
          <p:cNvPr id="9" name="поез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47" y="6260059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7" t="40930" r="33905" b="13720"/>
          <a:stretch/>
        </p:blipFill>
        <p:spPr>
          <a:xfrm>
            <a:off x="1331640" y="1964838"/>
            <a:ext cx="3880279" cy="323356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500521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Дыхательная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гимнастика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351" y="1681607"/>
            <a:ext cx="213285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3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35367"/>
            <a:ext cx="4752528" cy="67226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2" y="674784"/>
            <a:ext cx="4410622" cy="625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27984" y="1844824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  <p:pic>
        <p:nvPicPr>
          <p:cNvPr id="9" name="поез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47" y="6260059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7" t="40930" r="33905" b="13720"/>
          <a:stretch/>
        </p:blipFill>
        <p:spPr>
          <a:xfrm>
            <a:off x="1331640" y="1964838"/>
            <a:ext cx="3880279" cy="323356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500521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Играем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звуком [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в слова  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847050"/>
            <a:ext cx="2552207" cy="19225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Звук </a:t>
            </a:r>
            <a:r>
              <a:rPr lang="en-US" sz="3600" dirty="0" smtClean="0">
                <a:solidFill>
                  <a:schemeClr val="tx1"/>
                </a:solidFill>
              </a:rPr>
              <a:t>[</a:t>
            </a:r>
            <a:r>
              <a:rPr lang="ru-RU" sz="3600" dirty="0" smtClean="0">
                <a:solidFill>
                  <a:schemeClr val="tx1"/>
                </a:solidFill>
              </a:rPr>
              <a:t>Л</a:t>
            </a:r>
            <a:r>
              <a:rPr lang="en-US" sz="3600" dirty="0" smtClean="0">
                <a:solidFill>
                  <a:schemeClr val="tx1"/>
                </a:solidFill>
              </a:rPr>
              <a:t>]</a:t>
            </a:r>
            <a:r>
              <a:rPr lang="ru-RU" sz="3600" dirty="0" smtClean="0">
                <a:solidFill>
                  <a:schemeClr val="tx1"/>
                </a:solidFill>
              </a:rPr>
              <a:t> в словах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27984" y="1844824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  <p:pic>
        <p:nvPicPr>
          <p:cNvPr id="9" name="поез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47" y="6260059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7" t="40930" r="33905" b="13720"/>
          <a:stretch/>
        </p:blipFill>
        <p:spPr>
          <a:xfrm>
            <a:off x="1331640" y="1964838"/>
            <a:ext cx="3880279" cy="323356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500521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847050"/>
            <a:ext cx="2552207" cy="19225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33201" r="29525" b="9051"/>
          <a:stretch/>
        </p:blipFill>
        <p:spPr>
          <a:xfrm>
            <a:off x="2195736" y="1866445"/>
            <a:ext cx="1872208" cy="18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31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Света\практика по работе\изготовить презентацию\картинки\л\80966725_2519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60648"/>
            <a:ext cx="2087563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Света\практика по работе\изготовить презентацию\картинки\л\зьз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4580" y="617835"/>
            <a:ext cx="199548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:\Света\практика по работе\изготовить презентацию\картинки\л\щш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9481" y="3782545"/>
            <a:ext cx="23574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Света\практика по работе\изготовить презентацию\картинки\л\щшт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99142">
            <a:off x="3814906" y="5225858"/>
            <a:ext cx="1324570" cy="169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D:\Света\практика по работе\изготовить презентацию\картинки\л\Bulochka_belosnezhka_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692696"/>
            <a:ext cx="1733948" cy="178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8" descr="4ц"/>
          <p:cNvPicPr>
            <a:picLocks noChangeAspect="1" noChangeArrowheads="1"/>
          </p:cNvPicPr>
          <p:nvPr/>
        </p:nvPicPr>
        <p:blipFill>
          <a:blip r:embed="rId7" cstate="print">
            <a:lum bright="6000" contrast="12000"/>
          </a:blip>
          <a:srcRect t="24583"/>
          <a:stretch>
            <a:fillRect/>
          </a:stretch>
        </p:blipFill>
        <p:spPr bwMode="auto">
          <a:xfrm>
            <a:off x="5436096" y="5301208"/>
            <a:ext cx="1728192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https://im1-tub-ru.yandex.net/i?id=87f3729d54cfb804e10dd865ab8032fa-l&amp;n=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1872" y="2474113"/>
            <a:ext cx="2525321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акйй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1646" y="2512787"/>
            <a:ext cx="1619672" cy="147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кругленный прямоугольник 25"/>
          <p:cNvSpPr/>
          <p:nvPr/>
        </p:nvSpPr>
        <p:spPr>
          <a:xfrm>
            <a:off x="395536" y="44624"/>
            <a:ext cx="8208913" cy="59484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22C16"/>
                </a:solidFill>
              </a:rPr>
              <a:t> «</a:t>
            </a:r>
            <a:r>
              <a:rPr lang="ru-RU" sz="2000" b="1" dirty="0" smtClean="0">
                <a:solidFill>
                  <a:srgbClr val="002060"/>
                </a:solidFill>
              </a:rPr>
              <a:t>Что  увидел Павел?»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Щелкай по стрелке и называй: </a:t>
            </a:r>
            <a:r>
              <a:rPr lang="ru-RU" sz="2000" i="1" dirty="0" smtClean="0">
                <a:solidFill>
                  <a:srgbClr val="002060"/>
                </a:solidFill>
              </a:rPr>
              <a:t>Павел увидел вилку (булку, скалку…)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H="1">
            <a:off x="3851920" y="4149080"/>
            <a:ext cx="2808312" cy="360040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28" name="Line 12"/>
          <p:cNvSpPr>
            <a:spLocks noChangeShapeType="1"/>
          </p:cNvSpPr>
          <p:nvPr/>
        </p:nvSpPr>
        <p:spPr bwMode="auto">
          <a:xfrm flipH="1" flipV="1">
            <a:off x="5292080" y="2348880"/>
            <a:ext cx="1440160" cy="1728192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 flipH="1">
            <a:off x="6516216" y="4077072"/>
            <a:ext cx="144016" cy="1152128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 flipH="1" flipV="1">
            <a:off x="3779912" y="3573016"/>
            <a:ext cx="2880320" cy="504056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31" name="Line 15"/>
          <p:cNvSpPr>
            <a:spLocks noChangeShapeType="1"/>
          </p:cNvSpPr>
          <p:nvPr/>
        </p:nvSpPr>
        <p:spPr bwMode="auto">
          <a:xfrm flipH="1" flipV="1">
            <a:off x="6588224" y="2564904"/>
            <a:ext cx="144016" cy="1584176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H="1">
            <a:off x="5364088" y="4077072"/>
            <a:ext cx="1368152" cy="936104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33" name="Line 17"/>
          <p:cNvSpPr>
            <a:spLocks noChangeShapeType="1"/>
          </p:cNvSpPr>
          <p:nvPr/>
        </p:nvSpPr>
        <p:spPr bwMode="auto">
          <a:xfrm flipH="1" flipV="1">
            <a:off x="4067944" y="2636912"/>
            <a:ext cx="2664296" cy="1512168"/>
          </a:xfrm>
          <a:prstGeom prst="line">
            <a:avLst/>
          </a:prstGeom>
          <a:noFill/>
          <a:ln w="139700">
            <a:solidFill>
              <a:srgbClr val="0070C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8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049" y="2444660"/>
            <a:ext cx="2609377" cy="417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7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3.bp.blogspot.com/--KDogYFwKdI/VlGq-2WU7tI/AAAAAAAAUZ4/tDWboK_Chgk/s1600/110674283_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2664296" cy="2031624"/>
          </a:xfrm>
          <a:prstGeom prst="rect">
            <a:avLst/>
          </a:prstGeom>
          <a:noFill/>
        </p:spPr>
      </p:pic>
      <p:pic>
        <p:nvPicPr>
          <p:cNvPr id="3" name="Picture 2" descr="http://images.myshared.ru/4/47446/slide_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40" t="39060" r="58420" b="20621"/>
          <a:stretch>
            <a:fillRect/>
          </a:stretch>
        </p:blipFill>
        <p:spPr bwMode="auto">
          <a:xfrm flipH="1">
            <a:off x="2771800" y="4365104"/>
            <a:ext cx="1368152" cy="1584176"/>
          </a:xfrm>
          <a:prstGeom prst="rect">
            <a:avLst/>
          </a:prstGeom>
          <a:noFill/>
        </p:spPr>
      </p:pic>
      <p:pic>
        <p:nvPicPr>
          <p:cNvPr id="4" name="Picture 2" descr="http://images.myshared.ru/4/47446/slide_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40" t="39060" r="58420" b="20621"/>
          <a:stretch>
            <a:fillRect/>
          </a:stretch>
        </p:blipFill>
        <p:spPr bwMode="auto">
          <a:xfrm flipH="1">
            <a:off x="3203848" y="5085184"/>
            <a:ext cx="1512168" cy="1512168"/>
          </a:xfrm>
          <a:prstGeom prst="rect">
            <a:avLst/>
          </a:prstGeom>
          <a:noFill/>
        </p:spPr>
      </p:pic>
      <p:pic>
        <p:nvPicPr>
          <p:cNvPr id="7" name="Picture 6" descr="http://www.playing-field.ru/img/2015/052222/434956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280" b="3627"/>
          <a:stretch>
            <a:fillRect/>
          </a:stretch>
        </p:blipFill>
        <p:spPr bwMode="auto">
          <a:xfrm>
            <a:off x="5220072" y="1196752"/>
            <a:ext cx="2088232" cy="1829422"/>
          </a:xfrm>
          <a:prstGeom prst="rect">
            <a:avLst/>
          </a:prstGeom>
          <a:noFill/>
        </p:spPr>
      </p:pic>
      <p:pic>
        <p:nvPicPr>
          <p:cNvPr id="1032" name="Picture 8" descr="https://wordassociations.net/image/600x/svg_to_png/jondkoon_pige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524328" y="1484784"/>
            <a:ext cx="1332656" cy="983862"/>
          </a:xfrm>
          <a:prstGeom prst="rect">
            <a:avLst/>
          </a:prstGeom>
          <a:noFill/>
        </p:spPr>
      </p:pic>
      <p:pic>
        <p:nvPicPr>
          <p:cNvPr id="10" name="Picture 10" descr="http://900igr.net/datas/skazki-i-igry/Otkuda-ja-vzjalsja-1.files/0032-032-U-golubki-golubjat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541" t="57298" r="6713" b="29133"/>
          <a:stretch>
            <a:fillRect/>
          </a:stretch>
        </p:blipFill>
        <p:spPr bwMode="auto">
          <a:xfrm>
            <a:off x="4716017" y="4509120"/>
            <a:ext cx="2016224" cy="864096"/>
          </a:xfrm>
          <a:prstGeom prst="rect">
            <a:avLst/>
          </a:prstGeom>
          <a:noFill/>
        </p:spPr>
      </p:pic>
      <p:pic>
        <p:nvPicPr>
          <p:cNvPr id="12" name="Picture 12" descr="http://www.kinderland-dreieich.de/images/produkte/i37/3768-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6" t="17300" r="37165" b="4853"/>
          <a:stretch>
            <a:fillRect/>
          </a:stretch>
        </p:blipFill>
        <p:spPr bwMode="auto">
          <a:xfrm>
            <a:off x="2375756" y="755702"/>
            <a:ext cx="2736304" cy="1923964"/>
          </a:xfrm>
          <a:prstGeom prst="rect">
            <a:avLst/>
          </a:prstGeom>
          <a:noFill/>
        </p:spPr>
      </p:pic>
      <p:pic>
        <p:nvPicPr>
          <p:cNvPr id="1038" name="Picture 14" descr="http://detskie-mechti74.ru/sites/default/files/styles/flexslider_full/public/00000240962.jpg?itok=7y9lAdi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50" t="24750" r="12251" b="22376"/>
          <a:stretch>
            <a:fillRect/>
          </a:stretch>
        </p:blipFill>
        <p:spPr bwMode="auto">
          <a:xfrm>
            <a:off x="6876256" y="4778025"/>
            <a:ext cx="1944216" cy="1427784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323528" y="0"/>
            <a:ext cx="8208912" cy="8502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«Найди маму»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Детеныши потерялись.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Помоги им вернуться к своим мамам. Составь предложения.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30" name="Picture 6" descr="http://www.playing-field.ru/img/2015/052222/434956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07" r="64720" b="5769"/>
          <a:stretch>
            <a:fillRect/>
          </a:stretch>
        </p:blipFill>
        <p:spPr bwMode="auto">
          <a:xfrm>
            <a:off x="4824612" y="5428508"/>
            <a:ext cx="1080120" cy="1041544"/>
          </a:xfrm>
          <a:prstGeom prst="rect">
            <a:avLst/>
          </a:prstGeom>
          <a:noFill/>
        </p:spPr>
      </p:pic>
      <p:pic>
        <p:nvPicPr>
          <p:cNvPr id="13" name="Picture 6" descr="http://www.playing-field.ru/img/2015/052222/434956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07" r="64720" b="5769"/>
          <a:stretch>
            <a:fillRect/>
          </a:stretch>
        </p:blipFill>
        <p:spPr bwMode="auto">
          <a:xfrm>
            <a:off x="5421287" y="5719755"/>
            <a:ext cx="1008112" cy="972108"/>
          </a:xfrm>
          <a:prstGeom prst="rect">
            <a:avLst/>
          </a:prstGeom>
          <a:noFill/>
        </p:spPr>
      </p:pic>
      <p:sp>
        <p:nvSpPr>
          <p:cNvPr id="15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3147"/>
            <a:ext cx="2610422" cy="3704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972 -0.45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0.03941 -0.418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209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6185E-6 L -0.1849 -0.414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0" y="-20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87283E-6 L -0.24028 -0.314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-15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20469 -0.619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-31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4971E-6 L -0.40937 -0.453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-2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pd4pic.com/images/bookshelves-rack-shelv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70564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6" descr="https://im2-tub-ru.yandex.net/i?id=c85cd094cab7c3a06de2f8334bc107a4&amp;n=33&amp;h=215&amp;w=1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4828">
            <a:off x="453197" y="4242123"/>
            <a:ext cx="504825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6" descr="lampe_0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581128"/>
            <a:ext cx="8890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1" descr="scan 42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</a:blip>
          <a:srcRect/>
          <a:stretch>
            <a:fillRect/>
          </a:stretch>
        </p:blipFill>
        <p:spPr bwMode="auto">
          <a:xfrm rot="20835659">
            <a:off x="93962" y="5680203"/>
            <a:ext cx="1524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9" descr="klipart_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437112"/>
            <a:ext cx="10731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Света\практика по работе\изготовить презентацию\картинки\л\псв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60200">
            <a:off x="2038154" y="5856262"/>
            <a:ext cx="1440160" cy="15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D:\Света\практика по работе\изготовить презентацию\картинки\л\m221991_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76256" y="3645023"/>
            <a:ext cx="2267744" cy="321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C:\Documents and Settings\Jenya\Рабочий стол\женя\картинки\школьгые предметы\школьн.принадл\7d8f85c0e864t.png"/>
          <p:cNvPicPr>
            <a:picLocks noChangeAspect="1" noChangeArrowheads="1"/>
          </p:cNvPicPr>
          <p:nvPr/>
        </p:nvPicPr>
        <p:blipFill>
          <a:blip r:embed="rId10" cstate="print"/>
          <a:srcRect l="14935" r="10390" b="7637"/>
          <a:stretch>
            <a:fillRect/>
          </a:stretch>
        </p:blipFill>
        <p:spPr bwMode="auto">
          <a:xfrm>
            <a:off x="4499992" y="4365104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http://images.ua.prom.st/329696864_w640_h640_pencilcase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1151396">
            <a:off x="5240020" y="5537180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scan3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</a:blip>
          <a:srcRect/>
          <a:stretch>
            <a:fillRect/>
          </a:stretch>
        </p:blipFill>
        <p:spPr bwMode="auto">
          <a:xfrm rot="21430427">
            <a:off x="3659486" y="5830606"/>
            <a:ext cx="1442966" cy="99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:\Света\практика по работе\изготовить презентацию\картинки\л\38791.27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220" r="16713"/>
          <a:stretch>
            <a:fillRect/>
          </a:stretch>
        </p:blipFill>
        <p:spPr bwMode="auto">
          <a:xfrm>
            <a:off x="6732240" y="5157192"/>
            <a:ext cx="72008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1520" y="0"/>
            <a:ext cx="8352928" cy="9087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«Помоги Володе навести порядок»</a:t>
            </a: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Называй предмет и щелкай по нему мышкой. </a:t>
            </a:r>
          </a:p>
          <a:p>
            <a:pPr algn="ctr"/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Образец: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На полке лежит лук. </a:t>
            </a:r>
            <a:endParaRPr lang="ru-RU" sz="20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08438 -0.6083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-30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16406 -0.66921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" y="-3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25365 -0.8048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-40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-0.00348 -0.4534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22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06788 -0.5497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-27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0.01961 -0.4303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2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0.32552 -0.3805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-19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-0.26597 -0.3756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18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148E-6 L -0.14948 -0.29329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4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Света\практика по работе\изготовить презентацию\картинки\л\ги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75648" y="3573016"/>
            <a:ext cx="31683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C:\Documents and Settings\User\Рабочий стол\Мама\пил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27607">
            <a:off x="1511119" y="5910465"/>
            <a:ext cx="2232248" cy="11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schoolofcare.ru/img/w620/u/lesson/58/shutterstock_148434695.jpg/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043399"/>
            <a:ext cx="1440160" cy="1814601"/>
          </a:xfrm>
          <a:prstGeom prst="rect">
            <a:avLst/>
          </a:prstGeom>
          <a:noFill/>
        </p:spPr>
      </p:pic>
      <p:pic>
        <p:nvPicPr>
          <p:cNvPr id="25604" name="Picture 4" descr="http://borisova.3dn.ru/kartinki/nasekomi/1433135194_vector-bees-collection-2-09_kopij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129305"/>
            <a:ext cx="1526692" cy="1141966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7632848" cy="5117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полосатая…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у белочки…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 возьму…  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Лы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лы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лы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лодка у…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8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6024" y="92511"/>
            <a:ext cx="8172400" cy="6001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«Закончи </a:t>
            </a:r>
            <a:r>
              <a:rPr lang="ru-RU" sz="2000" b="1" dirty="0" err="1" smtClean="0">
                <a:solidFill>
                  <a:srgbClr val="002060"/>
                </a:solidFill>
              </a:rPr>
              <a:t>чистоговорки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Повтори </a:t>
            </a:r>
            <a:r>
              <a:rPr lang="ru-RU" sz="2000" dirty="0" err="1" smtClean="0">
                <a:solidFill>
                  <a:srgbClr val="002060"/>
                </a:solidFill>
              </a:rPr>
              <a:t>чистоговорку</a:t>
            </a:r>
            <a:r>
              <a:rPr lang="ru-RU" sz="2000" dirty="0" smtClean="0">
                <a:solidFill>
                  <a:srgbClr val="002060"/>
                </a:solidFill>
              </a:rPr>
              <a:t>,  подбери слово и щелкай по картинке. </a:t>
            </a:r>
          </a:p>
        </p:txBody>
      </p:sp>
      <p:pic>
        <p:nvPicPr>
          <p:cNvPr id="10" name="Picture 2" descr="E:\Documents and Settings\оля-ля\Мои документы\Мои рисунки\транспорт\j0311918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6071795"/>
            <a:ext cx="1575150" cy="786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0.67049 -0.7164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00" y="-35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2.59259E-6 L 0.07118 -0.5564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-27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0.48836 -0.4682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0" y="-23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0.24462 -0.1590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8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Света\практика по работе\изготовить презентацию\картинки\л\38028122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8FA"/>
              </a:clrFrom>
              <a:clrTo>
                <a:srgbClr val="F7F8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2060848"/>
            <a:ext cx="1785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 descr="D:\Света\практика по работе\изготовить презентацию\картинки\л\m221991_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32656"/>
            <a:ext cx="1080120" cy="167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6" descr="D:\Света\практика по работе\изготовить презентацию\картинки\л\г г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5229200"/>
            <a:ext cx="1785938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7" descr="D:\Света\практика по работе\изготовить презентацию\картинки\л\шдт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5105400"/>
            <a:ext cx="20875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7" descr="https://im1-tub-ru.yandex.net/i?id=87f3729d54cfb804e10dd865ab8032fa-l&amp;n=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844824"/>
            <a:ext cx="1440160" cy="191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32656"/>
            <a:ext cx="1447800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6285929" y="125725"/>
            <a:ext cx="2413472" cy="15659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Составь предложение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 картинкам составь предложения.  </a:t>
            </a:r>
          </a:p>
        </p:txBody>
      </p:sp>
      <p:sp>
        <p:nvSpPr>
          <p:cNvPr id="20" name="Заголовок 11"/>
          <p:cNvSpPr txBox="1">
            <a:spLocks/>
          </p:cNvSpPr>
          <p:nvPr/>
        </p:nvSpPr>
        <p:spPr>
          <a:xfrm>
            <a:off x="1835696" y="908720"/>
            <a:ext cx="1571625" cy="213742"/>
          </a:xfrm>
          <a:prstGeom prst="rightArrow">
            <a:avLst/>
          </a:prstGeom>
          <a:solidFill>
            <a:srgbClr val="0070C0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/>
              <a:t>  </a:t>
            </a:r>
            <a:endParaRPr lang="ru-RU" sz="4400" dirty="0"/>
          </a:p>
        </p:txBody>
      </p:sp>
      <p:sp>
        <p:nvSpPr>
          <p:cNvPr id="21" name="Заголовок 11"/>
          <p:cNvSpPr txBox="1">
            <a:spLocks/>
          </p:cNvSpPr>
          <p:nvPr/>
        </p:nvSpPr>
        <p:spPr>
          <a:xfrm>
            <a:off x="3707904" y="4437112"/>
            <a:ext cx="1571625" cy="213742"/>
          </a:xfrm>
          <a:prstGeom prst="rightArrow">
            <a:avLst/>
          </a:prstGeom>
          <a:solidFill>
            <a:srgbClr val="0070C0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/>
              <a:t>  </a:t>
            </a:r>
            <a:endParaRPr lang="ru-RU" sz="4400" dirty="0"/>
          </a:p>
        </p:txBody>
      </p:sp>
      <p:sp>
        <p:nvSpPr>
          <p:cNvPr id="22" name="Заголовок 11"/>
          <p:cNvSpPr txBox="1">
            <a:spLocks/>
          </p:cNvSpPr>
          <p:nvPr/>
        </p:nvSpPr>
        <p:spPr>
          <a:xfrm>
            <a:off x="4499992" y="5949280"/>
            <a:ext cx="1571625" cy="213742"/>
          </a:xfrm>
          <a:prstGeom prst="rightArrow">
            <a:avLst/>
          </a:prstGeom>
          <a:solidFill>
            <a:srgbClr val="0070C0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/>
              <a:t>  </a:t>
            </a:r>
            <a:endParaRPr lang="ru-RU" sz="4400" dirty="0"/>
          </a:p>
        </p:txBody>
      </p:sp>
      <p:sp>
        <p:nvSpPr>
          <p:cNvPr id="23" name="Заголовок 11"/>
          <p:cNvSpPr txBox="1">
            <a:spLocks/>
          </p:cNvSpPr>
          <p:nvPr/>
        </p:nvSpPr>
        <p:spPr>
          <a:xfrm>
            <a:off x="2843808" y="2564904"/>
            <a:ext cx="1571625" cy="213742"/>
          </a:xfrm>
          <a:prstGeom prst="rightArrow">
            <a:avLst/>
          </a:prstGeom>
          <a:solidFill>
            <a:srgbClr val="0070C0"/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/>
              <a:t>  </a:t>
            </a:r>
            <a:endParaRPr lang="ru-RU" sz="4400" dirty="0"/>
          </a:p>
        </p:txBody>
      </p:sp>
      <p:pic>
        <p:nvPicPr>
          <p:cNvPr id="24" name="Picture 4" descr="D:\Света\практика по работе\изготовить презентацию\картинки\л\о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573016"/>
            <a:ext cx="1080120" cy="159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7" descr="https://im1-tub-ru.yandex.net/i?id=87f3729d54cfb804e10dd865ab8032fa-l&amp;n=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67744" y="3717032"/>
            <a:ext cx="1257647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Света\практика по работе\изготовить презентацию\картинки\л\0_6ff6b_214532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149080"/>
            <a:ext cx="1944216" cy="238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899" r="17453"/>
          <a:stretch>
            <a:fillRect/>
          </a:stretch>
        </p:blipFill>
        <p:spPr bwMode="auto">
          <a:xfrm>
            <a:off x="3923928" y="4365104"/>
            <a:ext cx="1008112" cy="110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9" descr="http://th26.st.depositphotos.com/6615378/10603/v/170/depositphotos_106037536-Little-girl-skipping-rop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66"/>
          <a:stretch>
            <a:fillRect/>
          </a:stretch>
        </p:blipFill>
        <p:spPr bwMode="auto">
          <a:xfrm>
            <a:off x="467544" y="0"/>
            <a:ext cx="2195736" cy="263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AutoShape 11" descr="https://www.litmir.co/BookBinary/197958/1396025142/i_014.jpg/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13" name="Picture 12" descr="D:\Света\практика по работе\изготовить презентацию\картинки\artikulyatsionnaya_gimnastika_po_nischevoy_so_stishkami_i_kartinkami.ppt_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492896"/>
            <a:ext cx="1584176" cy="183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TextBox 10"/>
          <p:cNvSpPr txBox="1">
            <a:spLocks noChangeArrowheads="1"/>
          </p:cNvSpPr>
          <p:nvPr/>
        </p:nvSpPr>
        <p:spPr bwMode="auto">
          <a:xfrm>
            <a:off x="2195736" y="980728"/>
            <a:ext cx="36749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У скакалки </a:t>
            </a:r>
            <a:r>
              <a:rPr lang="ru-RU" sz="2800" b="1" dirty="0" smtClean="0">
                <a:solidFill>
                  <a:srgbClr val="002060"/>
                </a:solidFill>
              </a:rPr>
              <a:t>есть Мила</a:t>
            </a:r>
            <a:r>
              <a:rPr lang="ru-RU" sz="28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515" name="TextBox 11"/>
          <p:cNvSpPr txBox="1">
            <a:spLocks noChangeArrowheads="1"/>
          </p:cNvSpPr>
          <p:nvPr/>
        </p:nvSpPr>
        <p:spPr bwMode="auto">
          <a:xfrm>
            <a:off x="4355976" y="3212976"/>
            <a:ext cx="42484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Молоко лакает котенка.</a:t>
            </a:r>
          </a:p>
        </p:txBody>
      </p:sp>
      <p:sp>
        <p:nvSpPr>
          <p:cNvPr id="21518" name="TextBox 15"/>
          <p:cNvSpPr txBox="1">
            <a:spLocks noChangeArrowheads="1"/>
          </p:cNvSpPr>
          <p:nvPr/>
        </p:nvSpPr>
        <p:spPr bwMode="auto">
          <a:xfrm>
            <a:off x="5724128" y="5589240"/>
            <a:ext cx="3197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Елка села на белку.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56176" y="188640"/>
            <a:ext cx="2376264" cy="18722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22C16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Игра «Путаница»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Щелкни мышкой. Расставь слова по местам и скажи правильно. 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422C16"/>
              </a:solidFill>
            </a:endParaRPr>
          </a:p>
        </p:txBody>
      </p:sp>
      <p:sp>
        <p:nvSpPr>
          <p:cNvPr id="12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04448" y="0"/>
            <a:ext cx="539552" cy="620688"/>
          </a:xfrm>
          <a:prstGeom prst="actionButtonDocumen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514" grpId="0"/>
      <p:bldP spid="21515" grpId="0"/>
      <p:bldP spid="21518" grpId="0"/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27984" y="1844824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  <p:pic>
        <p:nvPicPr>
          <p:cNvPr id="9" name="поез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47" y="6260059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7" t="40930" r="33905" b="13720"/>
          <a:stretch/>
        </p:blipFill>
        <p:spPr>
          <a:xfrm>
            <a:off x="1331640" y="1964838"/>
            <a:ext cx="3880279" cy="32335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0" t="31099" r="12988" b="11151"/>
          <a:stretch/>
        </p:blipFill>
        <p:spPr>
          <a:xfrm>
            <a:off x="2368757" y="1860168"/>
            <a:ext cx="1584176" cy="2026272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500521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Гимнастика для язычка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94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"/>
            <a:ext cx="9144000" cy="68237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904369"/>
            <a:ext cx="2808312" cy="398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27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27984" y="1844824"/>
            <a:ext cx="4544320" cy="3234597"/>
            <a:chOff x="-180528" y="3623403"/>
            <a:chExt cx="4544320" cy="323459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645024"/>
              <a:ext cx="4544320" cy="321297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34"/>
            <a:stretch/>
          </p:blipFill>
          <p:spPr>
            <a:xfrm rot="1105921">
              <a:off x="520974" y="3623403"/>
              <a:ext cx="1656184" cy="1517658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04" b="2"/>
            <a:stretch/>
          </p:blipFill>
          <p:spPr>
            <a:xfrm flipH="1">
              <a:off x="-180528" y="5013176"/>
              <a:ext cx="4544320" cy="1828002"/>
            </a:xfrm>
            <a:prstGeom prst="rect">
              <a:avLst/>
            </a:prstGeom>
          </p:spPr>
        </p:pic>
      </p:grpSp>
      <p:pic>
        <p:nvPicPr>
          <p:cNvPr id="9" name="поез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47" y="6260059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7" t="40930" r="33905" b="13720"/>
          <a:stretch/>
        </p:blipFill>
        <p:spPr>
          <a:xfrm>
            <a:off x="1331640" y="1964838"/>
            <a:ext cx="3880279" cy="3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47050"/>
            <a:ext cx="2552207" cy="19225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3" r="49994"/>
          <a:stretch/>
        </p:blipFill>
        <p:spPr>
          <a:xfrm>
            <a:off x="2040964" y="2842454"/>
            <a:ext cx="1038907" cy="8663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52" b="55154"/>
          <a:stretch/>
        </p:blipFill>
        <p:spPr>
          <a:xfrm>
            <a:off x="2412503" y="1913219"/>
            <a:ext cx="1093346" cy="8776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3" b="52671"/>
          <a:stretch/>
        </p:blipFill>
        <p:spPr>
          <a:xfrm>
            <a:off x="3202720" y="2733183"/>
            <a:ext cx="1023396" cy="85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2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052736"/>
            <a:ext cx="575734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Молодец!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646765"/>
            <a:ext cx="2808312" cy="398571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«Лягушка»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Содержимое 3" descr="3337702-921e6fa85519c997.jpg"/>
          <p:cNvPicPr>
            <a:picLocks noChangeAspect="1"/>
          </p:cNvPicPr>
          <p:nvPr/>
        </p:nvPicPr>
        <p:blipFill rotWithShape="1">
          <a:blip r:embed="rId2"/>
          <a:srcRect t="13062" r="4009" b="11340"/>
          <a:stretch/>
        </p:blipFill>
        <p:spPr>
          <a:xfrm>
            <a:off x="278880" y="1381902"/>
            <a:ext cx="5078938" cy="28083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79512" y="4190214"/>
            <a:ext cx="63756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Улыбнуться без напряжения так, чтобы были видны передние верхние и нижние зубы. Удерживать в таком положении под счёт 1 до 5 -10.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Следите, чтобы при улыбке ребёнок не подворачивал внутрь верхнюю или нижнюю губу.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357818" y="1643050"/>
            <a:ext cx="4308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Подражаем мы лягушкам,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Губки тянем прямо к ушкам.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 потянем –перестанем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нисколько не устанем.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«Слоник»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3" descr="123186555.455185960.jpeg"/>
          <p:cNvPicPr>
            <a:picLocks noChangeAspect="1"/>
          </p:cNvPicPr>
          <p:nvPr/>
        </p:nvPicPr>
        <p:blipFill rotWithShape="1">
          <a:blip r:embed="rId3"/>
          <a:srcRect t="3389" b="5425"/>
          <a:stretch/>
        </p:blipFill>
        <p:spPr>
          <a:xfrm>
            <a:off x="285720" y="1052736"/>
            <a:ext cx="5286412" cy="33843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629" y="4509120"/>
            <a:ext cx="67576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Вытянуть сомкнутые губы вперёд трубочкой. Удерживать их в таком положении под счёт от 1 до 5 -10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Следите, чтобы при выполнении упражнения не открывался рот. Зубы почти сомкнуты.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Можно вместе с ребёнком пропеть звук «У»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1643050"/>
            <a:ext cx="34494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Буду подражать слону!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Губы «Хоботом» тяну.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 теперь их отпускаю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на место возвращаю.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9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«Блинчик»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ртикуляционная гимнастика"/>
          <p:cNvPicPr>
            <a:picLocks/>
          </p:cNvPicPr>
          <p:nvPr/>
        </p:nvPicPr>
        <p:blipFill rotWithShape="1">
          <a:blip r:embed="rId3"/>
          <a:srcRect t="11421" b="17427"/>
          <a:stretch/>
        </p:blipFill>
        <p:spPr bwMode="auto">
          <a:xfrm>
            <a:off x="340905" y="1319837"/>
            <a:ext cx="535785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3912125"/>
            <a:ext cx="7200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Улыбнуться, приоткрыть рот, положить широкий передний край языка на нижнюю губу. Удерживать его в таком положении под счёт от 1 до 10.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Губы растянуты в улыбке.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подворачивать нижнюю губу внутрь.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высовывать язык далеко – он только накрывает нижнюю губу.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Боковые края языка должны касаться уголков рта.</a:t>
            </a:r>
          </a:p>
          <a:p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692394" y="1829923"/>
            <a:ext cx="35718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Испекли блинов немножко,</a:t>
            </a:r>
          </a:p>
          <a:p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Остудили на окошке.</a:t>
            </a:r>
          </a:p>
          <a:p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Есть их будем со сметаной,</a:t>
            </a:r>
          </a:p>
          <a:p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Пригласим к обеду маму!</a:t>
            </a: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«Качели»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3186555.4551858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21" y="1126009"/>
            <a:ext cx="4985821" cy="3143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21" y="4463280"/>
            <a:ext cx="67191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Описание.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Улыбнуться, приоткрыть рот, поднять язык за верхние зубки и плавно опустить вниз за нижние зубки. Проделать упражнение 10 -15 раз.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Двигается  только язык –нижняя челюсть неподвижна.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14942" y="1714488"/>
            <a:ext cx="39290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Сели дети на качели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взлетели выше ели.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Даже солнышка коснулись,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 потом назад вернулись.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34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«Вкусное варенье»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7" descr="вкусное варенье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3424" y="1113586"/>
            <a:ext cx="2170995" cy="27146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0800000" flipV="1">
            <a:off x="179512" y="4025561"/>
            <a:ext cx="705678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Описание.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Улыбнуться, открыть рот и языком в форме чашечки облизывать губу, делая движения сверху вниз. 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Нужно следить, чтобы работал только язык, а нижняя челюсть не «подсаживала» язык вверх –она должна быть неподвижной (можно придержать её пальцем).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Язык широкий в форме чашечки.</a:t>
            </a:r>
          </a:p>
          <a:p>
            <a:endParaRPr lang="ru-RU" dirty="0"/>
          </a:p>
        </p:txBody>
      </p:sp>
      <p:pic>
        <p:nvPicPr>
          <p:cNvPr id="6" name="Рисунок 5" descr="вкусное варенье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987" y="1113586"/>
            <a:ext cx="2428892" cy="24081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2066" y="1714488"/>
            <a:ext cx="40719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Блин мы ели с наслажденьем,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Перепачкались вареньем.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Чтоб варенье с губ убрать,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Ротик нужно облизать.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1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2982342"/>
            <a:ext cx="2610422" cy="370485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«Парус»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7" descr="Артикуляционная гимнастика"/>
          <p:cNvPicPr>
            <a:picLocks/>
          </p:cNvPicPr>
          <p:nvPr/>
        </p:nvPicPr>
        <p:blipFill rotWithShape="1">
          <a:blip r:embed="rId3"/>
          <a:srcRect t="3216" b="14313"/>
          <a:stretch/>
        </p:blipFill>
        <p:spPr bwMode="auto">
          <a:xfrm>
            <a:off x="395777" y="1124744"/>
            <a:ext cx="514353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4356" y="4380034"/>
            <a:ext cx="68082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Улыбнуться, широко открыть рот, поставить язык за верхние зубы так, чтобы кончик языка крепко упирался в зубы. Удерживать 5 -10 секунд.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предложить ребёнку пропеть звук «Ы», слегка надавливая кончиком языка на верхние зубы, то может получиться звук «л».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4783" y="1356792"/>
            <a:ext cx="29756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Лодочка под парусом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реке плывёт.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прогулку лодочка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Малышей зовёт.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76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229726"/>
            <a:ext cx="2610422" cy="370485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«Лошадка»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441" y="1142984"/>
            <a:ext cx="2437415" cy="2328866"/>
          </a:xfrm>
          <a:prstGeom prst="rect">
            <a:avLst/>
          </a:prstGeom>
        </p:spPr>
      </p:pic>
      <p:pic>
        <p:nvPicPr>
          <p:cNvPr id="5" name="Рисунок 4" descr="лошадка.jpg"/>
          <p:cNvPicPr>
            <a:picLocks noChangeAspect="1"/>
          </p:cNvPicPr>
          <p:nvPr/>
        </p:nvPicPr>
        <p:blipFill rotWithShape="1">
          <a:blip r:embed="rId4" cstate="print"/>
          <a:srcRect l="13384" r="14470"/>
          <a:stretch/>
        </p:blipFill>
        <p:spPr>
          <a:xfrm>
            <a:off x="755576" y="1142984"/>
            <a:ext cx="2520280" cy="23288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5456" y="3942070"/>
            <a:ext cx="623220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Описание.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Улыбнуться, открыть рот и пощёлкать кончиком языка («лошадка цокает копытами»).</a:t>
            </a:r>
          </a:p>
          <a:p>
            <a:r>
              <a:rPr lang="ru-RU" sz="2000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Обратите внимание!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Упражнение сначала выполняется в медленном темпе, а затем темп увеличивается («лошадка поскакала быстрее»).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Нижняя челюсть не двигается, работает только язык.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89" y="1142984"/>
            <a:ext cx="35606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–весёлая лошадка,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Тёмная, как шоколадка.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Язычком пощелкай громко –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Звук копыт услышишь звонкий.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30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</TotalTime>
  <Words>703</Words>
  <Application>Microsoft Office PowerPoint</Application>
  <PresentationFormat>Экран (4:3)</PresentationFormat>
  <Paragraphs>95</Paragraphs>
  <Slides>22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253</dc:creator>
  <cp:lastModifiedBy>253</cp:lastModifiedBy>
  <cp:revision>276</cp:revision>
  <dcterms:modified xsi:type="dcterms:W3CDTF">2020-02-17T14:53:51Z</dcterms:modified>
</cp:coreProperties>
</file>