
<file path=[Content_Types].xml><?xml version="1.0" encoding="utf-8"?>
<Types xmlns="http://schemas.openxmlformats.org/package/2006/content-types">
  <Default Extension="mp3" ContentType="audio/mpeg"/>
  <Default Extension="png" ContentType="image/png"/>
  <Default Extension="m4a" ContentType="audio/mp4"/>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16"/>
  </p:notesMasterIdLst>
  <p:sldIdLst>
    <p:sldId id="267" r:id="rId2"/>
    <p:sldId id="266" r:id="rId3"/>
    <p:sldId id="268" r:id="rId4"/>
    <p:sldId id="271" r:id="rId5"/>
    <p:sldId id="273" r:id="rId6"/>
    <p:sldId id="277" r:id="rId7"/>
    <p:sldId id="274" r:id="rId8"/>
    <p:sldId id="276" r:id="rId9"/>
    <p:sldId id="275" r:id="rId10"/>
    <p:sldId id="278" r:id="rId11"/>
    <p:sldId id="279" r:id="rId12"/>
    <p:sldId id="280" r:id="rId13"/>
    <p:sldId id="269" r:id="rId14"/>
    <p:sldId id="281" r:id="rId15"/>
  </p:sldIdLst>
  <p:sldSz cx="9144000" cy="6858000" type="screen4x3"/>
  <p:notesSz cx="6858000" cy="9144000"/>
  <p:embeddedFontLst>
    <p:embeddedFont>
      <p:font typeface="Calibri" panose="020F0502020204030204" pitchFamily="34" charset="0"/>
      <p:regular r:id="rId17"/>
      <p:bold r:id="rId18"/>
      <p:italic r:id="rId19"/>
      <p:boldItalic r:id="rId20"/>
    </p:embeddedFont>
    <p:embeddedFont>
      <p:font typeface="Matilda" panose="020B0604020202020204" charset="0"/>
      <p:regular r:id="rId21"/>
    </p:embeddedFont>
    <p:embeddedFont>
      <p:font typeface="Comic Sans MS" panose="030F0702030302020204" pitchFamily="66" charset="0"/>
      <p:regular r:id="rId22"/>
      <p:bold r:id="rId23"/>
      <p:italic r:id="rId24"/>
      <p:boldItalic r:id="rId25"/>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A0000"/>
    <a:srgbClr val="660066"/>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94660"/>
  </p:normalViewPr>
  <p:slideViewPr>
    <p:cSldViewPr>
      <p:cViewPr varScale="1">
        <p:scale>
          <a:sx n="91" d="100"/>
          <a:sy n="91" d="100"/>
        </p:scale>
        <p:origin x="102" y="18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A07DAD-9630-4E58-989B-15C927EAE447}" type="datetimeFigureOut">
              <a:rPr lang="ru-RU" smtClean="0"/>
              <a:t>21.02.2022</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20FD3E-D081-4329-8B4E-41EC7BD7574D}" type="slidenum">
              <a:rPr lang="ru-RU" smtClean="0"/>
              <a:t>‹#›</a:t>
            </a:fld>
            <a:endParaRPr lang="ru-RU"/>
          </a:p>
        </p:txBody>
      </p:sp>
    </p:spTree>
    <p:extLst>
      <p:ext uri="{BB962C8B-B14F-4D97-AF65-F5344CB8AC3E}">
        <p14:creationId xmlns:p14="http://schemas.microsoft.com/office/powerpoint/2010/main" val="506321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620FD3E-D081-4329-8B4E-41EC7BD7574D}" type="slidenum">
              <a:rPr lang="ru-RU" smtClean="0"/>
              <a:t>13</a:t>
            </a:fld>
            <a:endParaRPr lang="ru-RU"/>
          </a:p>
        </p:txBody>
      </p:sp>
    </p:spTree>
    <p:extLst>
      <p:ext uri="{BB962C8B-B14F-4D97-AF65-F5344CB8AC3E}">
        <p14:creationId xmlns:p14="http://schemas.microsoft.com/office/powerpoint/2010/main" val="754364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91680" y="2130425"/>
            <a:ext cx="6766520" cy="1470025"/>
          </a:xfrm>
          <a:prstGeom prst="rect">
            <a:avLst/>
          </a:prstGeom>
        </p:spPr>
        <p:txBody>
          <a:bodyPr/>
          <a:lstStyle>
            <a:lvl1pPr>
              <a:defRPr>
                <a:solidFill>
                  <a:schemeClr val="accent5">
                    <a:lumMod val="50000"/>
                  </a:schemeClr>
                </a:solidFill>
                <a:latin typeface="Comic Sans MS" pitchFamily="66" charset="0"/>
              </a:defRPr>
            </a:lvl1pPr>
          </a:lstStyle>
          <a:p>
            <a:r>
              <a:rPr lang="ru-RU" smtClean="0"/>
              <a:t>Образец заголовка</a:t>
            </a:r>
            <a:endParaRPr lang="ru-RU"/>
          </a:p>
        </p:txBody>
      </p:sp>
      <p:sp>
        <p:nvSpPr>
          <p:cNvPr id="3" name="Подзаголовок 2"/>
          <p:cNvSpPr>
            <a:spLocks noGrp="1"/>
          </p:cNvSpPr>
          <p:nvPr>
            <p:ph type="subTitle" idx="1"/>
          </p:nvPr>
        </p:nvSpPr>
        <p:spPr>
          <a:xfrm>
            <a:off x="2199972" y="3886200"/>
            <a:ext cx="5572428" cy="1752600"/>
          </a:xfrm>
          <a:prstGeom prst="rect">
            <a:avLst/>
          </a:prstGeom>
        </p:spPr>
        <p:txBody>
          <a:bodyPr/>
          <a:lstStyle>
            <a:lvl1pPr marL="0" indent="0" algn="ctr">
              <a:buNone/>
              <a:defRPr>
                <a:solidFill>
                  <a:schemeClr val="accent5">
                    <a:lumMod val="50000"/>
                  </a:schemeClr>
                </a:solidFill>
                <a:latin typeface="Comic Sans MS" pitchFamily="66"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lvl1pPr>
              <a:defRPr>
                <a:solidFill>
                  <a:schemeClr val="accent5">
                    <a:lumMod val="50000"/>
                  </a:schemeClr>
                </a:solidFill>
                <a:latin typeface="Comic Sans MS" pitchFamily="66" charset="0"/>
              </a:defRPr>
            </a:lvl1pPr>
          </a:lstStyle>
          <a:p>
            <a:pPr fontAlgn="base">
              <a:spcBef>
                <a:spcPct val="0"/>
              </a:spcBef>
              <a:spcAft>
                <a:spcPct val="0"/>
              </a:spcAft>
              <a:defRPr/>
            </a:pPr>
            <a:fld id="{B68C4FF4-6EE1-4A76-9B8F-B2F594D6C874}" type="datetimeFigureOut">
              <a:rPr lang="ru-RU" smtClean="0">
                <a:cs typeface="Arial" charset="0"/>
              </a:rPr>
              <a:pPr fontAlgn="base">
                <a:spcBef>
                  <a:spcPct val="0"/>
                </a:spcBef>
                <a:spcAft>
                  <a:spcPct val="0"/>
                </a:spcAft>
                <a:defRPr/>
              </a:pPr>
              <a:t>21.02.2022</a:t>
            </a:fld>
            <a:endParaRPr lang="ru-RU">
              <a:cs typeface="Arial" charset="0"/>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lvl1pPr>
              <a:defRPr>
                <a:solidFill>
                  <a:schemeClr val="accent5">
                    <a:lumMod val="50000"/>
                  </a:schemeClr>
                </a:solidFill>
                <a:latin typeface="Comic Sans MS" pitchFamily="66" charset="0"/>
              </a:defRPr>
            </a:lvl1pPr>
          </a:lstStyle>
          <a:p>
            <a:pPr fontAlgn="base">
              <a:spcBef>
                <a:spcPct val="0"/>
              </a:spcBef>
              <a:spcAft>
                <a:spcPct val="0"/>
              </a:spcAft>
              <a:defRPr/>
            </a:pPr>
            <a:endParaRPr lang="ru-RU">
              <a:cs typeface="Arial" charset="0"/>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lvl1pPr>
              <a:defRPr>
                <a:solidFill>
                  <a:schemeClr val="accent5">
                    <a:lumMod val="50000"/>
                  </a:schemeClr>
                </a:solidFill>
                <a:latin typeface="Comic Sans MS" pitchFamily="66" charset="0"/>
              </a:defRPr>
            </a:lvl1pPr>
          </a:lstStyle>
          <a:p>
            <a:pPr fontAlgn="base">
              <a:spcBef>
                <a:spcPct val="0"/>
              </a:spcBef>
              <a:spcAft>
                <a:spcPct val="0"/>
              </a:spcAft>
              <a:defRPr/>
            </a:pPr>
            <a:fld id="{CBF7A747-1B53-4B3F-B8D2-D8AB0E128148}" type="slidenum">
              <a:rPr lang="ru-RU" smtClean="0">
                <a:cs typeface="Arial" charset="0"/>
              </a:rPr>
              <a:pPr fontAlgn="base">
                <a:spcBef>
                  <a:spcPct val="0"/>
                </a:spcBef>
                <a:spcAft>
                  <a:spcPct val="0"/>
                </a:spcAft>
                <a:defRPr/>
              </a:pPr>
              <a:t>‹#›</a:t>
            </a:fld>
            <a:endParaRPr lang="ru-RU">
              <a:cs typeface="Arial"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274638"/>
            <a:ext cx="6995120" cy="1143000"/>
          </a:xfrm>
          <a:prstGeom prst="rect">
            <a:avLst/>
          </a:prstGeom>
        </p:spPr>
        <p:txBody>
          <a:bodyPr/>
          <a:lstStyle>
            <a:lvl1pPr>
              <a:defRPr>
                <a:solidFill>
                  <a:schemeClr val="accent5">
                    <a:lumMod val="50000"/>
                  </a:schemeClr>
                </a:solidFill>
                <a:latin typeface="Matilda" charset="0"/>
              </a:defRPr>
            </a:lvl1pPr>
          </a:lstStyle>
          <a:p>
            <a:r>
              <a:rPr lang="ru-RU" smtClean="0"/>
              <a:t>Образец заголовка</a:t>
            </a:r>
            <a:endParaRPr lang="ru-RU"/>
          </a:p>
        </p:txBody>
      </p:sp>
      <p:sp>
        <p:nvSpPr>
          <p:cNvPr id="3" name="Содержимое 2"/>
          <p:cNvSpPr>
            <a:spLocks noGrp="1"/>
          </p:cNvSpPr>
          <p:nvPr>
            <p:ph idx="1"/>
          </p:nvPr>
        </p:nvSpPr>
        <p:spPr>
          <a:xfrm>
            <a:off x="1691680" y="1600200"/>
            <a:ext cx="6995120" cy="4525963"/>
          </a:xfrm>
          <a:prstGeom prst="rect">
            <a:avLst/>
          </a:prstGeom>
        </p:spPr>
        <p:txBody>
          <a:bodyPr/>
          <a:lstStyle>
            <a:lvl1pPr>
              <a:defRPr>
                <a:solidFill>
                  <a:schemeClr val="accent5">
                    <a:lumMod val="50000"/>
                  </a:schemeClr>
                </a:solidFill>
                <a:latin typeface="Matilda" charset="0"/>
              </a:defRPr>
            </a:lvl1pPr>
            <a:lvl2pPr>
              <a:defRPr>
                <a:solidFill>
                  <a:schemeClr val="accent5">
                    <a:lumMod val="50000"/>
                  </a:schemeClr>
                </a:solidFill>
                <a:latin typeface="Matilda" charset="0"/>
              </a:defRPr>
            </a:lvl2pPr>
            <a:lvl3pPr>
              <a:defRPr>
                <a:solidFill>
                  <a:schemeClr val="accent5">
                    <a:lumMod val="50000"/>
                  </a:schemeClr>
                </a:solidFill>
                <a:latin typeface="Matilda" charset="0"/>
              </a:defRPr>
            </a:lvl3pPr>
            <a:lvl4pPr>
              <a:defRPr>
                <a:solidFill>
                  <a:schemeClr val="accent5">
                    <a:lumMod val="50000"/>
                  </a:schemeClr>
                </a:solidFill>
                <a:latin typeface="Matilda" charset="0"/>
              </a:defRPr>
            </a:lvl4pPr>
            <a:lvl5pPr>
              <a:defRPr>
                <a:solidFill>
                  <a:schemeClr val="accent5">
                    <a:lumMod val="50000"/>
                  </a:schemeClr>
                </a:solidFill>
                <a:latin typeface="Matilda" charset="0"/>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10"/>
          </p:nvPr>
        </p:nvSpPr>
        <p:spPr>
          <a:xfrm>
            <a:off x="457200" y="6356350"/>
            <a:ext cx="2133600" cy="365125"/>
          </a:xfrm>
          <a:prstGeom prst="rect">
            <a:avLst/>
          </a:prstGeom>
        </p:spPr>
        <p:txBody>
          <a:bodyPr/>
          <a:lstStyle>
            <a:lvl1pPr>
              <a:defRPr>
                <a:solidFill>
                  <a:schemeClr val="accent5">
                    <a:lumMod val="50000"/>
                  </a:schemeClr>
                </a:solidFill>
                <a:latin typeface="Matilda" charset="0"/>
              </a:defRPr>
            </a:lvl1pPr>
          </a:lstStyle>
          <a:p>
            <a:pPr fontAlgn="base">
              <a:spcBef>
                <a:spcPct val="0"/>
              </a:spcBef>
              <a:spcAft>
                <a:spcPct val="0"/>
              </a:spcAft>
              <a:defRPr/>
            </a:pPr>
            <a:fld id="{3152DDE1-E9F2-4B50-AB95-1A36B28481DE}" type="datetimeFigureOut">
              <a:rPr lang="ru-RU" smtClean="0">
                <a:cs typeface="Arial" charset="0"/>
              </a:rPr>
              <a:pPr fontAlgn="base">
                <a:spcBef>
                  <a:spcPct val="0"/>
                </a:spcBef>
                <a:spcAft>
                  <a:spcPct val="0"/>
                </a:spcAft>
                <a:defRPr/>
              </a:pPr>
              <a:t>21.02.2022</a:t>
            </a:fld>
            <a:endParaRPr lang="ru-RU">
              <a:cs typeface="Arial" charset="0"/>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lvl1pPr>
              <a:defRPr>
                <a:solidFill>
                  <a:schemeClr val="accent5">
                    <a:lumMod val="50000"/>
                  </a:schemeClr>
                </a:solidFill>
                <a:latin typeface="Matilda" charset="0"/>
              </a:defRPr>
            </a:lvl1pPr>
          </a:lstStyle>
          <a:p>
            <a:pPr fontAlgn="base">
              <a:spcBef>
                <a:spcPct val="0"/>
              </a:spcBef>
              <a:spcAft>
                <a:spcPct val="0"/>
              </a:spcAft>
              <a:defRPr/>
            </a:pPr>
            <a:endParaRPr lang="ru-RU">
              <a:cs typeface="Arial" charset="0"/>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lvl1pPr>
              <a:defRPr>
                <a:solidFill>
                  <a:schemeClr val="accent5">
                    <a:lumMod val="50000"/>
                  </a:schemeClr>
                </a:solidFill>
                <a:latin typeface="Matilda" charset="0"/>
              </a:defRPr>
            </a:lvl1pPr>
          </a:lstStyle>
          <a:p>
            <a:pPr fontAlgn="base">
              <a:spcBef>
                <a:spcPct val="0"/>
              </a:spcBef>
              <a:spcAft>
                <a:spcPct val="0"/>
              </a:spcAft>
              <a:defRPr/>
            </a:pPr>
            <a:fld id="{A087BA6C-DE82-4922-A007-5CB817EE4E20}" type="slidenum">
              <a:rPr lang="ru-RU" smtClean="0">
                <a:cs typeface="Arial" charset="0"/>
              </a:rPr>
              <a:pPr fontAlgn="base">
                <a:spcBef>
                  <a:spcPct val="0"/>
                </a:spcBef>
                <a:spcAft>
                  <a:spcPct val="0"/>
                </a:spcAft>
                <a:defRPr/>
              </a:pPr>
              <a:t>‹#›</a:t>
            </a:fld>
            <a:endParaRPr lang="ru-RU">
              <a:cs typeface="Arial"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274638"/>
            <a:ext cx="6995120" cy="1143000"/>
          </a:xfrm>
          <a:prstGeom prst="rect">
            <a:avLst/>
          </a:prstGeom>
        </p:spPr>
        <p:txBody>
          <a:bodyPr/>
          <a:lstStyle>
            <a:lvl1pPr>
              <a:defRPr>
                <a:solidFill>
                  <a:schemeClr val="accent5">
                    <a:lumMod val="50000"/>
                  </a:schemeClr>
                </a:solidFill>
                <a:latin typeface="Matilda" charset="0"/>
              </a:defRPr>
            </a:lvl1pPr>
          </a:lstStyle>
          <a:p>
            <a:r>
              <a:rPr lang="ru-RU" smtClean="0"/>
              <a:t>Образец заголовка</a:t>
            </a:r>
            <a:endParaRPr lang="ru-RU"/>
          </a:p>
        </p:txBody>
      </p:sp>
      <p:sp>
        <p:nvSpPr>
          <p:cNvPr id="3" name="Содержимое 2"/>
          <p:cNvSpPr>
            <a:spLocks noGrp="1"/>
          </p:cNvSpPr>
          <p:nvPr>
            <p:ph sz="half" idx="1"/>
          </p:nvPr>
        </p:nvSpPr>
        <p:spPr>
          <a:xfrm>
            <a:off x="1691680" y="1600200"/>
            <a:ext cx="2804120" cy="4525963"/>
          </a:xfrm>
          <a:prstGeom prst="rect">
            <a:avLst/>
          </a:prstGeom>
        </p:spPr>
        <p:txBody>
          <a:bodyPr/>
          <a:lstStyle>
            <a:lvl1pPr>
              <a:defRPr sz="2800">
                <a:solidFill>
                  <a:schemeClr val="accent5">
                    <a:lumMod val="50000"/>
                  </a:schemeClr>
                </a:solidFill>
                <a:latin typeface="Matilda" charset="0"/>
              </a:defRPr>
            </a:lvl1pPr>
            <a:lvl2pPr>
              <a:defRPr sz="2400">
                <a:solidFill>
                  <a:schemeClr val="accent5">
                    <a:lumMod val="50000"/>
                  </a:schemeClr>
                </a:solidFill>
                <a:latin typeface="Matilda" charset="0"/>
              </a:defRPr>
            </a:lvl2pPr>
            <a:lvl3pPr>
              <a:defRPr sz="2000">
                <a:solidFill>
                  <a:schemeClr val="accent5">
                    <a:lumMod val="50000"/>
                  </a:schemeClr>
                </a:solidFill>
                <a:latin typeface="Matilda" charset="0"/>
              </a:defRPr>
            </a:lvl3pPr>
            <a:lvl4pPr>
              <a:defRPr sz="1800">
                <a:solidFill>
                  <a:schemeClr val="accent5">
                    <a:lumMod val="50000"/>
                  </a:schemeClr>
                </a:solidFill>
                <a:latin typeface="Matilda" charset="0"/>
              </a:defRPr>
            </a:lvl4pPr>
            <a:lvl5pPr>
              <a:defRPr sz="1800">
                <a:solidFill>
                  <a:schemeClr val="accent5">
                    <a:lumMod val="50000"/>
                  </a:schemeClr>
                </a:solidFill>
                <a:latin typeface="Matilda" charset="0"/>
              </a:defRPr>
            </a:lvl5pPr>
            <a:lvl6pPr>
              <a:defRPr sz="1800"/>
            </a:lvl6pPr>
            <a:lvl7pPr>
              <a:defRPr sz="1800"/>
            </a:lvl7pPr>
            <a:lvl8pPr>
              <a:defRPr sz="1800"/>
            </a:lvl8pPr>
            <a:lvl9pPr>
              <a:defRPr sz="18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Содержимое 3"/>
          <p:cNvSpPr>
            <a:spLocks noGrp="1"/>
          </p:cNvSpPr>
          <p:nvPr>
            <p:ph sz="half" idx="2"/>
          </p:nvPr>
        </p:nvSpPr>
        <p:spPr>
          <a:xfrm>
            <a:off x="4648200" y="1600200"/>
            <a:ext cx="4038600" cy="4525963"/>
          </a:xfrm>
          <a:prstGeom prst="rect">
            <a:avLst/>
          </a:prstGeom>
        </p:spPr>
        <p:txBody>
          <a:bodyPr/>
          <a:lstStyle>
            <a:lvl1pPr>
              <a:defRPr sz="2800">
                <a:solidFill>
                  <a:schemeClr val="accent5">
                    <a:lumMod val="50000"/>
                  </a:schemeClr>
                </a:solidFill>
                <a:latin typeface="Matilda" charset="0"/>
              </a:defRPr>
            </a:lvl1pPr>
            <a:lvl2pPr>
              <a:defRPr sz="2400">
                <a:solidFill>
                  <a:schemeClr val="accent5">
                    <a:lumMod val="50000"/>
                  </a:schemeClr>
                </a:solidFill>
                <a:latin typeface="Matilda" charset="0"/>
              </a:defRPr>
            </a:lvl2pPr>
            <a:lvl3pPr>
              <a:defRPr sz="2000">
                <a:solidFill>
                  <a:schemeClr val="accent5">
                    <a:lumMod val="50000"/>
                  </a:schemeClr>
                </a:solidFill>
                <a:latin typeface="Matilda" charset="0"/>
              </a:defRPr>
            </a:lvl3pPr>
            <a:lvl4pPr>
              <a:defRPr sz="1800">
                <a:solidFill>
                  <a:schemeClr val="accent5">
                    <a:lumMod val="50000"/>
                  </a:schemeClr>
                </a:solidFill>
                <a:latin typeface="Matilda" charset="0"/>
              </a:defRPr>
            </a:lvl4pPr>
            <a:lvl5pPr>
              <a:defRPr sz="1800">
                <a:solidFill>
                  <a:schemeClr val="accent5">
                    <a:lumMod val="50000"/>
                  </a:schemeClr>
                </a:solidFill>
                <a:latin typeface="Matilda" charset="0"/>
              </a:defRPr>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a:xfrm>
            <a:off x="457200" y="6356350"/>
            <a:ext cx="2133600" cy="365125"/>
          </a:xfrm>
          <a:prstGeom prst="rect">
            <a:avLst/>
          </a:prstGeom>
        </p:spPr>
        <p:txBody>
          <a:bodyPr/>
          <a:lstStyle>
            <a:lvl1pPr>
              <a:defRPr>
                <a:solidFill>
                  <a:schemeClr val="accent5">
                    <a:lumMod val="50000"/>
                  </a:schemeClr>
                </a:solidFill>
                <a:latin typeface="Matilda" charset="0"/>
              </a:defRPr>
            </a:lvl1pPr>
          </a:lstStyle>
          <a:p>
            <a:pPr fontAlgn="base">
              <a:spcBef>
                <a:spcPct val="0"/>
              </a:spcBef>
              <a:spcAft>
                <a:spcPct val="0"/>
              </a:spcAft>
              <a:defRPr/>
            </a:pPr>
            <a:fld id="{F18AA105-3B9A-485F-A7BD-B3B1C1BFF994}" type="datetimeFigureOut">
              <a:rPr lang="ru-RU" smtClean="0">
                <a:cs typeface="Arial" charset="0"/>
              </a:rPr>
              <a:pPr fontAlgn="base">
                <a:spcBef>
                  <a:spcPct val="0"/>
                </a:spcBef>
                <a:spcAft>
                  <a:spcPct val="0"/>
                </a:spcAft>
                <a:defRPr/>
              </a:pPr>
              <a:t>21.02.2022</a:t>
            </a:fld>
            <a:endParaRPr lang="ru-RU">
              <a:cs typeface="Arial" charset="0"/>
            </a:endParaRPr>
          </a:p>
        </p:txBody>
      </p:sp>
      <p:sp>
        <p:nvSpPr>
          <p:cNvPr id="6" name="Нижний колонтитул 4"/>
          <p:cNvSpPr>
            <a:spLocks noGrp="1"/>
          </p:cNvSpPr>
          <p:nvPr>
            <p:ph type="ftr" sz="quarter" idx="11"/>
          </p:nvPr>
        </p:nvSpPr>
        <p:spPr>
          <a:xfrm>
            <a:off x="3124200" y="6356350"/>
            <a:ext cx="2895600" cy="365125"/>
          </a:xfrm>
          <a:prstGeom prst="rect">
            <a:avLst/>
          </a:prstGeom>
        </p:spPr>
        <p:txBody>
          <a:bodyPr/>
          <a:lstStyle>
            <a:lvl1pPr>
              <a:defRPr>
                <a:solidFill>
                  <a:schemeClr val="accent5">
                    <a:lumMod val="50000"/>
                  </a:schemeClr>
                </a:solidFill>
                <a:latin typeface="Matilda" charset="0"/>
              </a:defRPr>
            </a:lvl1pPr>
          </a:lstStyle>
          <a:p>
            <a:pPr fontAlgn="base">
              <a:spcBef>
                <a:spcPct val="0"/>
              </a:spcBef>
              <a:spcAft>
                <a:spcPct val="0"/>
              </a:spcAft>
              <a:defRPr/>
            </a:pPr>
            <a:endParaRPr lang="ru-RU">
              <a:cs typeface="Arial" charset="0"/>
            </a:endParaRPr>
          </a:p>
        </p:txBody>
      </p:sp>
      <p:sp>
        <p:nvSpPr>
          <p:cNvPr id="7" name="Номер слайда 5"/>
          <p:cNvSpPr>
            <a:spLocks noGrp="1"/>
          </p:cNvSpPr>
          <p:nvPr>
            <p:ph type="sldNum" sz="quarter" idx="12"/>
          </p:nvPr>
        </p:nvSpPr>
        <p:spPr>
          <a:xfrm>
            <a:off x="6553200" y="6356350"/>
            <a:ext cx="2133600" cy="365125"/>
          </a:xfrm>
          <a:prstGeom prst="rect">
            <a:avLst/>
          </a:prstGeom>
        </p:spPr>
        <p:txBody>
          <a:bodyPr/>
          <a:lstStyle>
            <a:lvl1pPr>
              <a:defRPr>
                <a:solidFill>
                  <a:schemeClr val="accent5">
                    <a:lumMod val="50000"/>
                  </a:schemeClr>
                </a:solidFill>
                <a:latin typeface="Matilda" charset="0"/>
              </a:defRPr>
            </a:lvl1pPr>
          </a:lstStyle>
          <a:p>
            <a:pPr fontAlgn="base">
              <a:spcBef>
                <a:spcPct val="0"/>
              </a:spcBef>
              <a:spcAft>
                <a:spcPct val="0"/>
              </a:spcAft>
              <a:defRPr/>
            </a:pPr>
            <a:fld id="{29217202-91A5-4841-8837-12B3422A9C13}" type="slidenum">
              <a:rPr lang="ru-RU" smtClean="0">
                <a:cs typeface="Arial" charset="0"/>
              </a:rPr>
              <a:pPr fontAlgn="base">
                <a:spcBef>
                  <a:spcPct val="0"/>
                </a:spcBef>
                <a:spcAft>
                  <a:spcPct val="0"/>
                </a:spcAft>
                <a:defRPr/>
              </a:pPr>
              <a:t>‹#›</a:t>
            </a:fld>
            <a:endParaRPr lang="ru-RU">
              <a:cs typeface="Arial"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274638"/>
            <a:ext cx="6995120" cy="1143000"/>
          </a:xfrm>
          <a:prstGeom prst="rect">
            <a:avLst/>
          </a:prstGeom>
        </p:spPr>
        <p:txBody>
          <a:bodyPr/>
          <a:lstStyle>
            <a:lvl1pPr>
              <a:defRPr>
                <a:solidFill>
                  <a:schemeClr val="accent5">
                    <a:lumMod val="50000"/>
                  </a:schemeClr>
                </a:solidFill>
                <a:latin typeface="Matilda" charset="0"/>
              </a:defRPr>
            </a:lvl1pPr>
          </a:lstStyle>
          <a:p>
            <a:r>
              <a:rPr lang="ru-RU" smtClean="0"/>
              <a:t>Образец заголовка</a:t>
            </a:r>
            <a:endParaRPr lang="ru-RU"/>
          </a:p>
        </p:txBody>
      </p:sp>
      <p:sp>
        <p:nvSpPr>
          <p:cNvPr id="3" name="Дата 3"/>
          <p:cNvSpPr>
            <a:spLocks noGrp="1"/>
          </p:cNvSpPr>
          <p:nvPr>
            <p:ph type="dt" sz="half" idx="10"/>
          </p:nvPr>
        </p:nvSpPr>
        <p:spPr>
          <a:xfrm>
            <a:off x="457200" y="6356350"/>
            <a:ext cx="2133600" cy="365125"/>
          </a:xfrm>
          <a:prstGeom prst="rect">
            <a:avLst/>
          </a:prstGeom>
        </p:spPr>
        <p:txBody>
          <a:bodyPr/>
          <a:lstStyle>
            <a:lvl1pPr>
              <a:defRPr>
                <a:solidFill>
                  <a:schemeClr val="accent5">
                    <a:lumMod val="50000"/>
                  </a:schemeClr>
                </a:solidFill>
                <a:latin typeface="Matilda" charset="0"/>
              </a:defRPr>
            </a:lvl1pPr>
          </a:lstStyle>
          <a:p>
            <a:pPr fontAlgn="base">
              <a:spcBef>
                <a:spcPct val="0"/>
              </a:spcBef>
              <a:spcAft>
                <a:spcPct val="0"/>
              </a:spcAft>
              <a:defRPr/>
            </a:pPr>
            <a:fld id="{C62FDA9A-A9AF-4522-BA4E-959710ABA8F2}" type="datetimeFigureOut">
              <a:rPr lang="ru-RU" smtClean="0">
                <a:cs typeface="Arial" charset="0"/>
              </a:rPr>
              <a:pPr fontAlgn="base">
                <a:spcBef>
                  <a:spcPct val="0"/>
                </a:spcBef>
                <a:spcAft>
                  <a:spcPct val="0"/>
                </a:spcAft>
                <a:defRPr/>
              </a:pPr>
              <a:t>21.02.2022</a:t>
            </a:fld>
            <a:endParaRPr lang="ru-RU">
              <a:cs typeface="Arial" charset="0"/>
            </a:endParaRPr>
          </a:p>
        </p:txBody>
      </p:sp>
      <p:sp>
        <p:nvSpPr>
          <p:cNvPr id="4" name="Нижний колонтитул 4"/>
          <p:cNvSpPr>
            <a:spLocks noGrp="1"/>
          </p:cNvSpPr>
          <p:nvPr>
            <p:ph type="ftr" sz="quarter" idx="11"/>
          </p:nvPr>
        </p:nvSpPr>
        <p:spPr>
          <a:xfrm>
            <a:off x="3124200" y="6356350"/>
            <a:ext cx="2895600" cy="365125"/>
          </a:xfrm>
          <a:prstGeom prst="rect">
            <a:avLst/>
          </a:prstGeom>
        </p:spPr>
        <p:txBody>
          <a:bodyPr/>
          <a:lstStyle>
            <a:lvl1pPr>
              <a:defRPr>
                <a:solidFill>
                  <a:schemeClr val="accent5">
                    <a:lumMod val="50000"/>
                  </a:schemeClr>
                </a:solidFill>
                <a:latin typeface="Matilda" charset="0"/>
              </a:defRPr>
            </a:lvl1pPr>
          </a:lstStyle>
          <a:p>
            <a:pPr fontAlgn="base">
              <a:spcBef>
                <a:spcPct val="0"/>
              </a:spcBef>
              <a:spcAft>
                <a:spcPct val="0"/>
              </a:spcAft>
              <a:defRPr/>
            </a:pPr>
            <a:endParaRPr lang="ru-RU">
              <a:cs typeface="Arial" charset="0"/>
            </a:endParaRPr>
          </a:p>
        </p:txBody>
      </p:sp>
      <p:sp>
        <p:nvSpPr>
          <p:cNvPr id="5" name="Номер слайда 5"/>
          <p:cNvSpPr>
            <a:spLocks noGrp="1"/>
          </p:cNvSpPr>
          <p:nvPr>
            <p:ph type="sldNum" sz="quarter" idx="12"/>
          </p:nvPr>
        </p:nvSpPr>
        <p:spPr>
          <a:xfrm>
            <a:off x="6553200" y="6356350"/>
            <a:ext cx="2133600" cy="365125"/>
          </a:xfrm>
          <a:prstGeom prst="rect">
            <a:avLst/>
          </a:prstGeom>
        </p:spPr>
        <p:txBody>
          <a:bodyPr/>
          <a:lstStyle>
            <a:lvl1pPr>
              <a:defRPr>
                <a:solidFill>
                  <a:schemeClr val="accent5">
                    <a:lumMod val="50000"/>
                  </a:schemeClr>
                </a:solidFill>
                <a:latin typeface="Matilda" charset="0"/>
              </a:defRPr>
            </a:lvl1pPr>
          </a:lstStyle>
          <a:p>
            <a:pPr fontAlgn="base">
              <a:spcBef>
                <a:spcPct val="0"/>
              </a:spcBef>
              <a:spcAft>
                <a:spcPct val="0"/>
              </a:spcAft>
              <a:defRPr/>
            </a:pPr>
            <a:fld id="{27C4C3DF-49FF-4AA4-A1AB-8615103FAECA}" type="slidenum">
              <a:rPr lang="ru-RU" smtClean="0">
                <a:cs typeface="Arial" charset="0"/>
              </a:rPr>
              <a:pPr fontAlgn="base">
                <a:spcBef>
                  <a:spcPct val="0"/>
                </a:spcBef>
                <a:spcAft>
                  <a:spcPct val="0"/>
                </a:spcAft>
                <a:defRPr/>
              </a:pPr>
              <a:t>‹#›</a:t>
            </a:fld>
            <a:endParaRPr lang="ru-RU">
              <a:cs typeface="Arial"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a:xfrm>
            <a:off x="457200" y="6356350"/>
            <a:ext cx="2133600" cy="365125"/>
          </a:xfrm>
          <a:prstGeom prst="rect">
            <a:avLst/>
          </a:prstGeom>
        </p:spPr>
        <p:txBody>
          <a:bodyPr/>
          <a:lstStyle>
            <a:lvl1pPr>
              <a:defRPr>
                <a:solidFill>
                  <a:schemeClr val="accent5">
                    <a:lumMod val="50000"/>
                  </a:schemeClr>
                </a:solidFill>
                <a:latin typeface="Matilda" charset="0"/>
              </a:defRPr>
            </a:lvl1pPr>
          </a:lstStyle>
          <a:p>
            <a:pPr fontAlgn="base">
              <a:spcBef>
                <a:spcPct val="0"/>
              </a:spcBef>
              <a:spcAft>
                <a:spcPct val="0"/>
              </a:spcAft>
              <a:defRPr/>
            </a:pPr>
            <a:fld id="{981C31E6-6AC6-4E62-806B-D0CB1E8C6262}" type="datetimeFigureOut">
              <a:rPr lang="ru-RU" smtClean="0">
                <a:cs typeface="Arial" charset="0"/>
              </a:rPr>
              <a:pPr fontAlgn="base">
                <a:spcBef>
                  <a:spcPct val="0"/>
                </a:spcBef>
                <a:spcAft>
                  <a:spcPct val="0"/>
                </a:spcAft>
                <a:defRPr/>
              </a:pPr>
              <a:t>21.02.2022</a:t>
            </a:fld>
            <a:endParaRPr lang="ru-RU">
              <a:cs typeface="Arial" charset="0"/>
            </a:endParaRPr>
          </a:p>
        </p:txBody>
      </p:sp>
      <p:sp>
        <p:nvSpPr>
          <p:cNvPr id="3" name="Нижний колонтитул 4"/>
          <p:cNvSpPr>
            <a:spLocks noGrp="1"/>
          </p:cNvSpPr>
          <p:nvPr>
            <p:ph type="ftr" sz="quarter" idx="11"/>
          </p:nvPr>
        </p:nvSpPr>
        <p:spPr>
          <a:xfrm>
            <a:off x="3124200" y="6356350"/>
            <a:ext cx="2895600" cy="365125"/>
          </a:xfrm>
          <a:prstGeom prst="rect">
            <a:avLst/>
          </a:prstGeom>
        </p:spPr>
        <p:txBody>
          <a:bodyPr/>
          <a:lstStyle>
            <a:lvl1pPr>
              <a:defRPr>
                <a:solidFill>
                  <a:schemeClr val="accent5">
                    <a:lumMod val="50000"/>
                  </a:schemeClr>
                </a:solidFill>
                <a:latin typeface="Matilda" charset="0"/>
              </a:defRPr>
            </a:lvl1pPr>
          </a:lstStyle>
          <a:p>
            <a:pPr fontAlgn="base">
              <a:spcBef>
                <a:spcPct val="0"/>
              </a:spcBef>
              <a:spcAft>
                <a:spcPct val="0"/>
              </a:spcAft>
              <a:defRPr/>
            </a:pPr>
            <a:endParaRPr lang="ru-RU">
              <a:cs typeface="Arial" charset="0"/>
            </a:endParaRPr>
          </a:p>
        </p:txBody>
      </p:sp>
      <p:sp>
        <p:nvSpPr>
          <p:cNvPr id="4" name="Номер слайда 5"/>
          <p:cNvSpPr>
            <a:spLocks noGrp="1"/>
          </p:cNvSpPr>
          <p:nvPr>
            <p:ph type="sldNum" sz="quarter" idx="12"/>
          </p:nvPr>
        </p:nvSpPr>
        <p:spPr>
          <a:xfrm>
            <a:off x="6553200" y="6356350"/>
            <a:ext cx="2133600" cy="365125"/>
          </a:xfrm>
          <a:prstGeom prst="rect">
            <a:avLst/>
          </a:prstGeom>
        </p:spPr>
        <p:txBody>
          <a:bodyPr/>
          <a:lstStyle>
            <a:lvl1pPr>
              <a:defRPr>
                <a:solidFill>
                  <a:schemeClr val="accent5">
                    <a:lumMod val="50000"/>
                  </a:schemeClr>
                </a:solidFill>
                <a:latin typeface="Matilda" charset="0"/>
              </a:defRPr>
            </a:lvl1pPr>
          </a:lstStyle>
          <a:p>
            <a:pPr fontAlgn="base">
              <a:spcBef>
                <a:spcPct val="0"/>
              </a:spcBef>
              <a:spcAft>
                <a:spcPct val="0"/>
              </a:spcAft>
              <a:defRPr/>
            </a:pPr>
            <a:fld id="{B1B0E188-B191-46AC-99B7-5113417AE6AB}" type="slidenum">
              <a:rPr lang="ru-RU" smtClean="0">
                <a:cs typeface="Arial" charset="0"/>
              </a:rPr>
              <a:pPr fontAlgn="base">
                <a:spcBef>
                  <a:spcPct val="0"/>
                </a:spcBef>
                <a:spcAft>
                  <a:spcPct val="0"/>
                </a:spcAft>
                <a:defRPr/>
              </a:pPr>
              <a:t>‹#›</a:t>
            </a:fld>
            <a:endParaRPr lang="ru-RU">
              <a:cs typeface="Arial"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6" r:id="rId4"/>
    <p:sldLayoutId id="2147483667" r:id="rId5"/>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3"/><Relationship Id="rId1" Type="http://schemas.openxmlformats.org/officeDocument/2006/relationships/audio" Target="NULL"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2.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2.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259632" y="1628800"/>
            <a:ext cx="7632848" cy="2331690"/>
          </a:xfrm>
        </p:spPr>
        <p:txBody>
          <a:bodyPr anchor="ctr"/>
          <a:lstStyle/>
          <a:p>
            <a:pPr>
              <a:defRPr/>
            </a:pPr>
            <a:r>
              <a:rPr lang="ru-RU" b="1" spc="-300" dirty="0">
                <a:ln w="19050">
                  <a:solidFill>
                    <a:sysClr val="windowText" lastClr="000000"/>
                  </a:solidFill>
                  <a:prstDash val="solid"/>
                </a:ln>
                <a:effectLst>
                  <a:outerShdw blurRad="50000" dist="50800" dir="7500000" algn="tl">
                    <a:srgbClr val="000000">
                      <a:shade val="5000"/>
                      <a:alpha val="35000"/>
                    </a:srgbClr>
                  </a:outerShdw>
                </a:effectLst>
                <a:latin typeface="Times New Roman" panose="02020603050405020304" pitchFamily="18" charset="0"/>
                <a:cs typeface="Times New Roman" panose="02020603050405020304" pitchFamily="18" charset="0"/>
              </a:rPr>
              <a:t>«Развитие </a:t>
            </a:r>
            <a:r>
              <a:rPr lang="ru-RU" b="1" spc="-300" dirty="0" smtClean="0">
                <a:ln w="19050">
                  <a:solidFill>
                    <a:sysClr val="windowText" lastClr="000000"/>
                  </a:solidFill>
                  <a:prstDash val="solid"/>
                </a:ln>
                <a:effectLst>
                  <a:outerShdw blurRad="50000" dist="50800" dir="7500000" algn="tl">
                    <a:srgbClr val="000000">
                      <a:shade val="5000"/>
                      <a:alpha val="35000"/>
                    </a:srgbClr>
                  </a:outerShdw>
                </a:effectLst>
                <a:latin typeface="Times New Roman" panose="02020603050405020304" pitchFamily="18" charset="0"/>
                <a:cs typeface="Times New Roman" panose="02020603050405020304" pitchFamily="18" charset="0"/>
              </a:rPr>
              <a:t>правильного речевого </a:t>
            </a:r>
            <a:r>
              <a:rPr lang="ru-RU" b="1" spc="-300" dirty="0">
                <a:ln w="19050">
                  <a:solidFill>
                    <a:sysClr val="windowText" lastClr="000000"/>
                  </a:solidFill>
                  <a:prstDash val="solid"/>
                </a:ln>
                <a:effectLst>
                  <a:outerShdw blurRad="50000" dist="50800" dir="7500000" algn="tl">
                    <a:srgbClr val="000000">
                      <a:shade val="5000"/>
                      <a:alpha val="35000"/>
                    </a:srgbClr>
                  </a:outerShdw>
                </a:effectLst>
                <a:latin typeface="Times New Roman" panose="02020603050405020304" pitchFamily="18" charset="0"/>
                <a:cs typeface="Times New Roman" panose="02020603050405020304" pitchFamily="18" charset="0"/>
              </a:rPr>
              <a:t>дыхания </a:t>
            </a:r>
            <a:r>
              <a:rPr lang="ru-RU" b="1" spc="-300" dirty="0" smtClean="0">
                <a:ln w="19050">
                  <a:solidFill>
                    <a:sysClr val="windowText" lastClr="000000"/>
                  </a:solidFill>
                  <a:prstDash val="solid"/>
                </a:ln>
                <a:effectLst>
                  <a:outerShdw blurRad="50000" dist="50800" dir="7500000" algn="tl">
                    <a:srgbClr val="000000">
                      <a:shade val="5000"/>
                      <a:alpha val="35000"/>
                    </a:srgbClr>
                  </a:outerShdw>
                </a:effectLst>
                <a:latin typeface="Times New Roman" panose="02020603050405020304" pitchFamily="18" charset="0"/>
                <a:cs typeface="Times New Roman" panose="02020603050405020304" pitchFamily="18" charset="0"/>
              </a:rPr>
              <a:t>у детей дошкольного возраста с ТНР</a:t>
            </a:r>
            <a:r>
              <a:rPr lang="ru-RU" b="1" spc="-300" dirty="0">
                <a:ln w="19050">
                  <a:solidFill>
                    <a:sysClr val="windowText" lastClr="000000"/>
                  </a:solidFill>
                  <a:prstDash val="solid"/>
                </a:ln>
                <a:effectLst>
                  <a:outerShdw blurRad="50000" dist="50800" dir="7500000" algn="tl">
                    <a:srgbClr val="000000">
                      <a:shade val="5000"/>
                      <a:alpha val="35000"/>
                    </a:srgbClr>
                  </a:outerShdw>
                </a:effectLst>
                <a:latin typeface="Times New Roman" panose="02020603050405020304" pitchFamily="18" charset="0"/>
                <a:cs typeface="Times New Roman" panose="02020603050405020304" pitchFamily="18" charset="0"/>
              </a:rPr>
              <a:t>»</a:t>
            </a:r>
          </a:p>
        </p:txBody>
      </p:sp>
      <p:sp>
        <p:nvSpPr>
          <p:cNvPr id="3" name="Подзаголовок 2"/>
          <p:cNvSpPr>
            <a:spLocks noGrp="1"/>
          </p:cNvSpPr>
          <p:nvPr>
            <p:ph type="subTitle" idx="1"/>
          </p:nvPr>
        </p:nvSpPr>
        <p:spPr>
          <a:xfrm>
            <a:off x="3275856" y="4869160"/>
            <a:ext cx="5328592" cy="1440160"/>
          </a:xfrm>
        </p:spPr>
        <p:txBody>
          <a:bodyPr anchor="ctr"/>
          <a:lstStyle/>
          <a:p>
            <a:pPr lvl="0" algn="r" eaLnBrk="1" fontAlgn="auto" hangingPunct="1">
              <a:spcBef>
                <a:spcPts val="0"/>
              </a:spcBef>
              <a:spcAft>
                <a:spcPts val="0"/>
              </a:spcAft>
              <a:tabLst>
                <a:tab pos="2266950" algn="l"/>
              </a:tabLst>
            </a:pPr>
            <a:r>
              <a:rPr lang="ru-RU" sz="1800" dirty="0">
                <a:ln/>
                <a:solidFill>
                  <a:srgbClr val="1F497D">
                    <a:lumMod val="50000"/>
                  </a:srgbClr>
                </a:solidFill>
                <a:latin typeface="Times New Roman" panose="02020603050405020304" pitchFamily="18" charset="0"/>
                <a:cs typeface="Times New Roman" panose="02020603050405020304" pitchFamily="18" charset="0"/>
              </a:rPr>
              <a:t>Подготовила:</a:t>
            </a:r>
            <a:r>
              <a:rPr lang="ru-RU" sz="1800" b="1" dirty="0">
                <a:ln/>
                <a:solidFill>
                  <a:srgbClr val="1F497D">
                    <a:lumMod val="50000"/>
                  </a:srgbClr>
                </a:solidFill>
                <a:latin typeface="Times New Roman" panose="02020603050405020304" pitchFamily="18" charset="0"/>
                <a:cs typeface="Times New Roman" panose="02020603050405020304" pitchFamily="18" charset="0"/>
              </a:rPr>
              <a:t> </a:t>
            </a:r>
            <a:r>
              <a:rPr lang="ru-RU" sz="2000" b="1" dirty="0">
                <a:ln/>
                <a:solidFill>
                  <a:srgbClr val="1F497D">
                    <a:lumMod val="50000"/>
                  </a:srgbClr>
                </a:solidFill>
                <a:latin typeface="Times New Roman" panose="02020603050405020304" pitchFamily="18" charset="0"/>
                <a:cs typeface="Times New Roman" panose="02020603050405020304" pitchFamily="18" charset="0"/>
              </a:rPr>
              <a:t>Антонова Ольга Анатольевна</a:t>
            </a:r>
            <a:r>
              <a:rPr lang="ru-RU" sz="1800" b="1" dirty="0">
                <a:ln/>
                <a:solidFill>
                  <a:srgbClr val="1F497D">
                    <a:lumMod val="50000"/>
                  </a:srgbClr>
                </a:solidFill>
                <a:latin typeface="Times New Roman" panose="02020603050405020304" pitchFamily="18" charset="0"/>
                <a:cs typeface="Times New Roman" panose="02020603050405020304" pitchFamily="18" charset="0"/>
              </a:rPr>
              <a:t>, </a:t>
            </a:r>
          </a:p>
          <a:p>
            <a:pPr lvl="0" algn="r" eaLnBrk="1" fontAlgn="auto" hangingPunct="1">
              <a:spcBef>
                <a:spcPts val="0"/>
              </a:spcBef>
              <a:spcAft>
                <a:spcPts val="0"/>
              </a:spcAft>
              <a:tabLst>
                <a:tab pos="2266950" algn="l"/>
              </a:tabLst>
            </a:pPr>
            <a:r>
              <a:rPr lang="ru-RU" sz="1800" dirty="0" smtClean="0">
                <a:ln/>
                <a:solidFill>
                  <a:srgbClr val="1F497D">
                    <a:lumMod val="50000"/>
                  </a:srgbClr>
                </a:solidFill>
                <a:latin typeface="Times New Roman" panose="02020603050405020304" pitchFamily="18" charset="0"/>
                <a:cs typeface="Times New Roman" panose="02020603050405020304" pitchFamily="18" charset="0"/>
              </a:rPr>
              <a:t>воспитатель высшая </a:t>
            </a:r>
            <a:r>
              <a:rPr lang="ru-RU" sz="1800" dirty="0">
                <a:ln/>
                <a:solidFill>
                  <a:srgbClr val="1F497D">
                    <a:lumMod val="50000"/>
                  </a:srgbClr>
                </a:solidFill>
                <a:latin typeface="Times New Roman" panose="02020603050405020304" pitchFamily="18" charset="0"/>
                <a:cs typeface="Times New Roman" panose="02020603050405020304" pitchFamily="18" charset="0"/>
              </a:rPr>
              <a:t>квалификационная </a:t>
            </a:r>
            <a:r>
              <a:rPr lang="ru-RU" sz="1800" dirty="0" smtClean="0">
                <a:ln/>
                <a:solidFill>
                  <a:srgbClr val="1F497D">
                    <a:lumMod val="50000"/>
                  </a:srgbClr>
                </a:solidFill>
                <a:latin typeface="Times New Roman" panose="02020603050405020304" pitchFamily="18" charset="0"/>
                <a:cs typeface="Times New Roman" panose="02020603050405020304" pitchFamily="18" charset="0"/>
              </a:rPr>
              <a:t>категория</a:t>
            </a:r>
          </a:p>
          <a:p>
            <a:pPr lvl="0" algn="r" eaLnBrk="1" fontAlgn="auto" hangingPunct="1">
              <a:spcBef>
                <a:spcPts val="0"/>
              </a:spcBef>
              <a:spcAft>
                <a:spcPts val="0"/>
              </a:spcAft>
              <a:tabLst>
                <a:tab pos="2266950" algn="l"/>
              </a:tabLst>
            </a:pPr>
            <a:endParaRPr lang="ru-RU" sz="2000" b="1" dirty="0">
              <a:ln/>
              <a:solidFill>
                <a:srgbClr val="1F497D">
                  <a:lumMod val="50000"/>
                </a:srgbClr>
              </a:solidFill>
              <a:latin typeface="Times New Roman" panose="02020603050405020304" pitchFamily="18" charset="0"/>
              <a:cs typeface="Times New Roman" panose="02020603050405020304" pitchFamily="18" charset="0"/>
            </a:endParaRPr>
          </a:p>
          <a:p>
            <a:pPr algn="l">
              <a:spcBef>
                <a:spcPct val="0"/>
              </a:spcBef>
              <a:defRPr/>
            </a:pPr>
            <a:r>
              <a:rPr lang="ru-RU" sz="1600" b="1" dirty="0" smtClean="0">
                <a:solidFill>
                  <a:sysClr val="windowText" lastClr="000000"/>
                </a:solidFill>
                <a:latin typeface="Times New Roman" panose="02020603050405020304" pitchFamily="18" charset="0"/>
                <a:cs typeface="Times New Roman" panose="02020603050405020304" pitchFamily="18" charset="0"/>
              </a:rPr>
              <a:t> 2022г.</a:t>
            </a:r>
            <a:endParaRPr lang="ru-RU" sz="1600" b="1" dirty="0">
              <a:solidFill>
                <a:sysClr val="windowText" lastClr="000000"/>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827584" y="606576"/>
            <a:ext cx="8208912" cy="646331"/>
          </a:xfrm>
          <a:prstGeom prst="rect">
            <a:avLst/>
          </a:prstGeom>
        </p:spPr>
        <p:txBody>
          <a:bodyPr wrap="square">
            <a:spAutoFit/>
          </a:bodyPr>
          <a:lstStyle/>
          <a:p>
            <a:pPr lvl="0" algn="ctr"/>
            <a:r>
              <a:rPr lang="ru-RU" b="1" dirty="0">
                <a:ln/>
                <a:solidFill>
                  <a:srgbClr val="1F497D">
                    <a:lumMod val="50000"/>
                  </a:srgbClr>
                </a:solidFill>
                <a:latin typeface="Times New Roman" panose="02020603050405020304" pitchFamily="18" charset="0"/>
                <a:cs typeface="Times New Roman" panose="02020603050405020304" pitchFamily="18" charset="0"/>
              </a:rPr>
              <a:t>Муниципальное дошкольное образовательное учреждение «Детский сад №14 «Родничок» общеразвивающего вида» </a:t>
            </a:r>
            <a:r>
              <a:rPr lang="ru-RU" b="1" dirty="0" smtClean="0">
                <a:ln/>
                <a:solidFill>
                  <a:srgbClr val="1F497D">
                    <a:lumMod val="50000"/>
                  </a:srgbClr>
                </a:solidFill>
                <a:latin typeface="Times New Roman" panose="02020603050405020304" pitchFamily="18" charset="0"/>
                <a:cs typeface="Times New Roman" panose="02020603050405020304" pitchFamily="18" charset="0"/>
              </a:rPr>
              <a:t>г. Новодвинск</a:t>
            </a:r>
            <a:endParaRPr lang="ru-RU" b="1" dirty="0">
              <a:ln/>
              <a:solidFill>
                <a:srgbClr val="1F497D">
                  <a:lumMod val="50000"/>
                </a:srgbClr>
              </a:solidFill>
              <a:latin typeface="Times New Roman" panose="02020603050405020304" pitchFamily="18" charset="0"/>
              <a:cs typeface="Times New Roman" panose="02020603050405020304" pitchFamily="18" charset="0"/>
            </a:endParaRPr>
          </a:p>
        </p:txBody>
      </p:sp>
      <p:pic>
        <p:nvPicPr>
          <p:cNvPr id="6" name="7c09b3a25c24c56">
            <a:hlinkClick r:id="" action="ppaction://media"/>
          </p:cNvPr>
          <p:cNvPicPr>
            <a:picLocks noChangeAspect="1"/>
          </p:cNvPicPr>
          <p:nvPr>
            <a:audioFile r:link="rId1"/>
            <p:extLst>
              <p:ext uri="{DAA4B4D4-6D71-4841-9C94-3DE7FCFB9230}">
                <p14:media xmlns:p14="http://schemas.microsoft.com/office/powerpoint/2010/main" r:embed="rId2">
                  <p14:trim st="16981" end="24805.625"/>
                </p14:media>
              </p:ext>
            </p:extLst>
          </p:nvPr>
        </p:nvPicPr>
        <p:blipFill>
          <a:blip r:embed="rId4"/>
          <a:stretch>
            <a:fillRect/>
          </a:stretch>
        </p:blipFill>
        <p:spPr>
          <a:xfrm>
            <a:off x="1043608" y="333673"/>
            <a:ext cx="609600" cy="609600"/>
          </a:xfrm>
          <a:prstGeom prst="rect">
            <a:avLst/>
          </a:prstGeom>
        </p:spPr>
      </p:pic>
    </p:spTree>
    <p:extLst>
      <p:ext uri="{BB962C8B-B14F-4D97-AF65-F5344CB8AC3E}">
        <p14:creationId xmlns:p14="http://schemas.microsoft.com/office/powerpoint/2010/main" val="1791978947"/>
      </p:ext>
    </p:extLst>
  </p:cSld>
  <p:clrMapOvr>
    <a:masterClrMapping/>
  </p:clrMapOvr>
  <mc:AlternateContent xmlns:mc="http://schemas.openxmlformats.org/markup-compatibility/2006" xmlns:p14="http://schemas.microsoft.com/office/powerpoint/2010/main">
    <mc:Choice Requires="p14">
      <p:transition spd="slow" p14:dur="2000" advClick="0" advTm="27000"/>
    </mc:Choice>
    <mc:Fallback xmlns="">
      <p:transition spd="slow" advClick="0" advTm="2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4545" numSld="999" showWhenStopped="0">
                <p:cTn id="7" repeatCount="indefinite" fill="remove"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dirty="0">
                <a:latin typeface="Times New Roman" panose="02020603050405020304" pitchFamily="18" charset="0"/>
                <a:cs typeface="Times New Roman" panose="02020603050405020304" pitchFamily="18" charset="0"/>
              </a:rPr>
              <a:t>Этапы работы по развитию речевого дыхания детей:</a:t>
            </a:r>
          </a:p>
        </p:txBody>
      </p:sp>
      <p:sp>
        <p:nvSpPr>
          <p:cNvPr id="3" name="Объект 2"/>
          <p:cNvSpPr>
            <a:spLocks noGrp="1"/>
          </p:cNvSpPr>
          <p:nvPr>
            <p:ph idx="1"/>
          </p:nvPr>
        </p:nvSpPr>
        <p:spPr>
          <a:xfrm>
            <a:off x="1403648" y="1600200"/>
            <a:ext cx="7283152" cy="4525963"/>
          </a:xfrm>
        </p:spPr>
        <p:txBody>
          <a:bodyPr/>
          <a:lstStyle/>
          <a:p>
            <a:pPr marL="0" indent="0">
              <a:buNone/>
            </a:pPr>
            <a:r>
              <a:rPr lang="ru-RU" sz="2000" b="1" dirty="0">
                <a:latin typeface="Times New Roman" panose="02020603050405020304" pitchFamily="18" charset="0"/>
                <a:cs typeface="Times New Roman" panose="02020603050405020304" pitchFamily="18" charset="0"/>
              </a:rPr>
              <a:t>Третий этап:</a:t>
            </a:r>
          </a:p>
          <a:p>
            <a:pPr marL="0" indent="0">
              <a:spcBef>
                <a:spcPts val="0"/>
              </a:spcBef>
              <a:buNone/>
            </a:pPr>
            <a:r>
              <a:rPr lang="ru-RU" sz="2000" dirty="0">
                <a:latin typeface="Times New Roman" panose="02020603050405020304" pitchFamily="18" charset="0"/>
                <a:cs typeface="Times New Roman" panose="02020603050405020304" pitchFamily="18" charset="0"/>
              </a:rPr>
              <a:t>Цель: развитие фонационного (озвученного) выдоха.</a:t>
            </a:r>
          </a:p>
          <a:p>
            <a:pPr marL="0" indent="0">
              <a:spcBef>
                <a:spcPts val="0"/>
              </a:spcBef>
              <a:buNone/>
            </a:pPr>
            <a:r>
              <a:rPr lang="ru-RU" sz="2000" dirty="0">
                <a:latin typeface="Times New Roman" panose="02020603050405020304" pitchFamily="18" charset="0"/>
                <a:cs typeface="Times New Roman" panose="02020603050405020304" pitchFamily="18" charset="0"/>
              </a:rPr>
              <a:t>Ребенок тянет на выдохе звуки с голосом максимально долго. Сначала гласные, потом согласные.</a:t>
            </a:r>
          </a:p>
          <a:p>
            <a:endParaRPr lang="ru-RU" sz="1200" dirty="0">
              <a:latin typeface="Times New Roman" panose="02020603050405020304" pitchFamily="18" charset="0"/>
              <a:cs typeface="Times New Roman" panose="02020603050405020304" pitchFamily="18" charset="0"/>
            </a:endParaRPr>
          </a:p>
          <a:p>
            <a:pPr marL="0" indent="0">
              <a:spcBef>
                <a:spcPts val="0"/>
              </a:spcBef>
              <a:buNone/>
            </a:pPr>
            <a:r>
              <a:rPr lang="ru-RU" sz="2000" spc="-150" dirty="0">
                <a:latin typeface="Times New Roman" panose="02020603050405020304" pitchFamily="18" charset="0"/>
                <a:cs typeface="Times New Roman" panose="02020603050405020304" pitchFamily="18" charset="0"/>
              </a:rPr>
              <a:t>Упражнения:</a:t>
            </a:r>
          </a:p>
          <a:p>
            <a:pPr marL="0" indent="0">
              <a:spcBef>
                <a:spcPts val="0"/>
              </a:spcBef>
              <a:buNone/>
            </a:pPr>
            <a:r>
              <a:rPr lang="ru-RU" sz="2000" spc="-150" dirty="0">
                <a:latin typeface="Times New Roman" panose="02020603050405020304" pitchFamily="18" charset="0"/>
                <a:cs typeface="Times New Roman" panose="02020603050405020304" pitchFamily="18" charset="0"/>
              </a:rPr>
              <a:t>1. Длительное протяжное произнесение гласных звуков.</a:t>
            </a:r>
          </a:p>
          <a:p>
            <a:pPr>
              <a:spcBef>
                <a:spcPts val="0"/>
              </a:spcBef>
            </a:pPr>
            <a:r>
              <a:rPr lang="ru-RU" sz="2000" spc="-150" dirty="0">
                <a:latin typeface="Times New Roman" panose="02020603050405020304" pitchFamily="18" charset="0"/>
                <a:cs typeface="Times New Roman" panose="02020603050405020304" pitchFamily="18" charset="0"/>
              </a:rPr>
              <a:t>«Кукла плачет – а-а-а», «Дует сильный ветер – у-у-у», «Пароход гудит – ы-ы-ы», «Болит зуб – о-о-о»;</a:t>
            </a:r>
          </a:p>
          <a:p>
            <a:pPr marL="0" indent="0">
              <a:spcBef>
                <a:spcPts val="0"/>
              </a:spcBef>
              <a:buNone/>
            </a:pPr>
            <a:r>
              <a:rPr lang="ru-RU" sz="2000" spc="-150" dirty="0">
                <a:latin typeface="Times New Roman" panose="02020603050405020304" pitchFamily="18" charset="0"/>
                <a:cs typeface="Times New Roman" panose="02020603050405020304" pitchFamily="18" charset="0"/>
              </a:rPr>
              <a:t>2. Длительное произнесение согласных звуков.</a:t>
            </a:r>
          </a:p>
          <a:p>
            <a:pPr>
              <a:spcBef>
                <a:spcPts val="0"/>
              </a:spcBef>
            </a:pPr>
            <a:r>
              <a:rPr lang="ru-RU" sz="2000" spc="-150" dirty="0">
                <a:latin typeface="Times New Roman" panose="02020603050405020304" pitchFamily="18" charset="0"/>
                <a:cs typeface="Times New Roman" panose="02020603050405020304" pitchFamily="18" charset="0"/>
              </a:rPr>
              <a:t>«Сердитая муха» — Муха жужжит над ухом «</a:t>
            </a:r>
            <a:r>
              <a:rPr lang="ru-RU" sz="2000" spc="-150" dirty="0" err="1">
                <a:latin typeface="Times New Roman" panose="02020603050405020304" pitchFamily="18" charset="0"/>
                <a:cs typeface="Times New Roman" panose="02020603050405020304" pitchFamily="18" charset="0"/>
              </a:rPr>
              <a:t>дз</a:t>
            </a:r>
            <a:r>
              <a:rPr lang="ru-RU" sz="2000" spc="-150" dirty="0">
                <a:latin typeface="Times New Roman" panose="02020603050405020304" pitchFamily="18" charset="0"/>
                <a:cs typeface="Times New Roman" panose="02020603050405020304" pitchFamily="18" charset="0"/>
              </a:rPr>
              <a:t>-з-з» — на одном дыхании при усилении и ослаблении звука, «насос» – накачиваем колёса «с-с-с», «змейка» — шипим «ш-ш-ш».</a:t>
            </a:r>
          </a:p>
          <a:p>
            <a:pPr marL="0" indent="0">
              <a:spcBef>
                <a:spcPts val="0"/>
              </a:spcBef>
              <a:buNone/>
            </a:pPr>
            <a:r>
              <a:rPr lang="ru-RU" sz="2000" spc="-150" dirty="0">
                <a:latin typeface="Times New Roman" panose="02020603050405020304" pitchFamily="18" charset="0"/>
                <a:cs typeface="Times New Roman" panose="02020603050405020304" pitchFamily="18" charset="0"/>
              </a:rPr>
              <a:t>3. Игры – соревнования:</a:t>
            </a:r>
          </a:p>
          <a:p>
            <a:pPr>
              <a:spcBef>
                <a:spcPts val="0"/>
              </a:spcBef>
            </a:pPr>
            <a:r>
              <a:rPr lang="ru-RU" sz="2000" spc="-150" dirty="0">
                <a:latin typeface="Times New Roman" panose="02020603050405020304" pitchFamily="18" charset="0"/>
                <a:cs typeface="Times New Roman" panose="02020603050405020304" pitchFamily="18" charset="0"/>
              </a:rPr>
              <a:t>«Кто дольше споет песенку на одном звуке?», «Чья песенка длиннее</a:t>
            </a:r>
            <a:r>
              <a:rPr lang="ru-RU" sz="2000" spc="-150" dirty="0" smtClean="0">
                <a:latin typeface="Times New Roman" panose="02020603050405020304" pitchFamily="18" charset="0"/>
                <a:cs typeface="Times New Roman" panose="02020603050405020304" pitchFamily="18" charset="0"/>
              </a:rPr>
              <a:t>?»</a:t>
            </a:r>
            <a:endParaRPr lang="ru-RU" sz="2000" spc="-150" dirty="0">
              <a:latin typeface="Times New Roman" panose="02020603050405020304" pitchFamily="18" charset="0"/>
              <a:cs typeface="Times New Roman" panose="02020603050405020304" pitchFamily="18" charset="0"/>
            </a:endParaRPr>
          </a:p>
        </p:txBody>
      </p:sp>
      <p:pic>
        <p:nvPicPr>
          <p:cNvPr id="4"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72400" y="309807"/>
            <a:ext cx="609600" cy="609600"/>
          </a:xfrm>
          <a:prstGeom prst="rect">
            <a:avLst/>
          </a:prstGeom>
        </p:spPr>
      </p:pic>
    </p:spTree>
    <p:extLst>
      <p:ext uri="{BB962C8B-B14F-4D97-AF65-F5344CB8AC3E}">
        <p14:creationId xmlns:p14="http://schemas.microsoft.com/office/powerpoint/2010/main" val="564873137"/>
      </p:ext>
    </p:extLst>
  </p:cSld>
  <p:clrMapOvr>
    <a:masterClrMapping/>
  </p:clrMapOvr>
  <mc:AlternateContent xmlns:mc="http://schemas.openxmlformats.org/markup-compatibility/2006" xmlns:p14="http://schemas.microsoft.com/office/powerpoint/2010/main">
    <mc:Choice Requires="p14">
      <p:transition spd="slow" p14:dur="2000" advClick="0" advTm="58000"/>
    </mc:Choice>
    <mc:Fallback xmlns="">
      <p:transition spd="slow" advClick="0" advTm="5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2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404664"/>
            <a:ext cx="6995120" cy="1012974"/>
          </a:xfrm>
        </p:spPr>
        <p:txBody>
          <a:bodyPr/>
          <a:lstStyle/>
          <a:p>
            <a:r>
              <a:rPr lang="ru-RU" sz="3200" dirty="0">
                <a:latin typeface="Times New Roman" panose="02020603050405020304" pitchFamily="18" charset="0"/>
                <a:cs typeface="Times New Roman" panose="02020603050405020304" pitchFamily="18" charset="0"/>
              </a:rPr>
              <a:t>Этапы работы по развитию речевого дыхания детей:</a:t>
            </a:r>
          </a:p>
        </p:txBody>
      </p:sp>
      <p:sp>
        <p:nvSpPr>
          <p:cNvPr id="3" name="Объект 2"/>
          <p:cNvSpPr>
            <a:spLocks noGrp="1"/>
          </p:cNvSpPr>
          <p:nvPr>
            <p:ph idx="1"/>
          </p:nvPr>
        </p:nvSpPr>
        <p:spPr>
          <a:xfrm>
            <a:off x="1408820" y="1772816"/>
            <a:ext cx="7560840" cy="4525963"/>
          </a:xfrm>
        </p:spPr>
        <p:txBody>
          <a:bodyPr/>
          <a:lstStyle/>
          <a:p>
            <a:pPr marL="0" indent="0">
              <a:spcBef>
                <a:spcPts val="0"/>
              </a:spcBef>
              <a:buNone/>
            </a:pPr>
            <a:r>
              <a:rPr lang="ru-RU" sz="2000" b="1" spc="-150" dirty="0">
                <a:latin typeface="Times New Roman" panose="02020603050405020304" pitchFamily="18" charset="0"/>
                <a:cs typeface="Times New Roman" panose="02020603050405020304" pitchFamily="18" charset="0"/>
              </a:rPr>
              <a:t>Четвертый этап:</a:t>
            </a:r>
          </a:p>
          <a:p>
            <a:pPr marL="0" indent="0">
              <a:spcBef>
                <a:spcPts val="0"/>
              </a:spcBef>
              <a:buNone/>
            </a:pPr>
            <a:r>
              <a:rPr lang="ru-RU" sz="2000" spc="-150" dirty="0">
                <a:latin typeface="Times New Roman" panose="02020603050405020304" pitchFamily="18" charset="0"/>
                <a:cs typeface="Times New Roman" panose="02020603050405020304" pitchFamily="18" charset="0"/>
              </a:rPr>
              <a:t>Цель: развитие речевого дыхания.</a:t>
            </a:r>
          </a:p>
          <a:p>
            <a:pPr marL="0" indent="0">
              <a:spcBef>
                <a:spcPts val="0"/>
              </a:spcBef>
              <a:buNone/>
            </a:pPr>
            <a:r>
              <a:rPr lang="ru-RU" sz="2000" spc="-150" dirty="0">
                <a:latin typeface="Times New Roman" panose="02020603050405020304" pitchFamily="18" charset="0"/>
                <a:cs typeface="Times New Roman" panose="02020603050405020304" pitchFamily="18" charset="0"/>
              </a:rPr>
              <a:t>Ребенок произносит на выдохе слоги, отдельные слова, фразы. Младший возраст – 2-3 слова, старший возраст – 3-5 слов</a:t>
            </a:r>
            <a:r>
              <a:rPr lang="ru-RU" sz="2000" spc="-150" dirty="0" smtClean="0">
                <a:latin typeface="Times New Roman" panose="02020603050405020304" pitchFamily="18" charset="0"/>
                <a:cs typeface="Times New Roman" panose="02020603050405020304" pitchFamily="18" charset="0"/>
              </a:rPr>
              <a:t>.</a:t>
            </a:r>
          </a:p>
          <a:p>
            <a:pPr marL="0" indent="0">
              <a:spcBef>
                <a:spcPts val="0"/>
              </a:spcBef>
              <a:buNone/>
            </a:pPr>
            <a:endParaRPr lang="ru-RU" sz="2000" spc="-150" dirty="0">
              <a:latin typeface="Times New Roman" panose="02020603050405020304" pitchFamily="18" charset="0"/>
              <a:cs typeface="Times New Roman" panose="02020603050405020304" pitchFamily="18" charset="0"/>
            </a:endParaRPr>
          </a:p>
          <a:p>
            <a:pPr marL="0" indent="0">
              <a:spcBef>
                <a:spcPts val="0"/>
              </a:spcBef>
              <a:buNone/>
            </a:pPr>
            <a:r>
              <a:rPr lang="ru-RU" sz="2000" spc="-150" dirty="0">
                <a:latin typeface="Times New Roman" panose="02020603050405020304" pitchFamily="18" charset="0"/>
                <a:cs typeface="Times New Roman" panose="02020603050405020304" pitchFamily="18" charset="0"/>
              </a:rPr>
              <a:t>Упражнения:</a:t>
            </a:r>
          </a:p>
          <a:p>
            <a:pPr>
              <a:spcBef>
                <a:spcPts val="0"/>
              </a:spcBef>
            </a:pPr>
            <a:r>
              <a:rPr lang="ru-RU" sz="2000" spc="-150" dirty="0">
                <a:latin typeface="Times New Roman" panose="02020603050405020304" pitchFamily="18" charset="0"/>
                <a:cs typeface="Times New Roman" panose="02020603050405020304" pitchFamily="18" charset="0"/>
              </a:rPr>
              <a:t>«Собачка» — руки положить на живот, имитировать лай собаки, сначала короткое «</a:t>
            </a:r>
            <a:r>
              <a:rPr lang="ru-RU" sz="2000" spc="-150" dirty="0" err="1">
                <a:latin typeface="Times New Roman" panose="02020603050405020304" pitchFamily="18" charset="0"/>
                <a:cs typeface="Times New Roman" panose="02020603050405020304" pitchFamily="18" charset="0"/>
              </a:rPr>
              <a:t>ав-ав</a:t>
            </a:r>
            <a:r>
              <a:rPr lang="ru-RU" sz="2000" spc="-150" dirty="0">
                <a:latin typeface="Times New Roman" panose="02020603050405020304" pitchFamily="18" charset="0"/>
                <a:cs typeface="Times New Roman" panose="02020603050405020304" pitchFamily="18" charset="0"/>
              </a:rPr>
              <a:t>», а потом длинное «</a:t>
            </a:r>
            <a:r>
              <a:rPr lang="ru-RU" sz="2000" spc="-150" dirty="0" smtClean="0">
                <a:latin typeface="Times New Roman" panose="02020603050405020304" pitchFamily="18" charset="0"/>
                <a:cs typeface="Times New Roman" panose="02020603050405020304" pitchFamily="18" charset="0"/>
              </a:rPr>
              <a:t>а-а-</a:t>
            </a:r>
            <a:r>
              <a:rPr lang="ru-RU" sz="2000" spc="-150" dirty="0" err="1" smtClean="0">
                <a:latin typeface="Times New Roman" panose="02020603050405020304" pitchFamily="18" charset="0"/>
                <a:cs typeface="Times New Roman" panose="02020603050405020304" pitchFamily="18" charset="0"/>
              </a:rPr>
              <a:t>ав</a:t>
            </a:r>
            <a:r>
              <a:rPr lang="ru-RU" sz="2000" spc="-150" dirty="0" smtClean="0">
                <a:latin typeface="Times New Roman" panose="02020603050405020304" pitchFamily="18" charset="0"/>
                <a:cs typeface="Times New Roman" panose="02020603050405020304" pitchFamily="18" charset="0"/>
              </a:rPr>
              <a:t>»</a:t>
            </a:r>
            <a:endParaRPr lang="ru-RU" sz="2000" spc="-150" dirty="0">
              <a:latin typeface="Times New Roman" panose="02020603050405020304" pitchFamily="18" charset="0"/>
              <a:cs typeface="Times New Roman" panose="02020603050405020304" pitchFamily="18" charset="0"/>
            </a:endParaRPr>
          </a:p>
          <a:p>
            <a:pPr>
              <a:spcBef>
                <a:spcPts val="0"/>
              </a:spcBef>
            </a:pPr>
            <a:r>
              <a:rPr lang="ru-RU" sz="2000" spc="-150" dirty="0">
                <a:latin typeface="Times New Roman" panose="02020603050405020304" pitchFamily="18" charset="0"/>
                <a:cs typeface="Times New Roman" panose="02020603050405020304" pitchFamily="18" charset="0"/>
              </a:rPr>
              <a:t>Многократное повторение слогов. «Паровоз – </a:t>
            </a:r>
            <a:r>
              <a:rPr lang="ru-RU" sz="2000" spc="-150" dirty="0" err="1">
                <a:latin typeface="Times New Roman" panose="02020603050405020304" pitchFamily="18" charset="0"/>
                <a:cs typeface="Times New Roman" panose="02020603050405020304" pitchFamily="18" charset="0"/>
              </a:rPr>
              <a:t>чух-чух-чух</a:t>
            </a:r>
            <a:r>
              <a:rPr lang="ru-RU" sz="2000" spc="-150" dirty="0">
                <a:latin typeface="Times New Roman" panose="02020603050405020304" pitchFamily="18" charset="0"/>
                <a:cs typeface="Times New Roman" panose="02020603050405020304" pitchFamily="18" charset="0"/>
              </a:rPr>
              <a:t>», «Дождик капает – кап-кап-кап», «Зайка прыгает – оп-оп-оп», «Мишка топает – топ-топ-топ», «Птицы разговаривают – чик-чирик, ко-ко-ко, кря-кря-кря, ку-ку»;</a:t>
            </a:r>
          </a:p>
          <a:p>
            <a:pPr>
              <a:spcBef>
                <a:spcPts val="0"/>
              </a:spcBef>
            </a:pPr>
            <a:r>
              <a:rPr lang="ru-RU" sz="2000" spc="-150" dirty="0" smtClean="0">
                <a:latin typeface="Times New Roman" panose="02020603050405020304" pitchFamily="18" charset="0"/>
                <a:cs typeface="Times New Roman" panose="02020603050405020304" pitchFamily="18" charset="0"/>
              </a:rPr>
              <a:t>Скороговорки: </a:t>
            </a:r>
            <a:r>
              <a:rPr lang="ru-RU" sz="2000" spc="-150" dirty="0">
                <a:latin typeface="Times New Roman" panose="02020603050405020304" pitchFamily="18" charset="0"/>
                <a:cs typeface="Times New Roman" panose="02020603050405020304" pitchFamily="18" charset="0"/>
              </a:rPr>
              <a:t>«Егорка»: Как на горке на пригорке жили 33 Егорки. Раз Егорка, два Егорка, три Егорка, четыре Егорки и. т.д</a:t>
            </a:r>
            <a:r>
              <a:rPr lang="ru-RU" sz="2000" spc="-150" dirty="0" smtClean="0">
                <a:latin typeface="Times New Roman" panose="02020603050405020304" pitchFamily="18" charset="0"/>
                <a:cs typeface="Times New Roman" panose="02020603050405020304" pitchFamily="18" charset="0"/>
              </a:rPr>
              <a:t>.; </a:t>
            </a:r>
          </a:p>
          <a:p>
            <a:pPr>
              <a:spcBef>
                <a:spcPts val="0"/>
              </a:spcBef>
            </a:pPr>
            <a:r>
              <a:rPr lang="ru-RU" sz="2000" spc="-150" dirty="0" smtClean="0">
                <a:latin typeface="Times New Roman" panose="02020603050405020304" pitchFamily="18" charset="0"/>
                <a:cs typeface="Times New Roman" panose="02020603050405020304" pitchFamily="18" charset="0"/>
              </a:rPr>
              <a:t>Поговорки;</a:t>
            </a:r>
            <a:endParaRPr lang="ru-RU" sz="2000" spc="-150" dirty="0">
              <a:latin typeface="Times New Roman" panose="02020603050405020304" pitchFamily="18" charset="0"/>
              <a:cs typeface="Times New Roman" panose="02020603050405020304" pitchFamily="18" charset="0"/>
            </a:endParaRPr>
          </a:p>
        </p:txBody>
      </p:sp>
      <p:pic>
        <p:nvPicPr>
          <p:cNvPr id="4"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244408" y="301551"/>
            <a:ext cx="609600" cy="609600"/>
          </a:xfrm>
          <a:prstGeom prst="rect">
            <a:avLst/>
          </a:prstGeom>
        </p:spPr>
      </p:pic>
    </p:spTree>
    <p:extLst>
      <p:ext uri="{BB962C8B-B14F-4D97-AF65-F5344CB8AC3E}">
        <p14:creationId xmlns:p14="http://schemas.microsoft.com/office/powerpoint/2010/main" val="2158599249"/>
      </p:ext>
    </p:extLst>
  </p:cSld>
  <p:clrMapOvr>
    <a:masterClrMapping/>
  </p:clrMapOvr>
  <mc:AlternateContent xmlns:mc="http://schemas.openxmlformats.org/markup-compatibility/2006" xmlns:p14="http://schemas.microsoft.com/office/powerpoint/2010/main">
    <mc:Choice Requires="p14">
      <p:transition spd="slow" p14:dur="2000" advClick="0" advTm="25000"/>
    </mc:Choice>
    <mc:Fallback xmlns="">
      <p:transition spd="slow" advClick="0" advTm="2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43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404664"/>
            <a:ext cx="6995120" cy="1143000"/>
          </a:xfrm>
        </p:spPr>
        <p:txBody>
          <a:bodyPr/>
          <a:lstStyle/>
          <a:p>
            <a:r>
              <a:rPr lang="ru-RU" sz="3200" dirty="0">
                <a:latin typeface="Times New Roman" panose="02020603050405020304" pitchFamily="18" charset="0"/>
                <a:cs typeface="Times New Roman" panose="02020603050405020304" pitchFamily="18" charset="0"/>
              </a:rPr>
              <a:t>Этапы работы по развитию речевого дыхания детей:</a:t>
            </a:r>
          </a:p>
        </p:txBody>
      </p:sp>
      <p:sp>
        <p:nvSpPr>
          <p:cNvPr id="3" name="Объект 2"/>
          <p:cNvSpPr>
            <a:spLocks noGrp="1"/>
          </p:cNvSpPr>
          <p:nvPr>
            <p:ph idx="1"/>
          </p:nvPr>
        </p:nvSpPr>
        <p:spPr/>
        <p:txBody>
          <a:bodyPr/>
          <a:lstStyle/>
          <a:p>
            <a:pPr marL="0" indent="0">
              <a:buNone/>
            </a:pPr>
            <a:r>
              <a:rPr lang="ru-RU" sz="2400" b="1" spc="-150" dirty="0">
                <a:latin typeface="Times New Roman" panose="02020603050405020304" pitchFamily="18" charset="0"/>
                <a:cs typeface="Times New Roman" panose="02020603050405020304" pitchFamily="18" charset="0"/>
              </a:rPr>
              <a:t>Пятый этап:</a:t>
            </a:r>
          </a:p>
          <a:p>
            <a:pPr marL="0" indent="0">
              <a:buNone/>
            </a:pPr>
            <a:r>
              <a:rPr lang="ru-RU" sz="2400" spc="-150" dirty="0">
                <a:latin typeface="Times New Roman" panose="02020603050405020304" pitchFamily="18" charset="0"/>
                <a:cs typeface="Times New Roman" panose="02020603050405020304" pitchFamily="18" charset="0"/>
              </a:rPr>
              <a:t>Цель: формирование правильного речевого дыхания в процессе произношения текста.</a:t>
            </a:r>
          </a:p>
          <a:p>
            <a:pPr marL="0" indent="0">
              <a:buNone/>
            </a:pPr>
            <a:endParaRPr lang="ru-RU" sz="2400" spc="-150" dirty="0">
              <a:latin typeface="Times New Roman" panose="02020603050405020304" pitchFamily="18" charset="0"/>
              <a:cs typeface="Times New Roman" panose="02020603050405020304" pitchFamily="18" charset="0"/>
            </a:endParaRPr>
          </a:p>
          <a:p>
            <a:pPr marL="0" indent="0">
              <a:buNone/>
            </a:pPr>
            <a:r>
              <a:rPr lang="ru-RU" sz="2400" spc="-150" dirty="0">
                <a:latin typeface="Times New Roman" panose="02020603050405020304" pitchFamily="18" charset="0"/>
                <a:cs typeface="Times New Roman" panose="02020603050405020304" pitchFamily="18" charset="0"/>
              </a:rPr>
              <a:t>Упражнения:</a:t>
            </a:r>
          </a:p>
          <a:p>
            <a:r>
              <a:rPr lang="ru-RU" sz="2400" spc="-150" dirty="0">
                <a:latin typeface="Times New Roman" panose="02020603050405020304" pitchFamily="18" charset="0"/>
                <a:cs typeface="Times New Roman" panose="02020603050405020304" pitchFamily="18" charset="0"/>
              </a:rPr>
              <a:t>Чередование дыхательных упражнений и игр;</a:t>
            </a:r>
          </a:p>
          <a:p>
            <a:r>
              <a:rPr lang="ru-RU" sz="2400" spc="-150" dirty="0">
                <a:latin typeface="Times New Roman" panose="02020603050405020304" pitchFamily="18" charset="0"/>
                <a:cs typeface="Times New Roman" panose="02020603050405020304" pitchFamily="18" charset="0"/>
              </a:rPr>
              <a:t>Пересказ сказок;</a:t>
            </a:r>
          </a:p>
          <a:p>
            <a:r>
              <a:rPr lang="ru-RU" sz="2400" spc="-150" dirty="0">
                <a:latin typeface="Times New Roman" panose="02020603050405020304" pitchFamily="18" charset="0"/>
                <a:cs typeface="Times New Roman" panose="02020603050405020304" pitchFamily="18" charset="0"/>
              </a:rPr>
              <a:t>Разучивание стихов;</a:t>
            </a:r>
          </a:p>
          <a:p>
            <a:r>
              <a:rPr lang="ru-RU" sz="2400" spc="-150" dirty="0">
                <a:latin typeface="Times New Roman" panose="02020603050405020304" pitchFamily="18" charset="0"/>
                <a:cs typeface="Times New Roman" panose="02020603050405020304" pitchFamily="18" charset="0"/>
              </a:rPr>
              <a:t>Пение</a:t>
            </a:r>
            <a:r>
              <a:rPr lang="ru-RU" sz="2400" spc="-150" dirty="0" smtClean="0">
                <a:latin typeface="Times New Roman" panose="02020603050405020304" pitchFamily="18" charset="0"/>
                <a:cs typeface="Times New Roman" panose="02020603050405020304" pitchFamily="18" charset="0"/>
              </a:rPr>
              <a:t>.</a:t>
            </a:r>
            <a:endParaRPr lang="ru-RU" sz="2400" spc="-15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4"/>
          <a:stretch>
            <a:fillRect/>
          </a:stretch>
        </p:blipFill>
        <p:spPr>
          <a:xfrm>
            <a:off x="6372200" y="4403450"/>
            <a:ext cx="1440822" cy="1905275"/>
          </a:xfrm>
          <a:prstGeom prst="rect">
            <a:avLst/>
          </a:prstGeom>
        </p:spPr>
      </p:pic>
      <p:pic>
        <p:nvPicPr>
          <p:cNvPr id="5"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44408" y="343336"/>
            <a:ext cx="609600" cy="609600"/>
          </a:xfrm>
          <a:prstGeom prst="rect">
            <a:avLst/>
          </a:prstGeom>
        </p:spPr>
      </p:pic>
    </p:spTree>
    <p:extLst>
      <p:ext uri="{BB962C8B-B14F-4D97-AF65-F5344CB8AC3E}">
        <p14:creationId xmlns:p14="http://schemas.microsoft.com/office/powerpoint/2010/main" val="4024545120"/>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40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331640" y="1484784"/>
            <a:ext cx="6995120" cy="4525963"/>
          </a:xfrm>
        </p:spPr>
        <p:txBody>
          <a:bodyPr/>
          <a:lstStyle/>
          <a:p>
            <a:pPr algn="just"/>
            <a:r>
              <a:rPr lang="ru-RU" sz="2400" dirty="0" smtClean="0">
                <a:latin typeface="Times New Roman" panose="02020603050405020304" pitchFamily="18" charset="0"/>
                <a:cs typeface="Times New Roman" panose="02020603050405020304" pitchFamily="18" charset="0"/>
              </a:rPr>
              <a:t>Правильное </a:t>
            </a:r>
            <a:r>
              <a:rPr lang="ru-RU" sz="2400" dirty="0">
                <a:latin typeface="Times New Roman" panose="02020603050405020304" pitchFamily="18" charset="0"/>
                <a:cs typeface="Times New Roman" panose="02020603050405020304" pitchFamily="18" charset="0"/>
              </a:rPr>
              <a:t>речевое дыхание - основа для нормального звукопроизношения, речи в целом. Работа, направленная на развитие дыхания, дает положительный эффект. При педагогическом воздействии овладение правильным дыханием идет быстрее, раньше происходит удлинение и усиление внеречевого выдоха, удлинение выдоха в процессе фонации звуков, что дает возможность быстрее поставить необходимые звуки.</a:t>
            </a:r>
          </a:p>
        </p:txBody>
      </p:sp>
      <p:pic>
        <p:nvPicPr>
          <p:cNvPr id="4"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72400" y="243880"/>
            <a:ext cx="609600" cy="609600"/>
          </a:xfrm>
          <a:prstGeom prst="rect">
            <a:avLst/>
          </a:prstGeom>
        </p:spPr>
      </p:pic>
    </p:spTree>
    <p:extLst>
      <p:ext uri="{BB962C8B-B14F-4D97-AF65-F5344CB8AC3E}">
        <p14:creationId xmlns:p14="http://schemas.microsoft.com/office/powerpoint/2010/main" val="2181919632"/>
      </p:ext>
    </p:extLst>
  </p:cSld>
  <p:clrMapOvr>
    <a:masterClrMapping/>
  </p:clrMapOvr>
  <mc:AlternateContent xmlns:mc="http://schemas.openxmlformats.org/markup-compatibility/2006" xmlns:p14="http://schemas.microsoft.com/office/powerpoint/2010/main">
    <mc:Choice Requires="p14">
      <p:transition spd="slow" p14:dur="2000" advClick="0" advTm="33000"/>
    </mc:Choice>
    <mc:Fallback xmlns="">
      <p:transition spd="slow" advClick="0" advTm="3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07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548680"/>
            <a:ext cx="6995120" cy="868958"/>
          </a:xfrm>
        </p:spPr>
        <p:txBody>
          <a:bodyPr/>
          <a:lstStyle/>
          <a:p>
            <a:r>
              <a:rPr lang="ru-RU" sz="3200" dirty="0">
                <a:latin typeface="Times New Roman" panose="02020603050405020304" pitchFamily="18" charset="0"/>
                <a:cs typeface="Times New Roman" panose="02020603050405020304" pitchFamily="18" charset="0"/>
              </a:rPr>
              <a:t>Список </a:t>
            </a:r>
            <a:r>
              <a:rPr lang="ru-RU" sz="3200" dirty="0" smtClean="0">
                <a:latin typeface="Times New Roman" panose="02020603050405020304" pitchFamily="18" charset="0"/>
                <a:cs typeface="Times New Roman" panose="02020603050405020304" pitchFamily="18" charset="0"/>
              </a:rPr>
              <a:t>использованных источников:</a:t>
            </a:r>
            <a:endParaRPr lang="ru-RU" sz="32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672317" y="1417638"/>
            <a:ext cx="6995120" cy="4525963"/>
          </a:xfrm>
        </p:spPr>
        <p:txBody>
          <a:bodyPr/>
          <a:lstStyle/>
          <a:p>
            <a:pPr marL="0" indent="0">
              <a:buNone/>
            </a:pPr>
            <a:r>
              <a:rPr lang="ru-RU" sz="1800" dirty="0" smtClean="0">
                <a:latin typeface="Times New Roman" panose="02020603050405020304" pitchFamily="18" charset="0"/>
                <a:cs typeface="Times New Roman" panose="02020603050405020304" pitchFamily="18" charset="0"/>
              </a:rPr>
              <a:t>1. </a:t>
            </a:r>
            <a:r>
              <a:rPr lang="ru-RU" sz="1800" dirty="0" err="1">
                <a:latin typeface="Times New Roman" panose="02020603050405020304" pitchFamily="18" charset="0"/>
                <a:cs typeface="Times New Roman" panose="02020603050405020304" pitchFamily="18" charset="0"/>
              </a:rPr>
              <a:t>Гуськова</a:t>
            </a:r>
            <a:r>
              <a:rPr lang="ru-RU" sz="1800" dirty="0">
                <a:latin typeface="Times New Roman" panose="02020603050405020304" pitchFamily="18" charset="0"/>
                <a:cs typeface="Times New Roman" panose="02020603050405020304" pitchFamily="18" charset="0"/>
              </a:rPr>
              <a:t> А.А. Развитие речевого дыхания детей 3—7 лет. — М.: ТЦ Сфера, 2011</a:t>
            </a:r>
            <a:r>
              <a:rPr lang="ru-RU" sz="1800" dirty="0" smtClean="0">
                <a:latin typeface="Times New Roman" panose="02020603050405020304" pitchFamily="18" charset="0"/>
                <a:cs typeface="Times New Roman" panose="02020603050405020304" pitchFamily="18" charset="0"/>
              </a:rPr>
              <a:t>.</a:t>
            </a:r>
            <a:endParaRPr lang="ru-RU" sz="1800" dirty="0">
              <a:latin typeface="Times New Roman" panose="02020603050405020304" pitchFamily="18" charset="0"/>
              <a:cs typeface="Times New Roman" panose="02020603050405020304" pitchFamily="18" charset="0"/>
            </a:endParaRPr>
          </a:p>
          <a:p>
            <a:pPr marL="0" indent="0">
              <a:buNone/>
            </a:pPr>
            <a:r>
              <a:rPr lang="ru-RU" sz="1800" dirty="0" smtClean="0">
                <a:latin typeface="Times New Roman" panose="02020603050405020304" pitchFamily="18" charset="0"/>
                <a:cs typeface="Times New Roman" panose="02020603050405020304" pitchFamily="18" charset="0"/>
              </a:rPr>
              <a:t>2. </a:t>
            </a:r>
            <a:r>
              <a:rPr lang="ru-RU" sz="1800" dirty="0" err="1" smtClean="0">
                <a:latin typeface="Times New Roman" panose="02020603050405020304" pitchFamily="18" charset="0"/>
                <a:cs typeface="Times New Roman" panose="02020603050405020304" pitchFamily="18" charset="0"/>
              </a:rPr>
              <a:t>Краузе</a:t>
            </a:r>
            <a:r>
              <a:rPr lang="ru-RU" sz="1800" dirty="0" smtClean="0">
                <a:latin typeface="Times New Roman" panose="02020603050405020304" pitchFamily="18" charset="0"/>
                <a:cs typeface="Times New Roman" panose="02020603050405020304" pitchFamily="18" charset="0"/>
              </a:rPr>
              <a:t> </a:t>
            </a:r>
            <a:r>
              <a:rPr lang="ru-RU" sz="1800" dirty="0">
                <a:latin typeface="Times New Roman" panose="02020603050405020304" pitchFamily="18" charset="0"/>
                <a:cs typeface="Times New Roman" panose="02020603050405020304" pitchFamily="18" charset="0"/>
              </a:rPr>
              <a:t>Е. Логопедический массаж. Артикуляционная гимнастика. Санкт – Петербург, 2004</a:t>
            </a:r>
            <a:r>
              <a:rPr lang="ru-RU" sz="1800" dirty="0" smtClean="0">
                <a:latin typeface="Times New Roman" panose="02020603050405020304" pitchFamily="18" charset="0"/>
                <a:cs typeface="Times New Roman" panose="02020603050405020304" pitchFamily="18" charset="0"/>
              </a:rPr>
              <a:t>.</a:t>
            </a:r>
            <a:endParaRPr lang="ru-RU" sz="1800" dirty="0">
              <a:latin typeface="Times New Roman" panose="02020603050405020304" pitchFamily="18" charset="0"/>
              <a:cs typeface="Times New Roman" panose="02020603050405020304" pitchFamily="18" charset="0"/>
            </a:endParaRPr>
          </a:p>
          <a:p>
            <a:pPr marL="0" indent="0">
              <a:buNone/>
            </a:pPr>
            <a:r>
              <a:rPr lang="ru-RU" sz="1800" dirty="0" smtClean="0">
                <a:latin typeface="Times New Roman" panose="02020603050405020304" pitchFamily="18" charset="0"/>
                <a:cs typeface="Times New Roman" panose="02020603050405020304" pitchFamily="18" charset="0"/>
              </a:rPr>
              <a:t>3. </a:t>
            </a:r>
            <a:r>
              <a:rPr lang="ru-RU" sz="1800" dirty="0">
                <a:latin typeface="Times New Roman" panose="02020603050405020304" pitchFamily="18" charset="0"/>
                <a:cs typeface="Times New Roman" panose="02020603050405020304" pitchFamily="18" charset="0"/>
              </a:rPr>
              <a:t>Основы логопедической работы с детьми: Учебное пособие для логопедов, воспитателей детских садов/ Под </a:t>
            </a:r>
            <a:r>
              <a:rPr lang="ru-RU" sz="1800" dirty="0" err="1">
                <a:latin typeface="Times New Roman" panose="02020603050405020304" pitchFamily="18" charset="0"/>
                <a:cs typeface="Times New Roman" panose="02020603050405020304" pitchFamily="18" charset="0"/>
              </a:rPr>
              <a:t>общ.ред</a:t>
            </a:r>
            <a:r>
              <a:rPr lang="ru-RU" sz="1800" dirty="0">
                <a:latin typeface="Times New Roman" panose="02020603050405020304" pitchFamily="18" charset="0"/>
                <a:cs typeface="Times New Roman" panose="02020603050405020304" pitchFamily="18" charset="0"/>
              </a:rPr>
              <a:t>. </a:t>
            </a:r>
            <a:r>
              <a:rPr lang="ru-RU" sz="1800" dirty="0" err="1">
                <a:latin typeface="Times New Roman" panose="02020603050405020304" pitchFamily="18" charset="0"/>
                <a:cs typeface="Times New Roman" panose="02020603050405020304" pitchFamily="18" charset="0"/>
              </a:rPr>
              <a:t>д.п.н</a:t>
            </a:r>
            <a:r>
              <a:rPr lang="ru-RU" sz="1800" dirty="0">
                <a:latin typeface="Times New Roman" panose="02020603050405020304" pitchFamily="18" charset="0"/>
                <a:cs typeface="Times New Roman" panose="02020603050405020304" pitchFamily="18" charset="0"/>
              </a:rPr>
              <a:t>., проф. Г.В. Чиркиной. – 3-е изд., </a:t>
            </a:r>
            <a:r>
              <a:rPr lang="ru-RU" sz="1800" dirty="0" err="1">
                <a:latin typeface="Times New Roman" panose="02020603050405020304" pitchFamily="18" charset="0"/>
                <a:cs typeface="Times New Roman" panose="02020603050405020304" pitchFamily="18" charset="0"/>
              </a:rPr>
              <a:t>испр</a:t>
            </a:r>
            <a:r>
              <a:rPr lang="ru-RU" sz="1800" dirty="0">
                <a:latin typeface="Times New Roman" panose="02020603050405020304" pitchFamily="18" charset="0"/>
                <a:cs typeface="Times New Roman" panose="02020603050405020304" pitchFamily="18" charset="0"/>
              </a:rPr>
              <a:t>. – М.: АРКТИ, 2005</a:t>
            </a:r>
            <a:r>
              <a:rPr lang="ru-RU" sz="1800" dirty="0" smtClean="0">
                <a:latin typeface="Times New Roman" panose="02020603050405020304" pitchFamily="18" charset="0"/>
                <a:cs typeface="Times New Roman" panose="02020603050405020304" pitchFamily="18" charset="0"/>
              </a:rPr>
              <a:t>.</a:t>
            </a:r>
            <a:endParaRPr lang="ru-RU" sz="1800" dirty="0">
              <a:latin typeface="Times New Roman" panose="02020603050405020304" pitchFamily="18" charset="0"/>
              <a:cs typeface="Times New Roman" panose="02020603050405020304" pitchFamily="18" charset="0"/>
            </a:endParaRPr>
          </a:p>
          <a:p>
            <a:pPr marL="0" indent="0">
              <a:buNone/>
            </a:pPr>
            <a:r>
              <a:rPr lang="ru-RU" sz="1800" dirty="0" smtClean="0">
                <a:latin typeface="Times New Roman" panose="02020603050405020304" pitchFamily="18" charset="0"/>
                <a:cs typeface="Times New Roman" panose="02020603050405020304" pitchFamily="18" charset="0"/>
              </a:rPr>
              <a:t>4.Ткаченко </a:t>
            </a:r>
            <a:r>
              <a:rPr lang="ru-RU" sz="1800" dirty="0">
                <a:latin typeface="Times New Roman" panose="02020603050405020304" pitchFamily="18" charset="0"/>
                <a:cs typeface="Times New Roman" panose="02020603050405020304" pitchFamily="18" charset="0"/>
              </a:rPr>
              <a:t>Т.А. Формирование навыков звукового анализа и синтеза. Альбом для индивидуальных и групповых занятий с детьми 4-5 лет. ООО «Издательство ГНОМ и Д». </a:t>
            </a:r>
            <a:endParaRPr lang="ru-RU" sz="1800" dirty="0" smtClean="0">
              <a:latin typeface="Times New Roman" panose="02020603050405020304" pitchFamily="18" charset="0"/>
              <a:cs typeface="Times New Roman" panose="02020603050405020304" pitchFamily="18" charset="0"/>
            </a:endParaRPr>
          </a:p>
          <a:p>
            <a:pPr marL="0" indent="0">
              <a:lnSpc>
                <a:spcPct val="107000"/>
              </a:lnSpc>
              <a:spcAft>
                <a:spcPts val="0"/>
              </a:spcAft>
              <a:buNone/>
            </a:pPr>
            <a:r>
              <a:rPr lang="ru-RU" sz="1800" dirty="0">
                <a:latin typeface="Times New Roman" panose="02020603050405020304" pitchFamily="18" charset="0"/>
                <a:cs typeface="Times New Roman" panose="02020603050405020304" pitchFamily="18" charset="0"/>
              </a:rPr>
              <a:t>Интернет- источники:</a:t>
            </a:r>
          </a:p>
          <a:p>
            <a:pPr marL="0" indent="0">
              <a:lnSpc>
                <a:spcPct val="107000"/>
              </a:lnSpc>
              <a:spcAft>
                <a:spcPts val="0"/>
              </a:spcAft>
              <a:buNone/>
            </a:pPr>
            <a:r>
              <a:rPr lang="ru-RU" sz="1800" dirty="0" smtClean="0">
                <a:latin typeface="Times New Roman" panose="02020603050405020304" pitchFamily="18" charset="0"/>
                <a:cs typeface="Times New Roman" panose="02020603050405020304" pitchFamily="18" charset="0"/>
              </a:rPr>
              <a:t>1. </a:t>
            </a:r>
            <a:r>
              <a:rPr lang="en-US" sz="1800" dirty="0" smtClean="0">
                <a:latin typeface="Times New Roman" panose="02020603050405020304" pitchFamily="18" charset="0"/>
                <a:cs typeface="Times New Roman" panose="02020603050405020304" pitchFamily="18" charset="0"/>
              </a:rPr>
              <a:t>https</a:t>
            </a:r>
            <a:r>
              <a:rPr lang="en-US" sz="1800" dirty="0">
                <a:latin typeface="Times New Roman" panose="02020603050405020304" pitchFamily="18" charset="0"/>
                <a:cs typeface="Times New Roman" panose="02020603050405020304" pitchFamily="18" charset="0"/>
              </a:rPr>
              <a:t>://multiurok.ru/</a:t>
            </a:r>
            <a:endParaRPr lang="ru-RU" sz="1800" dirty="0">
              <a:latin typeface="Times New Roman" panose="02020603050405020304" pitchFamily="18" charset="0"/>
              <a:cs typeface="Times New Roman" panose="02020603050405020304" pitchFamily="18" charset="0"/>
            </a:endParaRPr>
          </a:p>
          <a:p>
            <a:pPr marL="0" indent="0">
              <a:lnSpc>
                <a:spcPct val="107000"/>
              </a:lnSpc>
              <a:spcAft>
                <a:spcPts val="0"/>
              </a:spcAft>
              <a:buNone/>
            </a:pPr>
            <a:r>
              <a:rPr lang="ru-RU" sz="1800" dirty="0">
                <a:latin typeface="Times New Roman" panose="02020603050405020304" pitchFamily="18" charset="0"/>
                <a:cs typeface="Times New Roman" panose="02020603050405020304" pitchFamily="18" charset="0"/>
              </a:rPr>
              <a:t>2. http://logopatiki.ru/</a:t>
            </a:r>
          </a:p>
          <a:p>
            <a:pPr marL="0" indent="0">
              <a:lnSpc>
                <a:spcPct val="107000"/>
              </a:lnSpc>
              <a:spcAft>
                <a:spcPts val="0"/>
              </a:spcAft>
              <a:buNone/>
            </a:pPr>
            <a:r>
              <a:rPr lang="ru-RU" sz="1800" dirty="0">
                <a:latin typeface="Times New Roman" panose="02020603050405020304" pitchFamily="18" charset="0"/>
                <a:cs typeface="Times New Roman" panose="02020603050405020304" pitchFamily="18" charset="0"/>
              </a:rPr>
              <a:t>3. </a:t>
            </a:r>
            <a:r>
              <a:rPr lang="en-US" sz="1800" dirty="0">
                <a:latin typeface="Times New Roman" panose="02020603050405020304" pitchFamily="18" charset="0"/>
                <a:cs typeface="Times New Roman" panose="02020603050405020304" pitchFamily="18" charset="0"/>
              </a:rPr>
              <a:t>https://nsportal.ru/detskiy-sad/logopediya/</a:t>
            </a:r>
            <a:endParaRPr lang="ru-RU"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695699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331640" y="1124744"/>
            <a:ext cx="7560840" cy="3600400"/>
          </a:xfrm>
        </p:spPr>
        <p:txBody>
          <a:bodyPr/>
          <a:lstStyle/>
          <a:p>
            <a:r>
              <a:rPr lang="ru-RU" sz="2400" dirty="0">
                <a:latin typeface="Times New Roman" panose="02020603050405020304" pitchFamily="18" charset="0"/>
                <a:cs typeface="Times New Roman" panose="02020603050405020304" pitchFamily="18" charset="0"/>
              </a:rPr>
              <a:t>Источник образования звуков речи — воздушная струя, выходящая наружу из легких через гортань, глотку, полость рта или носа. Правильное речевое дыхание обеспечивает нормальное звукообразование, создает условия для поддержания громкости речи, четкого соблюдения пауз, сохранения плавности речи и интонационной выразительности</a:t>
            </a:r>
            <a:r>
              <a:rPr lang="ru-RU" sz="2400" dirty="0" smtClean="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4"/>
          <a:stretch>
            <a:fillRect/>
          </a:stretch>
        </p:blipFill>
        <p:spPr>
          <a:xfrm>
            <a:off x="6197805" y="4581128"/>
            <a:ext cx="2344979" cy="1671330"/>
          </a:xfrm>
          <a:prstGeom prst="rect">
            <a:avLst/>
          </a:prstGeom>
        </p:spPr>
      </p:pic>
      <p:pic>
        <p:nvPicPr>
          <p:cNvPr id="2"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237984" y="260648"/>
            <a:ext cx="609600" cy="609600"/>
          </a:xfrm>
          <a:prstGeom prst="rect">
            <a:avLst/>
          </a:prstGeom>
        </p:spPr>
      </p:pic>
    </p:spTree>
    <p:extLst>
      <p:ext uri="{BB962C8B-B14F-4D97-AF65-F5344CB8AC3E}">
        <p14:creationId xmlns:p14="http://schemas.microsoft.com/office/powerpoint/2010/main" val="3403524132"/>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18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16832" y="692696"/>
            <a:ext cx="7344816" cy="706090"/>
          </a:xfrm>
        </p:spPr>
        <p:txBody>
          <a:bodyPr/>
          <a:lstStyle/>
          <a:p>
            <a:r>
              <a:rPr lang="ru-RU" sz="3600" dirty="0">
                <a:latin typeface="Times New Roman" panose="02020603050405020304" pitchFamily="18" charset="0"/>
                <a:cs typeface="Times New Roman" panose="02020603050405020304" pitchFamily="18" charset="0"/>
              </a:rPr>
              <a:t>Основными задачами </a:t>
            </a:r>
            <a:r>
              <a:rPr lang="ru-RU" sz="3600" dirty="0" smtClean="0">
                <a:latin typeface="Times New Roman" panose="02020603050405020304" pitchFamily="18" charset="0"/>
                <a:cs typeface="Times New Roman" panose="02020603050405020304" pitchFamily="18" charset="0"/>
              </a:rPr>
              <a:t>являются:</a:t>
            </a:r>
            <a:endParaRPr lang="ru-RU" sz="36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503802" y="1628800"/>
            <a:ext cx="6995120" cy="3556992"/>
          </a:xfrm>
        </p:spPr>
        <p:txBody>
          <a:bodyPr/>
          <a:lstStyle/>
          <a:p>
            <a:r>
              <a:rPr lang="ru-RU" sz="2400" dirty="0">
                <a:latin typeface="+mn-lt"/>
              </a:rPr>
              <a:t> </a:t>
            </a:r>
            <a:r>
              <a:rPr lang="ru-RU" sz="2400" dirty="0">
                <a:latin typeface="Times New Roman" panose="02020603050405020304" pitchFamily="18" charset="0"/>
                <a:cs typeface="Times New Roman" panose="02020603050405020304" pitchFamily="18" charset="0"/>
              </a:rPr>
              <a:t>Улучшить функцию внешнего (носового) дыхания</a:t>
            </a:r>
            <a:r>
              <a:rPr lang="ru-RU" sz="2400" dirty="0" smtClean="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a:p>
            <a:r>
              <a:rPr lang="ru-RU" sz="2400" dirty="0" smtClean="0">
                <a:latin typeface="Times New Roman" panose="02020603050405020304" pitchFamily="18" charset="0"/>
                <a:cs typeface="Times New Roman" panose="02020603050405020304" pitchFamily="18" charset="0"/>
              </a:rPr>
              <a:t>Вырабатывать </a:t>
            </a:r>
            <a:r>
              <a:rPr lang="ru-RU" sz="2400" dirty="0">
                <a:latin typeface="Times New Roman" panose="02020603050405020304" pitchFamily="18" charset="0"/>
                <a:cs typeface="Times New Roman" panose="02020603050405020304" pitchFamily="18" charset="0"/>
              </a:rPr>
              <a:t>более глубокий вдох и более длительный выдох</a:t>
            </a:r>
            <a:r>
              <a:rPr lang="ru-RU" sz="2400" dirty="0" smtClean="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a:p>
            <a:r>
              <a:rPr lang="ru-RU" sz="2400" dirty="0" smtClean="0">
                <a:latin typeface="Times New Roman" panose="02020603050405020304" pitchFamily="18" charset="0"/>
                <a:cs typeface="Times New Roman" panose="02020603050405020304" pitchFamily="18" charset="0"/>
              </a:rPr>
              <a:t>Развивать </a:t>
            </a:r>
            <a:r>
              <a:rPr lang="ru-RU" sz="2400" dirty="0">
                <a:latin typeface="Times New Roman" panose="02020603050405020304" pitchFamily="18" charset="0"/>
                <a:cs typeface="Times New Roman" panose="02020603050405020304" pitchFamily="18" charset="0"/>
              </a:rPr>
              <a:t>фонационный (озвученный) выдох</a:t>
            </a:r>
            <a:r>
              <a:rPr lang="ru-RU" sz="2400" dirty="0" smtClean="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a:p>
            <a:r>
              <a:rPr lang="ru-RU" sz="2400" dirty="0" smtClean="0">
                <a:latin typeface="Times New Roman" panose="02020603050405020304" pitchFamily="18" charset="0"/>
                <a:cs typeface="Times New Roman" panose="02020603050405020304" pitchFamily="18" charset="0"/>
              </a:rPr>
              <a:t>Развивать </a:t>
            </a:r>
            <a:r>
              <a:rPr lang="ru-RU" sz="2400" dirty="0">
                <a:latin typeface="Times New Roman" panose="02020603050405020304" pitchFamily="18" charset="0"/>
                <a:cs typeface="Times New Roman" panose="02020603050405020304" pitchFamily="18" charset="0"/>
              </a:rPr>
              <a:t>речевое дыхание</a:t>
            </a:r>
            <a:r>
              <a:rPr lang="ru-RU" sz="2400" dirty="0" smtClean="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a:p>
            <a:r>
              <a:rPr lang="ru-RU" sz="2400" dirty="0" smtClean="0">
                <a:latin typeface="Times New Roman" panose="02020603050405020304" pitchFamily="18" charset="0"/>
                <a:cs typeface="Times New Roman" panose="02020603050405020304" pitchFamily="18" charset="0"/>
              </a:rPr>
              <a:t>Тренировать </a:t>
            </a:r>
            <a:r>
              <a:rPr lang="ru-RU" sz="2400" dirty="0">
                <a:latin typeface="Times New Roman" panose="02020603050405020304" pitchFamily="18" charset="0"/>
                <a:cs typeface="Times New Roman" panose="02020603050405020304" pitchFamily="18" charset="0"/>
              </a:rPr>
              <a:t>речевое дыхание в процессе произнесения текста.</a:t>
            </a:r>
            <a:endParaRPr lang="ru-RU" sz="2000" dirty="0">
              <a:latin typeface="Times New Roman" panose="02020603050405020304" pitchFamily="18" charset="0"/>
              <a:cs typeface="Times New Roman" panose="02020603050405020304" pitchFamily="18" charset="0"/>
            </a:endParaRPr>
          </a:p>
        </p:txBody>
      </p:sp>
      <p:pic>
        <p:nvPicPr>
          <p:cNvPr id="4"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00392" y="272889"/>
            <a:ext cx="609600" cy="609600"/>
          </a:xfrm>
          <a:prstGeom prst="rect">
            <a:avLst/>
          </a:prstGeom>
        </p:spPr>
      </p:pic>
    </p:spTree>
    <p:extLst>
      <p:ext uri="{BB962C8B-B14F-4D97-AF65-F5344CB8AC3E}">
        <p14:creationId xmlns:p14="http://schemas.microsoft.com/office/powerpoint/2010/main" val="3137056949"/>
      </p:ext>
    </p:extLst>
  </p:cSld>
  <p:clrMapOvr>
    <a:masterClrMapping/>
  </p:clrMapOvr>
  <mc:AlternateContent xmlns:mc="http://schemas.openxmlformats.org/markup-compatibility/2006" xmlns:p14="http://schemas.microsoft.com/office/powerpoint/2010/main">
    <mc:Choice Requires="p14">
      <p:transition spd="slow" p14:dur="2000" advClick="0" advTm="23000"/>
    </mc:Choice>
    <mc:Fallback xmlns="">
      <p:transition spd="slow" advClick="0" advTm="2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96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58571" y="836712"/>
            <a:ext cx="6995120" cy="778098"/>
          </a:xfrm>
        </p:spPr>
        <p:txBody>
          <a:bodyPr/>
          <a:lstStyle/>
          <a:p>
            <a:r>
              <a:rPr lang="ru-RU" sz="3600" dirty="0" smtClean="0">
                <a:latin typeface="Times New Roman" panose="02020603050405020304" pitchFamily="18" charset="0"/>
                <a:cs typeface="Times New Roman" panose="02020603050405020304" pitchFamily="18" charset="0"/>
              </a:rPr>
              <a:t>Три </a:t>
            </a:r>
            <a:r>
              <a:rPr lang="ru-RU" sz="3600" dirty="0">
                <a:latin typeface="Times New Roman" panose="02020603050405020304" pitchFamily="18" charset="0"/>
                <a:cs typeface="Times New Roman" panose="02020603050405020304" pitchFamily="18" charset="0"/>
              </a:rPr>
              <a:t>типа дыхания: </a:t>
            </a:r>
          </a:p>
        </p:txBody>
      </p:sp>
      <p:sp>
        <p:nvSpPr>
          <p:cNvPr id="3" name="Объект 2"/>
          <p:cNvSpPr>
            <a:spLocks noGrp="1"/>
          </p:cNvSpPr>
          <p:nvPr>
            <p:ph idx="1"/>
          </p:nvPr>
        </p:nvSpPr>
        <p:spPr>
          <a:xfrm>
            <a:off x="1579830" y="1916832"/>
            <a:ext cx="6995120" cy="1800200"/>
          </a:xfrm>
        </p:spPr>
        <p:txBody>
          <a:bodyPr/>
          <a:lstStyle/>
          <a:p>
            <a:r>
              <a:rPr lang="ru-RU" sz="2800" dirty="0" err="1" smtClean="0">
                <a:latin typeface="Times New Roman" panose="02020603050405020304" pitchFamily="18" charset="0"/>
                <a:cs typeface="Times New Roman" panose="02020603050405020304" pitchFamily="18" charset="0"/>
              </a:rPr>
              <a:t>Верхнереберное</a:t>
            </a:r>
            <a:endParaRPr lang="ru-RU" sz="2800" dirty="0" smtClean="0">
              <a:latin typeface="Times New Roman" panose="02020603050405020304" pitchFamily="18" charset="0"/>
              <a:cs typeface="Times New Roman" panose="02020603050405020304" pitchFamily="18" charset="0"/>
            </a:endParaRPr>
          </a:p>
          <a:p>
            <a:r>
              <a:rPr lang="ru-RU" sz="2800" dirty="0" smtClean="0">
                <a:latin typeface="Times New Roman" panose="02020603050405020304" pitchFamily="18" charset="0"/>
                <a:cs typeface="Times New Roman" panose="02020603050405020304" pitchFamily="18" charset="0"/>
              </a:rPr>
              <a:t> Грудное</a:t>
            </a:r>
          </a:p>
          <a:p>
            <a:r>
              <a:rPr lang="ru-RU" sz="2800" dirty="0" smtClean="0">
                <a:latin typeface="Times New Roman" panose="02020603050405020304" pitchFamily="18" charset="0"/>
                <a:cs typeface="Times New Roman" panose="02020603050405020304" pitchFamily="18" charset="0"/>
              </a:rPr>
              <a:t> </a:t>
            </a:r>
            <a:r>
              <a:rPr lang="ru-RU" sz="2800" dirty="0" err="1" smtClean="0">
                <a:latin typeface="Times New Roman" panose="02020603050405020304" pitchFamily="18" charset="0"/>
                <a:cs typeface="Times New Roman" panose="02020603050405020304" pitchFamily="18" charset="0"/>
              </a:rPr>
              <a:t>Груднобрюшное</a:t>
            </a:r>
            <a:r>
              <a:rPr lang="ru-RU" sz="2800" dirty="0" smtClean="0">
                <a:latin typeface="Times New Roman" panose="02020603050405020304" pitchFamily="18" charset="0"/>
                <a:cs typeface="Times New Roman" panose="02020603050405020304" pitchFamily="18" charset="0"/>
              </a:rPr>
              <a:t> </a:t>
            </a:r>
            <a:endParaRPr lang="ru-RU" sz="28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4"/>
          <a:stretch>
            <a:fillRect/>
          </a:stretch>
        </p:blipFill>
        <p:spPr>
          <a:xfrm>
            <a:off x="6084168" y="4040649"/>
            <a:ext cx="2083322" cy="1898453"/>
          </a:xfrm>
          <a:prstGeom prst="rect">
            <a:avLst/>
          </a:prstGeom>
        </p:spPr>
      </p:pic>
      <p:pic>
        <p:nvPicPr>
          <p:cNvPr id="6"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28384" y="370104"/>
            <a:ext cx="609600" cy="609600"/>
          </a:xfrm>
          <a:prstGeom prst="rect">
            <a:avLst/>
          </a:prstGeom>
        </p:spPr>
      </p:pic>
    </p:spTree>
    <p:extLst>
      <p:ext uri="{BB962C8B-B14F-4D97-AF65-F5344CB8AC3E}">
        <p14:creationId xmlns:p14="http://schemas.microsoft.com/office/powerpoint/2010/main" val="2726471899"/>
      </p:ext>
    </p:extLst>
  </p:cSld>
  <p:clrMapOvr>
    <a:masterClrMapping/>
  </p:clrMapOvr>
  <mc:AlternateContent xmlns:mc="http://schemas.openxmlformats.org/markup-compatibility/2006" xmlns:p14="http://schemas.microsoft.com/office/powerpoint/2010/main">
    <mc:Choice Requires="p14">
      <p:transition spd="slow" p14:dur="2000" advClick="0" advTm="60000"/>
    </mc:Choice>
    <mc:Fallback xmlns="">
      <p:transition spd="slow" advClick="0" advTm="6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73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620688"/>
            <a:ext cx="7848872" cy="1143000"/>
          </a:xfrm>
        </p:spPr>
        <p:txBody>
          <a:bodyPr/>
          <a:lstStyle/>
          <a:p>
            <a:r>
              <a:rPr lang="ru-RU" sz="3200" spc="-150" dirty="0" smtClean="0">
                <a:latin typeface="Times New Roman" panose="02020603050405020304" pitchFamily="18" charset="0"/>
                <a:cs typeface="Times New Roman" panose="02020603050405020304" pitchFamily="18" charset="0"/>
              </a:rPr>
              <a:t>Условия необходимые при </a:t>
            </a:r>
            <a:br>
              <a:rPr lang="ru-RU" sz="3200" spc="-150" dirty="0" smtClean="0">
                <a:latin typeface="Times New Roman" panose="02020603050405020304" pitchFamily="18" charset="0"/>
                <a:cs typeface="Times New Roman" panose="02020603050405020304" pitchFamily="18" charset="0"/>
              </a:rPr>
            </a:br>
            <a:r>
              <a:rPr lang="ru-RU" sz="3200" spc="-150" dirty="0" smtClean="0">
                <a:latin typeface="Times New Roman" panose="02020603050405020304" pitchFamily="18" charset="0"/>
                <a:cs typeface="Times New Roman" panose="02020603050405020304" pitchFamily="18" charset="0"/>
              </a:rPr>
              <a:t>проведении </a:t>
            </a:r>
            <a:r>
              <a:rPr lang="ru-RU" sz="3200" spc="-150" dirty="0">
                <a:latin typeface="Times New Roman" panose="02020603050405020304" pitchFamily="18" charset="0"/>
                <a:cs typeface="Times New Roman" panose="02020603050405020304" pitchFamily="18" charset="0"/>
              </a:rPr>
              <a:t>дыхательной </a:t>
            </a:r>
            <a:r>
              <a:rPr lang="ru-RU" sz="3200" spc="-150" dirty="0" smtClean="0">
                <a:latin typeface="Times New Roman" panose="02020603050405020304" pitchFamily="18" charset="0"/>
                <a:cs typeface="Times New Roman" panose="02020603050405020304" pitchFamily="18" charset="0"/>
              </a:rPr>
              <a:t>гимнастики:</a:t>
            </a:r>
            <a:endParaRPr lang="ru-RU" sz="3200" spc="-15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691680" y="1988840"/>
            <a:ext cx="6995120" cy="4525963"/>
          </a:xfrm>
        </p:spPr>
        <p:txBody>
          <a:bodyPr/>
          <a:lstStyle/>
          <a:p>
            <a:r>
              <a:rPr lang="ru-RU" sz="2000" dirty="0">
                <a:latin typeface="Times New Roman" panose="02020603050405020304" pitchFamily="18" charset="0"/>
                <a:cs typeface="Times New Roman" panose="02020603050405020304" pitchFamily="18" charset="0"/>
              </a:rPr>
              <a:t>Не заниматься в пыльной, непроветренной или сырой комнате;</a:t>
            </a:r>
          </a:p>
          <a:p>
            <a:r>
              <a:rPr lang="ru-RU" sz="2000" dirty="0">
                <a:latin typeface="Times New Roman" panose="02020603050405020304" pitchFamily="18" charset="0"/>
                <a:cs typeface="Times New Roman" panose="02020603050405020304" pitchFamily="18" charset="0"/>
              </a:rPr>
              <a:t>Выполнять дыхательные упражнения следует не ранее чем через 1,5 – 2 часа после еды;</a:t>
            </a:r>
          </a:p>
          <a:p>
            <a:r>
              <a:rPr lang="ru-RU" sz="2000" dirty="0">
                <a:latin typeface="Times New Roman" panose="02020603050405020304" pitchFamily="18" charset="0"/>
                <a:cs typeface="Times New Roman" panose="02020603050405020304" pitchFamily="18" charset="0"/>
              </a:rPr>
              <a:t>Одежда не должна стеснять шею, грудь и живот ребенка;</a:t>
            </a:r>
          </a:p>
          <a:p>
            <a:r>
              <a:rPr lang="ru-RU" sz="2000" dirty="0">
                <a:latin typeface="Times New Roman" panose="02020603050405020304" pitchFamily="18" charset="0"/>
                <a:cs typeface="Times New Roman" panose="02020603050405020304" pitchFamily="18" charset="0"/>
              </a:rPr>
              <a:t>Следить за тем, чтобы во время упражнений не было напряжения мышц шеи, рук, груди; чтобы плечи и ключицы не поднимались при вдохе, а при выдохе не опускались;</a:t>
            </a:r>
          </a:p>
          <a:p>
            <a:r>
              <a:rPr lang="ru-RU" sz="2000" dirty="0">
                <a:latin typeface="Times New Roman" panose="02020603050405020304" pitchFamily="18" charset="0"/>
                <a:cs typeface="Times New Roman" panose="02020603050405020304" pitchFamily="18" charset="0"/>
              </a:rPr>
              <a:t>Дидактический материал должен быть легким, безопасным, располагаться на уровне рта</a:t>
            </a:r>
            <a:r>
              <a:rPr lang="ru-RU" sz="2000" dirty="0" smtClean="0">
                <a:latin typeface="Times New Roman" panose="02020603050405020304" pitchFamily="18" charset="0"/>
                <a:cs typeface="Times New Roman" panose="02020603050405020304" pitchFamily="18" charset="0"/>
              </a:rPr>
              <a:t>;</a:t>
            </a:r>
            <a:endParaRPr lang="ru-RU" sz="2000" dirty="0">
              <a:latin typeface="Times New Roman" panose="02020603050405020304" pitchFamily="18" charset="0"/>
              <a:cs typeface="Times New Roman" panose="02020603050405020304" pitchFamily="18" charset="0"/>
            </a:endParaRPr>
          </a:p>
        </p:txBody>
      </p:sp>
      <p:pic>
        <p:nvPicPr>
          <p:cNvPr id="4"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956376" y="315888"/>
            <a:ext cx="609600" cy="609600"/>
          </a:xfrm>
          <a:prstGeom prst="rect">
            <a:avLst/>
          </a:prstGeom>
        </p:spPr>
      </p:pic>
    </p:spTree>
    <p:extLst>
      <p:ext uri="{BB962C8B-B14F-4D97-AF65-F5344CB8AC3E}">
        <p14:creationId xmlns:p14="http://schemas.microsoft.com/office/powerpoint/2010/main" val="3197409940"/>
      </p:ext>
    </p:extLst>
  </p:cSld>
  <p:clrMapOvr>
    <a:masterClrMapping/>
  </p:clrMapOvr>
  <mc:AlternateContent xmlns:mc="http://schemas.openxmlformats.org/markup-compatibility/2006" xmlns:p14="http://schemas.microsoft.com/office/powerpoint/2010/main">
    <mc:Choice Requires="p14">
      <p:transition spd="slow" p14:dur="2000" advClick="0" advTm="42000"/>
    </mc:Choice>
    <mc:Fallback xmlns="">
      <p:transition spd="slow" advClick="0" advTm="4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7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620688"/>
            <a:ext cx="7416824" cy="1143000"/>
          </a:xfrm>
        </p:spPr>
        <p:txBody>
          <a:bodyPr/>
          <a:lstStyle/>
          <a:p>
            <a:r>
              <a:rPr lang="ru-RU" sz="3200" spc="-150" dirty="0">
                <a:latin typeface="Times New Roman" panose="02020603050405020304" pitchFamily="18" charset="0"/>
                <a:cs typeface="Times New Roman" panose="02020603050405020304" pitchFamily="18" charset="0"/>
              </a:rPr>
              <a:t>Условия необходимые при </a:t>
            </a:r>
            <a:br>
              <a:rPr lang="ru-RU" sz="3200" spc="-150" dirty="0">
                <a:latin typeface="Times New Roman" panose="02020603050405020304" pitchFamily="18" charset="0"/>
                <a:cs typeface="Times New Roman" panose="02020603050405020304" pitchFamily="18" charset="0"/>
              </a:rPr>
            </a:br>
            <a:r>
              <a:rPr lang="ru-RU" sz="3200" spc="-150" dirty="0">
                <a:latin typeface="Times New Roman" panose="02020603050405020304" pitchFamily="18" charset="0"/>
                <a:cs typeface="Times New Roman" panose="02020603050405020304" pitchFamily="18" charset="0"/>
              </a:rPr>
              <a:t>проведении дыхательной гимнастики:</a:t>
            </a:r>
          </a:p>
        </p:txBody>
      </p:sp>
      <p:sp>
        <p:nvSpPr>
          <p:cNvPr id="3" name="Объект 2"/>
          <p:cNvSpPr>
            <a:spLocks noGrp="1"/>
          </p:cNvSpPr>
          <p:nvPr>
            <p:ph idx="1"/>
          </p:nvPr>
        </p:nvSpPr>
        <p:spPr>
          <a:xfrm>
            <a:off x="1614500" y="2132856"/>
            <a:ext cx="6995120" cy="4525963"/>
          </a:xfrm>
        </p:spPr>
        <p:txBody>
          <a:bodyPr/>
          <a:lstStyle/>
          <a:p>
            <a:r>
              <a:rPr lang="ru-RU" sz="2000" dirty="0">
                <a:latin typeface="Times New Roman" panose="02020603050405020304" pitchFamily="18" charset="0"/>
                <a:cs typeface="Times New Roman" panose="02020603050405020304" pitchFamily="18" charset="0"/>
              </a:rPr>
              <a:t>Выдоху предшествует сильный вдох через нос – набираем полную грудь воздуха;</a:t>
            </a:r>
          </a:p>
          <a:p>
            <a:r>
              <a:rPr lang="ru-RU" sz="2000" dirty="0">
                <a:latin typeface="Times New Roman" panose="02020603050405020304" pitchFamily="18" charset="0"/>
                <a:cs typeface="Times New Roman" panose="02020603050405020304" pitchFamily="18" charset="0"/>
              </a:rPr>
              <a:t>Выдох происходит плавно, а не толчками;</a:t>
            </a:r>
          </a:p>
          <a:p>
            <a:r>
              <a:rPr lang="ru-RU" sz="2000" dirty="0">
                <a:latin typeface="Times New Roman" panose="02020603050405020304" pitchFamily="18" charset="0"/>
                <a:cs typeface="Times New Roman" panose="02020603050405020304" pitchFamily="18" charset="0"/>
              </a:rPr>
              <a:t>Во время выдоха губы складываются трубочкой, не следует сжимать губы, надувать щеки;</a:t>
            </a:r>
          </a:p>
          <a:p>
            <a:r>
              <a:rPr lang="ru-RU" sz="2000" dirty="0">
                <a:latin typeface="Times New Roman" panose="02020603050405020304" pitchFamily="18" charset="0"/>
                <a:cs typeface="Times New Roman" panose="02020603050405020304" pitchFamily="18" charset="0"/>
              </a:rPr>
              <a:t>Во время выдоха воздух выходит через рот, нельзя допускать выхода воздуха через нос (если ребенок выдыхает через нос, можно зажать ему ноздри, чтобы он ощутил, как должен выходить воздух);</a:t>
            </a:r>
          </a:p>
          <a:p>
            <a:r>
              <a:rPr lang="ru-RU" sz="2000" dirty="0">
                <a:latin typeface="Times New Roman" panose="02020603050405020304" pitchFamily="18" charset="0"/>
                <a:cs typeface="Times New Roman" panose="02020603050405020304" pitchFamily="18" charset="0"/>
              </a:rPr>
              <a:t>Во время пения или разговора нельзя добирать воздух при помощи частых коротких вдохов</a:t>
            </a:r>
            <a:r>
              <a:rPr lang="ru-RU" sz="2000" dirty="0" smtClean="0">
                <a:latin typeface="Times New Roman" panose="02020603050405020304" pitchFamily="18" charset="0"/>
                <a:cs typeface="Times New Roman" panose="02020603050405020304" pitchFamily="18" charset="0"/>
              </a:rPr>
              <a:t>.</a:t>
            </a:r>
            <a:endParaRPr lang="ru-RU" sz="2000" dirty="0">
              <a:latin typeface="Times New Roman" panose="02020603050405020304" pitchFamily="18" charset="0"/>
              <a:cs typeface="Times New Roman" panose="02020603050405020304" pitchFamily="18" charset="0"/>
            </a:endParaRPr>
          </a:p>
        </p:txBody>
      </p:sp>
      <p:pic>
        <p:nvPicPr>
          <p:cNvPr id="4"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81156" y="315888"/>
            <a:ext cx="609600" cy="609600"/>
          </a:xfrm>
          <a:prstGeom prst="rect">
            <a:avLst/>
          </a:prstGeom>
        </p:spPr>
      </p:pic>
    </p:spTree>
    <p:extLst>
      <p:ext uri="{BB962C8B-B14F-4D97-AF65-F5344CB8AC3E}">
        <p14:creationId xmlns:p14="http://schemas.microsoft.com/office/powerpoint/2010/main" val="918082886"/>
      </p:ext>
    </p:extLst>
  </p:cSld>
  <p:clrMapOvr>
    <a:masterClrMapping/>
  </p:clrMapOvr>
  <mc:AlternateContent xmlns:mc="http://schemas.openxmlformats.org/markup-compatibility/2006" xmlns:p14="http://schemas.microsoft.com/office/powerpoint/2010/main">
    <mc:Choice Requires="p14">
      <p:transition spd="slow" p14:dur="2000" advClick="0" advTm="42000"/>
    </mc:Choice>
    <mc:Fallback xmlns="">
      <p:transition spd="slow" advClick="0" advTm="4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78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274638"/>
            <a:ext cx="7355160" cy="1143000"/>
          </a:xfrm>
        </p:spPr>
        <p:txBody>
          <a:bodyPr/>
          <a:lstStyle/>
          <a:p>
            <a:r>
              <a:rPr lang="ru-RU" sz="3200" dirty="0">
                <a:latin typeface="+mj-lt"/>
              </a:rPr>
              <a:t>Этапы работы по развитию речевого дыхания детей:</a:t>
            </a:r>
          </a:p>
        </p:txBody>
      </p:sp>
      <p:sp>
        <p:nvSpPr>
          <p:cNvPr id="3" name="Объект 2"/>
          <p:cNvSpPr>
            <a:spLocks noGrp="1"/>
          </p:cNvSpPr>
          <p:nvPr>
            <p:ph idx="1"/>
          </p:nvPr>
        </p:nvSpPr>
        <p:spPr>
          <a:xfrm>
            <a:off x="1619672" y="1417638"/>
            <a:ext cx="6995120" cy="4525963"/>
          </a:xfrm>
        </p:spPr>
        <p:txBody>
          <a:bodyPr/>
          <a:lstStyle/>
          <a:p>
            <a:pPr marL="0" indent="0">
              <a:buNone/>
            </a:pPr>
            <a:r>
              <a:rPr lang="ru-RU" sz="2200" b="1" dirty="0">
                <a:latin typeface="+mn-lt"/>
              </a:rPr>
              <a:t>Первый этап:</a:t>
            </a:r>
          </a:p>
          <a:p>
            <a:pPr marL="0" indent="0">
              <a:buNone/>
            </a:pPr>
            <a:r>
              <a:rPr lang="ru-RU" sz="2200" dirty="0">
                <a:latin typeface="+mn-lt"/>
              </a:rPr>
              <a:t>Цель: улучшить функции внешнего дыхания.</a:t>
            </a:r>
          </a:p>
          <a:p>
            <a:pPr marL="0" indent="0">
              <a:buNone/>
            </a:pPr>
            <a:r>
              <a:rPr lang="ru-RU" sz="2200" dirty="0">
                <a:latin typeface="+mn-lt"/>
              </a:rPr>
              <a:t>Объяснение правил выполнения упражнений: дышать нужно носом, нельзя поднимать плечи при вдохе, в дыхании должен участвовать живот.</a:t>
            </a:r>
          </a:p>
          <a:p>
            <a:pPr marL="0" indent="0">
              <a:buNone/>
            </a:pPr>
            <a:endParaRPr lang="ru-RU" sz="2200" dirty="0">
              <a:latin typeface="+mn-lt"/>
            </a:endParaRPr>
          </a:p>
          <a:p>
            <a:pPr marL="0" indent="0">
              <a:buNone/>
            </a:pPr>
            <a:r>
              <a:rPr lang="ru-RU" sz="2200" dirty="0">
                <a:latin typeface="+mn-lt"/>
              </a:rPr>
              <a:t>Упражнения:</a:t>
            </a:r>
          </a:p>
          <a:p>
            <a:r>
              <a:rPr lang="ru-RU" sz="2200" dirty="0">
                <a:latin typeface="+mn-lt"/>
              </a:rPr>
              <a:t>Вдох и выдох через нос.</a:t>
            </a:r>
          </a:p>
          <a:p>
            <a:r>
              <a:rPr lang="ru-RU" sz="2200" dirty="0">
                <a:latin typeface="+mn-lt"/>
              </a:rPr>
              <a:t>Вдох и выдох через рот.</a:t>
            </a:r>
          </a:p>
          <a:p>
            <a:r>
              <a:rPr lang="ru-RU" sz="2200" dirty="0">
                <a:latin typeface="+mn-lt"/>
              </a:rPr>
              <a:t>Вдох через нос, выдох через рот.</a:t>
            </a:r>
          </a:p>
          <a:p>
            <a:r>
              <a:rPr lang="ru-RU" sz="2200" dirty="0">
                <a:latin typeface="+mn-lt"/>
              </a:rPr>
              <a:t>Вдох через рот, выдох через нос.</a:t>
            </a:r>
          </a:p>
          <a:p>
            <a:r>
              <a:rPr lang="ru-RU" sz="2200" dirty="0">
                <a:latin typeface="+mn-lt"/>
              </a:rPr>
              <a:t>Подышать одной ноздрей, потом другой</a:t>
            </a:r>
            <a:r>
              <a:rPr lang="ru-RU" sz="2200" dirty="0" smtClean="0">
                <a:latin typeface="+mn-lt"/>
              </a:rPr>
              <a:t>.</a:t>
            </a:r>
            <a:endParaRPr lang="ru-RU" sz="2200" dirty="0">
              <a:latin typeface="+mn-lt"/>
            </a:endParaRPr>
          </a:p>
        </p:txBody>
      </p:sp>
      <p:pic>
        <p:nvPicPr>
          <p:cNvPr id="4"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005192" y="285100"/>
            <a:ext cx="609600" cy="609600"/>
          </a:xfrm>
          <a:prstGeom prst="rect">
            <a:avLst/>
          </a:prstGeom>
        </p:spPr>
      </p:pic>
    </p:spTree>
    <p:extLst>
      <p:ext uri="{BB962C8B-B14F-4D97-AF65-F5344CB8AC3E}">
        <p14:creationId xmlns:p14="http://schemas.microsoft.com/office/powerpoint/2010/main" val="2680783510"/>
      </p:ext>
    </p:extLst>
  </p:cSld>
  <p:clrMapOvr>
    <a:masterClrMapping/>
  </p:clrMapOvr>
  <mc:AlternateContent xmlns:mc="http://schemas.openxmlformats.org/markup-compatibility/2006" xmlns:p14="http://schemas.microsoft.com/office/powerpoint/2010/main">
    <mc:Choice Requires="p14">
      <p:transition spd="slow" p14:dur="2000" advClick="0" advTm="40000"/>
    </mc:Choice>
    <mc:Fallback xmlns="">
      <p:transition spd="slow" advClick="0" advTm="4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4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dirty="0">
                <a:latin typeface="Times New Roman" panose="02020603050405020304" pitchFamily="18" charset="0"/>
                <a:cs typeface="Times New Roman" panose="02020603050405020304" pitchFamily="18" charset="0"/>
              </a:rPr>
              <a:t>Этапы работы по развитию речевого дыхания детей:</a:t>
            </a:r>
          </a:p>
        </p:txBody>
      </p:sp>
      <p:sp>
        <p:nvSpPr>
          <p:cNvPr id="3" name="Объект 2"/>
          <p:cNvSpPr>
            <a:spLocks noGrp="1"/>
          </p:cNvSpPr>
          <p:nvPr>
            <p:ph idx="1"/>
          </p:nvPr>
        </p:nvSpPr>
        <p:spPr/>
        <p:txBody>
          <a:bodyPr/>
          <a:lstStyle/>
          <a:p>
            <a:pPr marL="0" indent="0">
              <a:buNone/>
            </a:pPr>
            <a:r>
              <a:rPr lang="ru-RU" sz="2200" b="1" dirty="0">
                <a:latin typeface="Times New Roman" panose="02020603050405020304" pitchFamily="18" charset="0"/>
                <a:cs typeface="Times New Roman" panose="02020603050405020304" pitchFamily="18" charset="0"/>
              </a:rPr>
              <a:t>Второй этап:</a:t>
            </a:r>
          </a:p>
          <a:p>
            <a:pPr marL="0" indent="0">
              <a:buNone/>
            </a:pPr>
            <a:r>
              <a:rPr lang="ru-RU" sz="2200" dirty="0">
                <a:latin typeface="Times New Roman" panose="02020603050405020304" pitchFamily="18" charset="0"/>
                <a:cs typeface="Times New Roman" panose="02020603050405020304" pitchFamily="18" charset="0"/>
              </a:rPr>
              <a:t>Цель: вырабатывать более глубокий вдох и длительный выдох.</a:t>
            </a:r>
          </a:p>
          <a:p>
            <a:endParaRPr lang="ru-RU" sz="2200" dirty="0">
              <a:latin typeface="Times New Roman" panose="02020603050405020304" pitchFamily="18" charset="0"/>
              <a:cs typeface="Times New Roman" panose="02020603050405020304" pitchFamily="18" charset="0"/>
            </a:endParaRPr>
          </a:p>
          <a:p>
            <a:pPr marL="0" indent="0">
              <a:buNone/>
            </a:pPr>
            <a:r>
              <a:rPr lang="ru-RU" sz="2200" dirty="0">
                <a:latin typeface="Times New Roman" panose="02020603050405020304" pitchFamily="18" charset="0"/>
                <a:cs typeface="Times New Roman" panose="02020603050405020304" pitchFamily="18" charset="0"/>
              </a:rPr>
              <a:t>Упражнения (без использования дидактического материала):</a:t>
            </a:r>
          </a:p>
          <a:p>
            <a:r>
              <a:rPr lang="ru-RU" sz="2200" dirty="0">
                <a:latin typeface="Times New Roman" panose="02020603050405020304" pitchFamily="18" charset="0"/>
                <a:cs typeface="Times New Roman" panose="02020603050405020304" pitchFamily="18" charset="0"/>
              </a:rPr>
              <a:t>«Пошумим» — громко вдыхать и выдыхать.</a:t>
            </a:r>
          </a:p>
          <a:p>
            <a:r>
              <a:rPr lang="ru-RU" sz="2200" dirty="0">
                <a:latin typeface="Times New Roman" panose="02020603050405020304" pitchFamily="18" charset="0"/>
                <a:cs typeface="Times New Roman" panose="02020603050405020304" pitchFamily="18" charset="0"/>
              </a:rPr>
              <a:t>«Собачке жарко» — часто подышать носом с высунутым языком.</a:t>
            </a:r>
          </a:p>
          <a:p>
            <a:r>
              <a:rPr lang="ru-RU" sz="2200" dirty="0">
                <a:latin typeface="Times New Roman" panose="02020603050405020304" pitchFamily="18" charset="0"/>
                <a:cs typeface="Times New Roman" panose="02020603050405020304" pitchFamily="18" charset="0"/>
              </a:rPr>
              <a:t>«Воздушный шарик» — резкий выдох – живот вытянули. Затем расслабить или «отпустить» мышцы живота. При вдохе живот естественно «выталкивается» вперед, как шарик</a:t>
            </a:r>
            <a:r>
              <a:rPr lang="ru-RU" sz="2200" dirty="0" smtClean="0">
                <a:latin typeface="Times New Roman" panose="02020603050405020304" pitchFamily="18" charset="0"/>
                <a:cs typeface="Times New Roman" panose="02020603050405020304" pitchFamily="18" charset="0"/>
              </a:rPr>
              <a:t>.</a:t>
            </a:r>
            <a:endParaRPr lang="ru-RU" sz="2200" dirty="0">
              <a:latin typeface="Times New Roman" panose="02020603050405020304" pitchFamily="18" charset="0"/>
              <a:cs typeface="Times New Roman" panose="02020603050405020304" pitchFamily="18" charset="0"/>
            </a:endParaRPr>
          </a:p>
        </p:txBody>
      </p:sp>
      <p:pic>
        <p:nvPicPr>
          <p:cNvPr id="5"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075530" y="274638"/>
            <a:ext cx="609600" cy="609600"/>
          </a:xfrm>
          <a:prstGeom prst="rect">
            <a:avLst/>
          </a:prstGeom>
        </p:spPr>
      </p:pic>
    </p:spTree>
    <p:extLst>
      <p:ext uri="{BB962C8B-B14F-4D97-AF65-F5344CB8AC3E}">
        <p14:creationId xmlns:p14="http://schemas.microsoft.com/office/powerpoint/2010/main" val="1157885300"/>
      </p:ext>
    </p:extLst>
  </p:cSld>
  <p:clrMapOvr>
    <a:masterClrMapping/>
  </p:clrMapOvr>
  <mc:AlternateContent xmlns:mc="http://schemas.openxmlformats.org/markup-compatibility/2006" xmlns:p14="http://schemas.microsoft.com/office/powerpoint/2010/main">
    <mc:Choice Requires="p14">
      <p:transition spd="slow" p14:dur="2000" advClick="0" advTm="23000"/>
    </mc:Choice>
    <mc:Fallback xmlns="">
      <p:transition spd="slow" advClick="0" advTm="2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87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47664" y="548680"/>
            <a:ext cx="6995120" cy="5904656"/>
          </a:xfrm>
        </p:spPr>
        <p:txBody>
          <a:bodyPr/>
          <a:lstStyle/>
          <a:p>
            <a:pPr marL="0" indent="0">
              <a:buNone/>
            </a:pPr>
            <a:r>
              <a:rPr lang="ru-RU" sz="2000" spc="-150" dirty="0">
                <a:latin typeface="Times New Roman" panose="02020603050405020304" pitchFamily="18" charset="0"/>
                <a:cs typeface="Times New Roman" panose="02020603050405020304" pitchFamily="18" charset="0"/>
              </a:rPr>
              <a:t>Упражнения (с использованием дидактического материала):</a:t>
            </a:r>
          </a:p>
          <a:p>
            <a:r>
              <a:rPr lang="ru-RU" sz="2000" spc="-150" dirty="0">
                <a:latin typeface="Times New Roman" panose="02020603050405020304" pitchFamily="18" charset="0"/>
                <a:cs typeface="Times New Roman" panose="02020603050405020304" pitchFamily="18" charset="0"/>
              </a:rPr>
              <a:t>«Перышко, лети!» — перышко подбрасывать в воздух и дуть на него, не давая упасть.</a:t>
            </a:r>
          </a:p>
          <a:p>
            <a:r>
              <a:rPr lang="ru-RU" sz="2000" spc="-150" dirty="0">
                <a:latin typeface="Times New Roman" panose="02020603050405020304" pitchFamily="18" charset="0"/>
                <a:cs typeface="Times New Roman" panose="02020603050405020304" pitchFamily="18" charset="0"/>
              </a:rPr>
              <a:t>«Ветерок» — подуть на различные предметы, подвешенные на ниточке. Сдуть бабочку с цветка; снежинку или листья с ладони и т.д.;</a:t>
            </a:r>
          </a:p>
          <a:p>
            <a:r>
              <a:rPr lang="ru-RU" sz="2000" spc="-150" dirty="0">
                <a:latin typeface="Times New Roman" panose="02020603050405020304" pitchFamily="18" charset="0"/>
                <a:cs typeface="Times New Roman" panose="02020603050405020304" pitchFamily="18" charset="0"/>
              </a:rPr>
              <a:t>«Ветерок в бутылке» — дуть через трубочку для коктейлей в бутылку с мелко нарезанными бумажками, кусочками пенопласта, фольги и др.;</a:t>
            </a:r>
          </a:p>
          <a:p>
            <a:r>
              <a:rPr lang="ru-RU" sz="2000" spc="-150" dirty="0" smtClean="0">
                <a:latin typeface="Times New Roman" panose="02020603050405020304" pitchFamily="18" charset="0"/>
                <a:cs typeface="Times New Roman" panose="02020603050405020304" pitchFamily="18" charset="0"/>
              </a:rPr>
              <a:t>«</a:t>
            </a:r>
            <a:r>
              <a:rPr lang="ru-RU" sz="2000" spc="-150" dirty="0">
                <a:latin typeface="Times New Roman" panose="02020603050405020304" pitchFamily="18" charset="0"/>
                <a:cs typeface="Times New Roman" panose="02020603050405020304" pitchFamily="18" charset="0"/>
              </a:rPr>
              <a:t>Футбол» — забить мяч в игрушечные ворота с помощью воздушной струи;</a:t>
            </a:r>
          </a:p>
          <a:p>
            <a:r>
              <a:rPr lang="ru-RU" sz="2000" spc="-150" dirty="0">
                <a:latin typeface="Times New Roman" panose="02020603050405020304" pitchFamily="18" charset="0"/>
                <a:cs typeface="Times New Roman" panose="02020603050405020304" pitchFamily="18" charset="0"/>
              </a:rPr>
              <a:t>Надувать бумажные и целлофановые мешки, воздушные шарики;</a:t>
            </a:r>
          </a:p>
          <a:p>
            <a:r>
              <a:rPr lang="ru-RU" sz="2000" spc="-150" dirty="0">
                <a:latin typeface="Times New Roman" panose="02020603050405020304" pitchFamily="18" charset="0"/>
                <a:cs typeface="Times New Roman" panose="02020603050405020304" pitchFamily="18" charset="0"/>
              </a:rPr>
              <a:t>Ветряные игрушки – вертушки;</a:t>
            </a:r>
          </a:p>
          <a:p>
            <a:r>
              <a:rPr lang="ru-RU" sz="2000" spc="-150" dirty="0">
                <a:latin typeface="Times New Roman" panose="02020603050405020304" pitchFamily="18" charset="0"/>
                <a:cs typeface="Times New Roman" panose="02020603050405020304" pitchFamily="18" charset="0"/>
              </a:rPr>
              <a:t>Мыльные пузыри;</a:t>
            </a:r>
          </a:p>
          <a:p>
            <a:r>
              <a:rPr lang="ru-RU" sz="2000" spc="-150" dirty="0">
                <a:latin typeface="Times New Roman" panose="02020603050405020304" pitchFamily="18" charset="0"/>
                <a:cs typeface="Times New Roman" panose="02020603050405020304" pitchFamily="18" charset="0"/>
              </a:rPr>
              <a:t>Духовые музыкальные инструменты (дудочка, свисток, губная гармошка</a:t>
            </a:r>
            <a:r>
              <a:rPr lang="ru-RU" sz="2000" spc="-150" dirty="0" smtClean="0">
                <a:latin typeface="Times New Roman" panose="02020603050405020304" pitchFamily="18" charset="0"/>
                <a:cs typeface="Times New Roman" panose="02020603050405020304" pitchFamily="18" charset="0"/>
              </a:rPr>
              <a:t>);</a:t>
            </a:r>
          </a:p>
        </p:txBody>
      </p:sp>
      <p:pic>
        <p:nvPicPr>
          <p:cNvPr id="2"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237984" y="243880"/>
            <a:ext cx="609600" cy="609600"/>
          </a:xfrm>
          <a:prstGeom prst="rect">
            <a:avLst/>
          </a:prstGeom>
        </p:spPr>
      </p:pic>
    </p:spTree>
    <p:extLst>
      <p:ext uri="{BB962C8B-B14F-4D97-AF65-F5344CB8AC3E}">
        <p14:creationId xmlns:p14="http://schemas.microsoft.com/office/powerpoint/2010/main" val="3959911794"/>
      </p:ext>
    </p:extLst>
  </p:cSld>
  <p:clrMapOvr>
    <a:masterClrMapping/>
  </p:clrMapOvr>
  <mc:AlternateContent xmlns:mc="http://schemas.openxmlformats.org/markup-compatibility/2006" xmlns:p14="http://schemas.microsoft.com/office/powerpoint/2010/main">
    <mc:Choice Requires="p14">
      <p:transition spd="slow" p14:dur="2000" advClick="0" advTm="23000"/>
    </mc:Choice>
    <mc:Fallback xmlns="">
      <p:transition spd="slow" advClick="0" advTm="2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87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1_Тема Office">
  <a:themeElements>
    <a:clrScheme name="Другая 16">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205867"/>
      </a:hlink>
      <a:folHlink>
        <a:srgbClr val="205867"/>
      </a:folHlink>
    </a:clrScheme>
    <a:fontScheme name="для шаблонов синий">
      <a:majorFont>
        <a:latin typeface="Comic Sans MS"/>
        <a:ea typeface=""/>
        <a:cs typeface=""/>
      </a:majorFont>
      <a:minorFont>
        <a:latin typeface="Comic Sans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546</TotalTime>
  <Words>1097</Words>
  <Application>Microsoft Office PowerPoint</Application>
  <PresentationFormat>Экран (4:3)</PresentationFormat>
  <Paragraphs>99</Paragraphs>
  <Slides>14</Slides>
  <Notes>1</Notes>
  <HiddenSlides>0</HiddenSlides>
  <MMClips>13</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14</vt:i4>
      </vt:variant>
    </vt:vector>
  </HeadingPairs>
  <TitlesOfParts>
    <vt:vector size="20" baseType="lpstr">
      <vt:lpstr>Calibri</vt:lpstr>
      <vt:lpstr>Matilda</vt:lpstr>
      <vt:lpstr>Times New Roman</vt:lpstr>
      <vt:lpstr>Comic Sans MS</vt:lpstr>
      <vt:lpstr>Arial</vt:lpstr>
      <vt:lpstr>1_Тема Office</vt:lpstr>
      <vt:lpstr>«Развитие правильного речевого дыхания у детей дошкольного возраста с ТНР»</vt:lpstr>
      <vt:lpstr>Презентация PowerPoint</vt:lpstr>
      <vt:lpstr>Основными задачами являются:</vt:lpstr>
      <vt:lpstr>Три типа дыхания: </vt:lpstr>
      <vt:lpstr>Условия необходимые при  проведении дыхательной гимнастики:</vt:lpstr>
      <vt:lpstr>Условия необходимые при  проведении дыхательной гимнастики:</vt:lpstr>
      <vt:lpstr>Этапы работы по развитию речевого дыхания детей:</vt:lpstr>
      <vt:lpstr>Этапы работы по развитию речевого дыхания детей:</vt:lpstr>
      <vt:lpstr>Презентация PowerPoint</vt:lpstr>
      <vt:lpstr>Этапы работы по развитию речевого дыхания детей:</vt:lpstr>
      <vt:lpstr>Этапы работы по развитию речевого дыхания детей:</vt:lpstr>
      <vt:lpstr>Этапы работы по развитию речевого дыхания детей:</vt:lpstr>
      <vt:lpstr>Презентация PowerPoint</vt:lpstr>
      <vt:lpstr>Список использованных источников:</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Тетрадь на спирали</dc:title>
  <dc:creator>Фокина Лидия Петровна</dc:creator>
  <cp:keywords>Шаблон презентации</cp:keywords>
  <cp:lastModifiedBy>11</cp:lastModifiedBy>
  <cp:revision>114</cp:revision>
  <dcterms:created xsi:type="dcterms:W3CDTF">2014-07-06T18:18:01Z</dcterms:created>
  <dcterms:modified xsi:type="dcterms:W3CDTF">2022-02-21T07:17:51Z</dcterms:modified>
</cp:coreProperties>
</file>