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viewProps" Target="view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8660219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2935831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20227841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10658595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3777981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36981646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47779495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0234749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05260795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4168016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33024641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22000">
              <a:schemeClr val="accent4">
                <a:lumMod val="60000"/>
                <a:lumOff val="4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path path="circle">
            <a:fillToRect l="100000" t="100000"/>
          </a:path>
          <a:tileRect r="-100000" b="-10000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6C992A7-4082-4D68-9986-A779C93928C5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7B06820-37E9-43A7-81F5-B77AA6DB6493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926668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wmf"/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857356" y="214290"/>
            <a:ext cx="4357718" cy="1071570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Занятие №</a:t>
            </a:r>
            <a:r>
              <a:rPr lang="en-US" sz="3200" dirty="0" smtClean="0">
                <a:solidFill>
                  <a:srgbClr val="7030A0"/>
                </a:solidFill>
              </a:rPr>
              <a:t>3</a:t>
            </a:r>
            <a:r>
              <a:rPr lang="ru-RU" sz="3200" dirty="0" smtClean="0">
                <a:solidFill>
                  <a:srgbClr val="7030A0"/>
                </a:solidFill>
              </a:rPr>
              <a:t>.</a:t>
            </a:r>
            <a:endParaRPr lang="ru-RU" sz="3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00034" y="1214422"/>
            <a:ext cx="7972436" cy="1928826"/>
          </a:xfrm>
        </p:spPr>
        <p:txBody>
          <a:bodyPr>
            <a:noAutofit/>
          </a:bodyPr>
          <a:lstStyle/>
          <a:p>
            <a:r>
              <a:rPr lang="ru-RU" sz="4400" b="1" i="1" dirty="0" smtClean="0">
                <a:solidFill>
                  <a:srgbClr val="C00000"/>
                </a:solidFill>
              </a:rPr>
              <a:t>Парад  чисел</a:t>
            </a:r>
          </a:p>
          <a:p>
            <a:r>
              <a:rPr lang="ru-RU" sz="4400" b="1" i="1" dirty="0" smtClean="0">
                <a:solidFill>
                  <a:srgbClr val="C00000"/>
                </a:solidFill>
              </a:rPr>
              <a:t>Цифры у древних славян</a:t>
            </a:r>
            <a:endParaRPr lang="ru-RU" sz="4400" dirty="0" smtClean="0">
              <a:solidFill>
                <a:srgbClr val="C00000"/>
              </a:solidFill>
            </a:endParaRPr>
          </a:p>
          <a:p>
            <a:endParaRPr lang="ru-RU" sz="4400" dirty="0"/>
          </a:p>
        </p:txBody>
      </p:sp>
      <p:pic>
        <p:nvPicPr>
          <p:cNvPr id="4" name="Рисунок 3" descr="http://oldchita.megalink.ru/spravka/n_leon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071670" y="4071942"/>
            <a:ext cx="5143536" cy="9810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4947987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500042"/>
            <a:ext cx="8229600" cy="5840435"/>
          </a:xfrm>
        </p:spPr>
        <p:txBody>
          <a:bodyPr/>
          <a:lstStyle/>
          <a:p>
            <a:pPr algn="just">
              <a:buNone/>
            </a:pPr>
            <a:r>
              <a:rPr lang="ru-RU" dirty="0" smtClean="0"/>
              <a:t>    Для </a:t>
            </a:r>
            <a:r>
              <a:rPr lang="ru-RU" dirty="0"/>
              <a:t>обозначения больших, чем 900 чисел использовались специальные значки, добавляемые к букве. Так образовывались </a:t>
            </a:r>
            <a:r>
              <a:rPr lang="ru-RU" dirty="0" smtClean="0"/>
              <a:t>числительные</a:t>
            </a:r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endParaRPr lang="ru-RU" b="1" dirty="0" smtClean="0"/>
          </a:p>
          <a:p>
            <a:pPr>
              <a:buNone/>
            </a:pPr>
            <a:r>
              <a:rPr lang="ru-RU" b="1" dirty="0" err="1" smtClean="0">
                <a:solidFill>
                  <a:srgbClr val="FF0000"/>
                </a:solidFill>
              </a:rPr>
              <a:t>тысяща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b="1" dirty="0" err="1">
                <a:solidFill>
                  <a:srgbClr val="FF0000"/>
                </a:solidFill>
              </a:rPr>
              <a:t>леодр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b="1" dirty="0">
                <a:solidFill>
                  <a:srgbClr val="FF0000"/>
                </a:solidFill>
              </a:rPr>
              <a:t>тьма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b="1" dirty="0">
                <a:solidFill>
                  <a:srgbClr val="FF0000"/>
                </a:solidFill>
              </a:rPr>
              <a:t>ворон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b="1" dirty="0">
                <a:solidFill>
                  <a:srgbClr val="FF0000"/>
                </a:solidFill>
              </a:rPr>
              <a:t>легион</a:t>
            </a:r>
            <a:r>
              <a:rPr lang="ru-RU" dirty="0">
                <a:solidFill>
                  <a:srgbClr val="FF0000"/>
                </a:solidFill>
              </a:rPr>
              <a:t>, </a:t>
            </a:r>
            <a:r>
              <a:rPr lang="ru-RU" b="1" dirty="0">
                <a:solidFill>
                  <a:srgbClr val="FF0000"/>
                </a:solidFill>
              </a:rPr>
              <a:t>колода</a:t>
            </a:r>
            <a:r>
              <a:rPr lang="ru-RU" dirty="0">
                <a:solidFill>
                  <a:srgbClr val="FF0000"/>
                </a:solidFill>
              </a:rPr>
              <a:t>.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oldchita.megalink.ru/spravka/n_leon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14348" y="2571744"/>
            <a:ext cx="7572428" cy="107157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ostrog.ucoz.ru/publikacii_2/csscript_files/primer.jpg"/>
          <p:cNvPicPr/>
          <p:nvPr/>
        </p:nvPicPr>
        <p:blipFill>
          <a:blip r:embed="rId3" cstate="print">
            <a:duotone>
              <a:prstClr val="black"/>
              <a:schemeClr val="accent4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428596" y="4214818"/>
            <a:ext cx="8358246" cy="9286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714348" y="5072074"/>
            <a:ext cx="7786742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>
                <a:solidFill>
                  <a:srgbClr val="002060"/>
                </a:solidFill>
              </a:rPr>
              <a:t>лета 7181 года </a:t>
            </a:r>
            <a:r>
              <a:rPr lang="ru-RU" sz="4000" b="1" dirty="0" err="1">
                <a:solidFill>
                  <a:srgbClr val="002060"/>
                </a:solidFill>
              </a:rPr>
              <a:t>генваря</a:t>
            </a:r>
            <a:r>
              <a:rPr lang="ru-RU" sz="4000" b="1" dirty="0">
                <a:solidFill>
                  <a:srgbClr val="002060"/>
                </a:solidFill>
              </a:rPr>
              <a:t>  в 20 день.</a:t>
            </a:r>
            <a:endParaRPr lang="ru-RU" sz="4000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434214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5840435"/>
          </a:xfrm>
        </p:spPr>
        <p:txBody>
          <a:bodyPr/>
          <a:lstStyle/>
          <a:p>
            <a:pPr>
              <a:buNone/>
            </a:pPr>
            <a:r>
              <a:rPr lang="ru-RU" dirty="0"/>
              <a:t>Пример буквенной записи</a:t>
            </a:r>
            <a:r>
              <a:rPr lang="ru-RU" dirty="0" smtClean="0"/>
              <a:t>,</a:t>
            </a:r>
          </a:p>
          <a:p>
            <a:pPr>
              <a:buNone/>
            </a:pPr>
            <a:r>
              <a:rPr lang="ru-RU" dirty="0" smtClean="0"/>
              <a:t> </a:t>
            </a:r>
            <a:r>
              <a:rPr lang="ru-RU" dirty="0"/>
              <a:t>дата на монете: </a:t>
            </a:r>
            <a:endParaRPr lang="ru-RU" dirty="0" smtClean="0"/>
          </a:p>
          <a:p>
            <a:pPr>
              <a:buNone/>
            </a:pPr>
            <a:endParaRPr lang="ru-RU" b="1" dirty="0">
              <a:solidFill>
                <a:srgbClr val="FF0000"/>
              </a:solidFill>
            </a:endParaRPr>
          </a:p>
          <a:p>
            <a:pPr>
              <a:buNone/>
            </a:pPr>
            <a:r>
              <a:rPr lang="ru-RU" sz="4000" b="1" dirty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</a:rPr>
              <a:t>           </a:t>
            </a:r>
            <a:r>
              <a:rPr lang="ru-RU" sz="4000" b="1" dirty="0" err="1" smtClean="0">
                <a:solidFill>
                  <a:srgbClr val="FF0000"/>
                </a:solidFill>
              </a:rPr>
              <a:t>лътя</a:t>
            </a:r>
            <a:r>
              <a:rPr lang="ru-RU" sz="4000" b="1" dirty="0" smtClean="0">
                <a:solidFill>
                  <a:srgbClr val="FF0000"/>
                </a:solidFill>
              </a:rPr>
              <a:t> 7168</a:t>
            </a:r>
            <a:endParaRPr lang="ru-RU" dirty="0" smtClean="0"/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b="1" i="1" dirty="0"/>
              <a:t>Задача.</a:t>
            </a:r>
            <a:r>
              <a:rPr lang="ru-RU" dirty="0"/>
              <a:t> Из девяти монет одна фальшивая, она легче остальных. Как за два взвешивания на чашечных весах без гирь определить, какая именно монета фальшивая?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oldchita.megalink.ru/spravka/m_rub-7168_data.gif"/>
          <p:cNvPicPr/>
          <p:nvPr/>
        </p:nvPicPr>
        <p:blipFill>
          <a:blip r:embed="rId2" cstate="print"/>
          <a:srcRect r="453" b="848"/>
          <a:stretch>
            <a:fillRect/>
          </a:stretch>
        </p:blipFill>
        <p:spPr bwMode="auto">
          <a:xfrm>
            <a:off x="4357686" y="785794"/>
            <a:ext cx="4071966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Documents and Settings\нина\Local Settings\Temporary Internet Files\Content.IE5\KDC2NVC2\MCj0344103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46" y="4643446"/>
            <a:ext cx="2357454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827249000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42852"/>
            <a:ext cx="5472122" cy="5983311"/>
          </a:xfrm>
        </p:spPr>
        <p:txBody>
          <a:bodyPr>
            <a:normAutofit fontScale="92500" lnSpcReduction="20000"/>
          </a:bodyPr>
          <a:lstStyle/>
          <a:p>
            <a:pPr lvl="0" algn="ctr">
              <a:buNone/>
            </a:pPr>
            <a:r>
              <a:rPr kumimoji="0" lang="ru-RU" sz="3500" b="1" i="1" u="none" strike="noStrike" cap="none" normalizeH="0" baseline="0" dirty="0" smtClean="0">
                <a:ln>
                  <a:noFill/>
                </a:ln>
                <a:solidFill>
                  <a:srgbClr val="943634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Разминка.</a:t>
            </a:r>
            <a:endParaRPr kumimoji="0" lang="ru-RU" sz="3500" b="1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>
              <a:buNone/>
            </a:pPr>
            <a:r>
              <a:rPr lang="ru-RU" dirty="0"/>
              <a:t>1)  Найти общее окончание всех слов</a:t>
            </a:r>
          </a:p>
          <a:p>
            <a:r>
              <a:rPr lang="ru-RU" b="1" dirty="0"/>
              <a:t>ГР</a:t>
            </a:r>
          </a:p>
          <a:p>
            <a:r>
              <a:rPr lang="ru-RU" b="1" dirty="0"/>
              <a:t>Д</a:t>
            </a:r>
          </a:p>
          <a:p>
            <a:r>
              <a:rPr lang="ru-RU" b="1" dirty="0"/>
              <a:t>ЕН</a:t>
            </a:r>
          </a:p>
          <a:p>
            <a:r>
              <a:rPr lang="ru-RU" b="1" dirty="0" smtClean="0"/>
              <a:t>К                         (       )</a:t>
            </a:r>
            <a:endParaRPr lang="ru-RU" b="1" dirty="0"/>
          </a:p>
          <a:p>
            <a:r>
              <a:rPr lang="ru-RU" b="1" dirty="0" smtClean="0"/>
              <a:t>Л</a:t>
            </a:r>
            <a:endParaRPr lang="ru-RU" b="1" dirty="0"/>
          </a:p>
          <a:p>
            <a:r>
              <a:rPr lang="ru-RU" b="1" dirty="0"/>
              <a:t>М</a:t>
            </a:r>
          </a:p>
          <a:p>
            <a:r>
              <a:rPr lang="ru-RU" b="1" dirty="0"/>
              <a:t>П</a:t>
            </a:r>
          </a:p>
          <a:p>
            <a:r>
              <a:rPr lang="ru-RU" b="1" dirty="0"/>
              <a:t>ПЛ</a:t>
            </a:r>
          </a:p>
          <a:p>
            <a:r>
              <a:rPr lang="ru-RU" b="1" dirty="0"/>
              <a:t>Р</a:t>
            </a:r>
          </a:p>
          <a:p>
            <a:r>
              <a:rPr lang="ru-RU" b="1" dirty="0"/>
              <a:t>СК </a:t>
            </a:r>
          </a:p>
        </p:txBody>
      </p:sp>
      <p:cxnSp>
        <p:nvCxnSpPr>
          <p:cNvPr id="5" name="Прямая соединительная линия 4"/>
          <p:cNvCxnSpPr/>
          <p:nvPr/>
        </p:nvCxnSpPr>
        <p:spPr>
          <a:xfrm>
            <a:off x="1214414" y="1714488"/>
            <a:ext cx="2000264" cy="1285884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" name="Прямая соединительная линия 6"/>
          <p:cNvCxnSpPr/>
          <p:nvPr/>
        </p:nvCxnSpPr>
        <p:spPr>
          <a:xfrm>
            <a:off x="1214414" y="2214554"/>
            <a:ext cx="2000264" cy="785818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>
            <a:off x="1357290" y="2571744"/>
            <a:ext cx="1857388" cy="4286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единительная линия 10"/>
          <p:cNvCxnSpPr/>
          <p:nvPr/>
        </p:nvCxnSpPr>
        <p:spPr>
          <a:xfrm>
            <a:off x="1142976" y="3000372"/>
            <a:ext cx="2071702" cy="7143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 flipV="1">
            <a:off x="1214414" y="3071810"/>
            <a:ext cx="2000264" cy="42862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единительная линия 14"/>
          <p:cNvCxnSpPr/>
          <p:nvPr/>
        </p:nvCxnSpPr>
        <p:spPr>
          <a:xfrm flipV="1">
            <a:off x="1285852" y="3071810"/>
            <a:ext cx="1928826" cy="85725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единительная линия 17"/>
          <p:cNvCxnSpPr/>
          <p:nvPr/>
        </p:nvCxnSpPr>
        <p:spPr>
          <a:xfrm flipV="1">
            <a:off x="1214414" y="3143248"/>
            <a:ext cx="2000264" cy="1214446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единительная линия 19"/>
          <p:cNvCxnSpPr/>
          <p:nvPr/>
        </p:nvCxnSpPr>
        <p:spPr>
          <a:xfrm flipV="1">
            <a:off x="1428728" y="3143248"/>
            <a:ext cx="1785950" cy="150019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 rot="5400000" flipH="1" flipV="1">
            <a:off x="1107257" y="3178967"/>
            <a:ext cx="2143140" cy="2071702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/>
          <p:nvPr/>
        </p:nvCxnSpPr>
        <p:spPr>
          <a:xfrm rot="5400000" flipH="1" flipV="1">
            <a:off x="1000100" y="3500438"/>
            <a:ext cx="2571768" cy="1857388"/>
          </a:xfrm>
          <a:prstGeom prst="line">
            <a:avLst/>
          </a:prstGeom>
          <a:ln w="28575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TextBox 28"/>
          <p:cNvSpPr txBox="1"/>
          <p:nvPr/>
        </p:nvSpPr>
        <p:spPr>
          <a:xfrm>
            <a:off x="3357554" y="2786058"/>
            <a:ext cx="59708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ОТ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6" name="TextBox 45"/>
          <p:cNvSpPr txBox="1"/>
          <p:nvPr/>
        </p:nvSpPr>
        <p:spPr>
          <a:xfrm rot="10800000" flipV="1">
            <a:off x="3357554" y="2857496"/>
            <a:ext cx="543739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**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7215206" y="2357430"/>
            <a:ext cx="571503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7200" b="1" dirty="0" smtClean="0">
                <a:solidFill>
                  <a:srgbClr val="C00000"/>
                </a:solidFill>
              </a:rPr>
              <a:t>?</a:t>
            </a:r>
            <a:endParaRPr lang="ru-RU" sz="7200" b="1" dirty="0">
              <a:solidFill>
                <a:srgbClr val="C00000"/>
              </a:solidFill>
            </a:endParaRPr>
          </a:p>
        </p:txBody>
      </p:sp>
      <p:pic>
        <p:nvPicPr>
          <p:cNvPr id="25" name="Рисунок 24" descr="[wallcoo.com]_school_life_05.jp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C0C0C0"/>
              </a:clrFrom>
              <a:clrTo>
                <a:srgbClr val="C0C0C0">
                  <a:alpha val="0"/>
                </a:srgbClr>
              </a:clrTo>
            </a:clrChange>
          </a:blip>
          <a:srcRect t="9639"/>
          <a:stretch>
            <a:fillRect/>
          </a:stretch>
        </p:blipFill>
        <p:spPr>
          <a:xfrm>
            <a:off x="5786446" y="4143380"/>
            <a:ext cx="2819715" cy="19109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65030441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20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4000"/>
                            </p:stCondLst>
                            <p:childTnLst>
                              <p:par>
                                <p:cTn id="80" presetID="35" presetClass="emph" presetSubtype="0" fill="hold" grpId="1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 calcmode="discrete" valueType="str">
                                      <p:cBhvr>
                                        <p:cTn id="81" dur="10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9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8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500"/>
                            </p:stCondLst>
                            <p:childTnLst>
                              <p:par>
                                <p:cTn id="88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9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46" grpId="0"/>
      <p:bldP spid="46" grpId="1"/>
      <p:bldP spid="48" grpId="0"/>
      <p:bldP spid="48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57158" y="428604"/>
            <a:ext cx="8572560" cy="233910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2) </a:t>
            </a:r>
            <a:r>
              <a:rPr lang="ru-RU" sz="3200" dirty="0">
                <a:solidFill>
                  <a:prstClr val="black"/>
                </a:solidFill>
              </a:rPr>
              <a:t>Два отца и два сына пошли гулять и купили три апельсина. Каждый из них получил по апельсину. </a:t>
            </a:r>
            <a:endParaRPr lang="ru-RU" sz="3200" dirty="0" smtClean="0">
              <a:solidFill>
                <a:prstClr val="black"/>
              </a:solidFill>
            </a:endParaRPr>
          </a:p>
          <a:p>
            <a:r>
              <a:rPr lang="ru-RU" sz="3200" dirty="0" smtClean="0">
                <a:solidFill>
                  <a:prstClr val="black"/>
                </a:solidFill>
              </a:rPr>
              <a:t>Как </a:t>
            </a:r>
            <a:r>
              <a:rPr lang="ru-RU" sz="3200" dirty="0">
                <a:solidFill>
                  <a:prstClr val="black"/>
                </a:solidFill>
              </a:rPr>
              <a:t>это могло случиться?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57158" y="2357431"/>
            <a:ext cx="7715305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</a:rPr>
              <a:t>3)</a:t>
            </a:r>
            <a:r>
              <a:rPr lang="ru-RU" sz="3200" b="1" dirty="0">
                <a:solidFill>
                  <a:prstClr val="black"/>
                </a:solidFill>
              </a:rPr>
              <a:t> </a:t>
            </a:r>
            <a:r>
              <a:rPr lang="ru-RU" sz="4800" b="1" dirty="0">
                <a:solidFill>
                  <a:srgbClr val="002060"/>
                </a:solidFill>
              </a:rPr>
              <a:t>VI —IV = IX</a:t>
            </a:r>
            <a:r>
              <a:rPr lang="ru-RU" sz="4800" dirty="0">
                <a:solidFill>
                  <a:srgbClr val="002060"/>
                </a:solidFill>
              </a:rPr>
              <a:t> </a:t>
            </a:r>
          </a:p>
          <a:p>
            <a:r>
              <a:rPr lang="ru-RU" sz="3200" dirty="0">
                <a:solidFill>
                  <a:prstClr val="black"/>
                </a:solidFill>
              </a:rPr>
              <a:t>Переложите одну спичку, чтобы равенство стало верным</a:t>
            </a:r>
            <a:r>
              <a:rPr lang="ru-RU" sz="3200" dirty="0" smtClean="0">
                <a:solidFill>
                  <a:prstClr val="black"/>
                </a:solidFill>
              </a:rPr>
              <a:t>.</a:t>
            </a:r>
            <a:endParaRPr lang="ru-RU" sz="3200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928926" y="3929066"/>
            <a:ext cx="3071834" cy="27084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>
                <a:solidFill>
                  <a:prstClr val="black"/>
                </a:solidFill>
              </a:rPr>
              <a:t>Д</a:t>
            </a:r>
            <a:r>
              <a:rPr lang="ru-RU" sz="3200" dirty="0" smtClean="0">
                <a:solidFill>
                  <a:prstClr val="black"/>
                </a:solidFill>
              </a:rPr>
              <a:t>ва решения:</a:t>
            </a:r>
            <a:endParaRPr lang="ru-RU" sz="3200" dirty="0">
              <a:solidFill>
                <a:prstClr val="black"/>
              </a:solidFill>
            </a:endParaRPr>
          </a:p>
          <a:p>
            <a:pPr algn="ctr"/>
            <a:r>
              <a:rPr lang="ru-RU" sz="6000" b="1" dirty="0">
                <a:solidFill>
                  <a:srgbClr val="002060"/>
                </a:solidFill>
              </a:rPr>
              <a:t>VI +IV =X</a:t>
            </a:r>
            <a:endParaRPr lang="ru-RU" sz="6000" dirty="0">
              <a:solidFill>
                <a:srgbClr val="002060"/>
              </a:solidFill>
            </a:endParaRPr>
          </a:p>
          <a:p>
            <a:pPr algn="ctr"/>
            <a:r>
              <a:rPr lang="ru-RU" sz="6000" b="1" dirty="0">
                <a:solidFill>
                  <a:srgbClr val="002060"/>
                </a:solidFill>
              </a:rPr>
              <a:t>V +IV =IX</a:t>
            </a:r>
            <a:endParaRPr lang="ru-RU" dirty="0">
              <a:solidFill>
                <a:srgbClr val="002060"/>
              </a:solidFill>
            </a:endParaRPr>
          </a:p>
          <a:p>
            <a:pPr algn="ctr"/>
            <a:endParaRPr lang="ru-RU" dirty="0">
              <a:solidFill>
                <a:prstClr val="black"/>
              </a:solidFill>
            </a:endParaRPr>
          </a:p>
        </p:txBody>
      </p:sp>
      <p:pic>
        <p:nvPicPr>
          <p:cNvPr id="6" name="Рисунок 5" descr="i.jpeg"/>
          <p:cNvPicPr>
            <a:picLocks noChangeAspect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tretch>
            <a:fillRect/>
          </a:stretch>
        </p:blipFill>
        <p:spPr>
          <a:xfrm flipH="1">
            <a:off x="6929454" y="4357694"/>
            <a:ext cx="1572049" cy="196222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6655620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8" presetClass="entr" presetSubtype="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8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3" dur="2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6" dur="20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8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29" dur="20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3600" i="1" dirty="0" smtClean="0">
                <a:solidFill>
                  <a:srgbClr val="C00000"/>
                </a:solidFill>
              </a:rPr>
              <a:t>Решение домашних задач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142844" y="1428736"/>
            <a:ext cx="8643998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625475" indent="-5842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2.1.  </a:t>
            </a:r>
            <a:r>
              <a:rPr lang="ru-RU" sz="2800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Разделить по 12кг, затем по 6кг, затем по 3кг. Складываем 6кг и 3кг.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31" name="Rectangle 7"/>
          <p:cNvSpPr>
            <a:spLocks noChangeArrowheads="1"/>
          </p:cNvSpPr>
          <p:nvPr/>
        </p:nvSpPr>
        <p:spPr bwMode="auto">
          <a:xfrm>
            <a:off x="214282" y="2826718"/>
            <a:ext cx="874278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0488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2.2. 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1035" name="Group 11"/>
          <p:cNvGrpSpPr>
            <a:grpSpLocks/>
          </p:cNvGrpSpPr>
          <p:nvPr/>
        </p:nvGrpSpPr>
        <p:grpSpPr bwMode="auto">
          <a:xfrm>
            <a:off x="2857488" y="5072074"/>
            <a:ext cx="1714512" cy="1473201"/>
            <a:chOff x="2306" y="9724"/>
            <a:chExt cx="2096" cy="2096"/>
          </a:xfrm>
        </p:grpSpPr>
        <p:grpSp>
          <p:nvGrpSpPr>
            <p:cNvPr id="1036" name="Group 12"/>
            <p:cNvGrpSpPr>
              <a:grpSpLocks/>
            </p:cNvGrpSpPr>
            <p:nvPr/>
          </p:nvGrpSpPr>
          <p:grpSpPr bwMode="auto">
            <a:xfrm>
              <a:off x="2306" y="9724"/>
              <a:ext cx="2096" cy="2096"/>
              <a:chOff x="2974" y="8845"/>
              <a:chExt cx="2096" cy="2096"/>
            </a:xfrm>
          </p:grpSpPr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>
                <a:off x="3498" y="8845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8" name="Rectangle 14"/>
              <p:cNvSpPr>
                <a:spLocks noChangeArrowheads="1"/>
              </p:cNvSpPr>
              <p:nvPr/>
            </p:nvSpPr>
            <p:spPr bwMode="auto">
              <a:xfrm>
                <a:off x="4022" y="8845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9" name="Rectangle 15"/>
              <p:cNvSpPr>
                <a:spLocks noChangeArrowheads="1"/>
              </p:cNvSpPr>
              <p:nvPr/>
            </p:nvSpPr>
            <p:spPr bwMode="auto">
              <a:xfrm>
                <a:off x="4546" y="8845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0" name="Rectangle 16"/>
              <p:cNvSpPr>
                <a:spLocks noChangeArrowheads="1"/>
              </p:cNvSpPr>
              <p:nvPr/>
            </p:nvSpPr>
            <p:spPr bwMode="auto">
              <a:xfrm>
                <a:off x="2974" y="9369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1" name="Rectangle 17"/>
              <p:cNvSpPr>
                <a:spLocks noChangeArrowheads="1"/>
              </p:cNvSpPr>
              <p:nvPr/>
            </p:nvSpPr>
            <p:spPr bwMode="auto">
              <a:xfrm>
                <a:off x="3498" y="9369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2" name="Rectangle 18"/>
              <p:cNvSpPr>
                <a:spLocks noChangeArrowheads="1"/>
              </p:cNvSpPr>
              <p:nvPr/>
            </p:nvSpPr>
            <p:spPr bwMode="auto">
              <a:xfrm>
                <a:off x="4022" y="9369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3" name="Rectangle 19"/>
              <p:cNvSpPr>
                <a:spLocks noChangeArrowheads="1"/>
              </p:cNvSpPr>
              <p:nvPr/>
            </p:nvSpPr>
            <p:spPr bwMode="auto">
              <a:xfrm>
                <a:off x="4546" y="9369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4" name="Rectangle 20"/>
              <p:cNvSpPr>
                <a:spLocks noChangeArrowheads="1"/>
              </p:cNvSpPr>
              <p:nvPr/>
            </p:nvSpPr>
            <p:spPr bwMode="auto">
              <a:xfrm>
                <a:off x="2974" y="9893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5" name="Rectangle 21"/>
              <p:cNvSpPr>
                <a:spLocks noChangeArrowheads="1"/>
              </p:cNvSpPr>
              <p:nvPr/>
            </p:nvSpPr>
            <p:spPr bwMode="auto">
              <a:xfrm>
                <a:off x="3498" y="9893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6" name="Rectangle 22"/>
              <p:cNvSpPr>
                <a:spLocks noChangeArrowheads="1"/>
              </p:cNvSpPr>
              <p:nvPr/>
            </p:nvSpPr>
            <p:spPr bwMode="auto">
              <a:xfrm>
                <a:off x="4022" y="9893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7" name="Rectangle 23"/>
              <p:cNvSpPr>
                <a:spLocks noChangeArrowheads="1"/>
              </p:cNvSpPr>
              <p:nvPr/>
            </p:nvSpPr>
            <p:spPr bwMode="auto">
              <a:xfrm>
                <a:off x="4546" y="9893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8" name="Rectangle 24"/>
              <p:cNvSpPr>
                <a:spLocks noChangeArrowheads="1"/>
              </p:cNvSpPr>
              <p:nvPr/>
            </p:nvSpPr>
            <p:spPr bwMode="auto">
              <a:xfrm>
                <a:off x="2974" y="10417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49" name="Rectangle 25"/>
              <p:cNvSpPr>
                <a:spLocks noChangeArrowheads="1"/>
              </p:cNvSpPr>
              <p:nvPr/>
            </p:nvSpPr>
            <p:spPr bwMode="auto">
              <a:xfrm>
                <a:off x="3498" y="10417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0" name="Rectangle 26"/>
              <p:cNvSpPr>
                <a:spLocks noChangeArrowheads="1"/>
              </p:cNvSpPr>
              <p:nvPr/>
            </p:nvSpPr>
            <p:spPr bwMode="auto">
              <a:xfrm>
                <a:off x="4022" y="10417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51" name="Rectangle 27"/>
              <p:cNvSpPr>
                <a:spLocks noChangeArrowheads="1"/>
              </p:cNvSpPr>
              <p:nvPr/>
            </p:nvSpPr>
            <p:spPr bwMode="auto">
              <a:xfrm>
                <a:off x="4546" y="10417"/>
                <a:ext cx="524" cy="524"/>
              </a:xfrm>
              <a:prstGeom prst="rect">
                <a:avLst/>
              </a:prstGeom>
              <a:solidFill>
                <a:srgbClr val="FFFFFF"/>
              </a:solidFill>
              <a:ln w="25400">
                <a:solidFill>
                  <a:srgbClr val="00B0F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cxnSp>
          <p:nvCxnSpPr>
            <p:cNvPr id="1052" name="AutoShape 28"/>
            <p:cNvCxnSpPr>
              <a:cxnSpLocks noChangeShapeType="1"/>
            </p:cNvCxnSpPr>
            <p:nvPr/>
          </p:nvCxnSpPr>
          <p:spPr bwMode="auto">
            <a:xfrm>
              <a:off x="2830" y="10248"/>
              <a:ext cx="524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053" name="AutoShape 29"/>
            <p:cNvCxnSpPr>
              <a:cxnSpLocks noChangeShapeType="1"/>
            </p:cNvCxnSpPr>
            <p:nvPr/>
          </p:nvCxnSpPr>
          <p:spPr bwMode="auto">
            <a:xfrm>
              <a:off x="3354" y="10248"/>
              <a:ext cx="0" cy="1048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054" name="AutoShape 30"/>
            <p:cNvCxnSpPr>
              <a:cxnSpLocks noChangeShapeType="1"/>
            </p:cNvCxnSpPr>
            <p:nvPr/>
          </p:nvCxnSpPr>
          <p:spPr bwMode="auto">
            <a:xfrm>
              <a:off x="2830" y="11296"/>
              <a:ext cx="524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055" name="AutoShape 31"/>
            <p:cNvCxnSpPr>
              <a:cxnSpLocks noChangeShapeType="1"/>
            </p:cNvCxnSpPr>
            <p:nvPr/>
          </p:nvCxnSpPr>
          <p:spPr bwMode="auto">
            <a:xfrm>
              <a:off x="3354" y="10772"/>
              <a:ext cx="1048" cy="0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  <p:cxnSp>
          <p:nvCxnSpPr>
            <p:cNvPr id="1056" name="AutoShape 32"/>
            <p:cNvCxnSpPr>
              <a:cxnSpLocks noChangeShapeType="1"/>
            </p:cNvCxnSpPr>
            <p:nvPr/>
          </p:nvCxnSpPr>
          <p:spPr bwMode="auto">
            <a:xfrm>
              <a:off x="2830" y="11296"/>
              <a:ext cx="3" cy="524"/>
            </a:xfrm>
            <a:prstGeom prst="straightConnector1">
              <a:avLst/>
            </a:prstGeom>
            <a:noFill/>
            <a:ln w="28575">
              <a:solidFill>
                <a:srgbClr val="FF0000"/>
              </a:solidFill>
              <a:prstDash val="dash"/>
              <a:round/>
              <a:headEnd/>
              <a:tailEnd/>
            </a:ln>
          </p:spPr>
        </p:cxnSp>
      </p:grpSp>
      <p:sp>
        <p:nvSpPr>
          <p:cNvPr id="1057" name="Rectangle 33"/>
          <p:cNvSpPr>
            <a:spLocks noChangeArrowheads="1"/>
          </p:cNvSpPr>
          <p:nvPr/>
        </p:nvSpPr>
        <p:spPr bwMode="auto">
          <a:xfrm>
            <a:off x="1571604" y="5184173"/>
            <a:ext cx="857256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Arial" pitchFamily="34" charset="0"/>
                <a:ea typeface="Times New Roman" pitchFamily="18" charset="0"/>
              </a:rPr>
              <a:t>2.3.</a:t>
            </a:r>
            <a:endParaRPr lang="ru-RU" sz="32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39" name="Группа 38"/>
          <p:cNvGrpSpPr/>
          <p:nvPr/>
        </p:nvGrpSpPr>
        <p:grpSpPr>
          <a:xfrm>
            <a:off x="1500167" y="3000372"/>
            <a:ext cx="1428760" cy="1938992"/>
            <a:chOff x="1500167" y="3000372"/>
            <a:chExt cx="1428760" cy="1938992"/>
          </a:xfrm>
        </p:grpSpPr>
        <p:grpSp>
          <p:nvGrpSpPr>
            <p:cNvPr id="13" name="Группа 12"/>
            <p:cNvGrpSpPr/>
            <p:nvPr/>
          </p:nvGrpSpPr>
          <p:grpSpPr>
            <a:xfrm>
              <a:off x="1500167" y="3000372"/>
              <a:ext cx="1428760" cy="1938992"/>
              <a:chOff x="785786" y="3000372"/>
              <a:chExt cx="1428760" cy="1938992"/>
            </a:xfrm>
          </p:grpSpPr>
          <p:grpSp>
            <p:nvGrpSpPr>
              <p:cNvPr id="1026" name="Group 2"/>
              <p:cNvGrpSpPr>
                <a:grpSpLocks/>
              </p:cNvGrpSpPr>
              <p:nvPr/>
            </p:nvGrpSpPr>
            <p:grpSpPr bwMode="auto">
              <a:xfrm>
                <a:off x="785786" y="3286124"/>
                <a:ext cx="1214446" cy="1214446"/>
                <a:chOff x="1664" y="6471"/>
                <a:chExt cx="1160" cy="1066"/>
              </a:xfrm>
            </p:grpSpPr>
            <p:sp>
              <p:nvSpPr>
                <p:cNvPr id="1030" name="Text Box 6"/>
                <p:cNvSpPr txBox="1">
                  <a:spLocks noChangeArrowheads="1"/>
                </p:cNvSpPr>
                <p:nvPr/>
              </p:nvSpPr>
              <p:spPr bwMode="auto">
                <a:xfrm>
                  <a:off x="1664" y="6957"/>
                  <a:ext cx="468" cy="48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ru-RU" sz="3600" dirty="0" smtClean="0">
                      <a:solidFill>
                        <a:prstClr val="black"/>
                      </a:solidFill>
                      <a:ea typeface="Times New Roman" pitchFamily="18" charset="0"/>
                      <a:cs typeface="Times New Roman" pitchFamily="18" charset="0"/>
                    </a:rPr>
                    <a:t>-</a:t>
                  </a:r>
                  <a:endParaRPr lang="ru-RU" sz="3200" dirty="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  <p:sp>
              <p:nvSpPr>
                <p:cNvPr id="1028" name="AutoShape 4"/>
                <p:cNvSpPr>
                  <a:spLocks noChangeShapeType="1"/>
                </p:cNvSpPr>
                <p:nvPr/>
              </p:nvSpPr>
              <p:spPr bwMode="auto">
                <a:xfrm>
                  <a:off x="1964" y="7537"/>
                  <a:ext cx="860" cy="0"/>
                </a:xfrm>
                <a:prstGeom prst="straightConnector1">
                  <a:avLst/>
                </a:prstGeom>
                <a:noFill/>
                <a:ln w="9525">
                  <a:solidFill>
                    <a:srgbClr val="000000"/>
                  </a:solidFill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 sz="3200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1027" name="Text Box 3"/>
                <p:cNvSpPr txBox="1">
                  <a:spLocks noChangeArrowheads="1"/>
                </p:cNvSpPr>
                <p:nvPr/>
              </p:nvSpPr>
              <p:spPr bwMode="auto">
                <a:xfrm>
                  <a:off x="1664" y="6471"/>
                  <a:ext cx="468" cy="467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fontAlgn="base">
                    <a:spcBef>
                      <a:spcPct val="0"/>
                    </a:spcBef>
                    <a:spcAft>
                      <a:spcPct val="0"/>
                    </a:spcAft>
                  </a:pPr>
                  <a:r>
                    <a:rPr lang="ru-RU" sz="2400" b="1" dirty="0" smtClean="0">
                      <a:solidFill>
                        <a:prstClr val="black"/>
                      </a:solidFill>
                      <a:latin typeface="Cambria Math" pitchFamily="18" charset="0"/>
                      <a:ea typeface="Times New Roman" pitchFamily="18" charset="0"/>
                      <a:cs typeface="Times New Roman" pitchFamily="18" charset="0"/>
                    </a:rPr>
                    <a:t>×</a:t>
                  </a:r>
                  <a:endParaRPr lang="ru-RU" sz="2400" b="1" dirty="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  <a:p>
                  <a:pPr eaLnBrk="0" fontAlgn="base" hangingPunct="0">
                    <a:spcBef>
                      <a:spcPct val="0"/>
                    </a:spcBef>
                    <a:spcAft>
                      <a:spcPct val="0"/>
                    </a:spcAft>
                  </a:pPr>
                  <a:endParaRPr lang="ru-RU" sz="3200" dirty="0" smtClean="0">
                    <a:solidFill>
                      <a:prstClr val="black"/>
                    </a:solidFill>
                    <a:latin typeface="Arial" pitchFamily="34" charset="0"/>
                  </a:endParaRPr>
                </a:p>
              </p:txBody>
            </p:sp>
          </p:grpSp>
          <p:sp>
            <p:nvSpPr>
              <p:cNvPr id="1034" name="Rectangle 10"/>
              <p:cNvSpPr>
                <a:spLocks noChangeArrowheads="1"/>
              </p:cNvSpPr>
              <p:nvPr/>
            </p:nvSpPr>
            <p:spPr bwMode="auto">
              <a:xfrm>
                <a:off x="1000100" y="3000372"/>
                <a:ext cx="1214446" cy="193899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ctr" anchorCtr="0" compatLnSpc="1">
                <a:prstTxWarp prst="textNoShape">
                  <a:avLst/>
                </a:prstTxWarp>
                <a:spAutoFit/>
              </a:bodyPr>
              <a:lstStyle/>
              <a:p>
                <a:pPr indent="90488" fontAlgn="base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400" dirty="0" smtClean="0">
                    <a:solidFill>
                      <a:prstClr val="black"/>
                    </a:solidFill>
                    <a:latin typeface="Arial" pitchFamily="34" charset="0"/>
                    <a:ea typeface="Times New Roman" pitchFamily="18" charset="0"/>
                  </a:rPr>
                  <a:t>254</a:t>
                </a:r>
                <a:endParaRPr lang="ru-RU" sz="2400" dirty="0" smtClean="0">
                  <a:solidFill>
                    <a:prstClr val="black"/>
                  </a:solidFill>
                  <a:latin typeface="Arial" pitchFamily="34" charset="0"/>
                </a:endParaRPr>
              </a:p>
              <a:p>
                <a:pPr indent="90488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400" dirty="0" smtClean="0">
                    <a:solidFill>
                      <a:prstClr val="black"/>
                    </a:solidFill>
                    <a:latin typeface="Arial" pitchFamily="34" charset="0"/>
                    <a:ea typeface="Times New Roman" pitchFamily="18" charset="0"/>
                  </a:rPr>
                  <a:t>32</a:t>
                </a:r>
                <a:endParaRPr lang="ru-RU" sz="2400" dirty="0" smtClean="0">
                  <a:solidFill>
                    <a:prstClr val="black"/>
                  </a:solidFill>
                  <a:latin typeface="Arial" pitchFamily="34" charset="0"/>
                </a:endParaRPr>
              </a:p>
              <a:p>
                <a:pPr indent="90488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400" dirty="0" smtClean="0">
                    <a:solidFill>
                      <a:prstClr val="black"/>
                    </a:solidFill>
                    <a:latin typeface="Arial" pitchFamily="34" charset="0"/>
                    <a:ea typeface="Times New Roman" pitchFamily="18" charset="0"/>
                  </a:rPr>
                  <a:t>508</a:t>
                </a:r>
                <a:endParaRPr lang="ru-RU" sz="2400" dirty="0" smtClean="0">
                  <a:solidFill>
                    <a:prstClr val="black"/>
                  </a:solidFill>
                  <a:latin typeface="Arial" pitchFamily="34" charset="0"/>
                </a:endParaRPr>
              </a:p>
              <a:p>
                <a:pPr indent="90488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400" dirty="0" smtClean="0">
                    <a:solidFill>
                      <a:prstClr val="black"/>
                    </a:solidFill>
                    <a:latin typeface="Arial" pitchFamily="34" charset="0"/>
                    <a:ea typeface="Times New Roman" pitchFamily="18" charset="0"/>
                  </a:rPr>
                  <a:t>762</a:t>
                </a:r>
                <a:endParaRPr lang="ru-RU" sz="2400" dirty="0" smtClean="0">
                  <a:solidFill>
                    <a:prstClr val="black"/>
                  </a:solidFill>
                  <a:latin typeface="Arial" pitchFamily="34" charset="0"/>
                </a:endParaRPr>
              </a:p>
              <a:p>
                <a:pPr indent="90488" eaLnBrk="0" fontAlgn="base" hangingPunct="0">
                  <a:spcBef>
                    <a:spcPct val="0"/>
                  </a:spcBef>
                  <a:spcAft>
                    <a:spcPct val="0"/>
                  </a:spcAft>
                </a:pPr>
                <a:r>
                  <a:rPr lang="ru-RU" sz="2400" dirty="0" smtClean="0">
                    <a:solidFill>
                      <a:prstClr val="black"/>
                    </a:solidFill>
                    <a:latin typeface="Arial" pitchFamily="34" charset="0"/>
                    <a:ea typeface="Times New Roman" pitchFamily="18" charset="0"/>
                  </a:rPr>
                  <a:t>8128</a:t>
                </a:r>
                <a:endParaRPr lang="ru-RU" sz="24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cxnSp>
          <p:nvCxnSpPr>
            <p:cNvPr id="38" name="Прямая соединительная линия 37"/>
            <p:cNvCxnSpPr/>
            <p:nvPr/>
          </p:nvCxnSpPr>
          <p:spPr>
            <a:xfrm>
              <a:off x="1857356" y="3786190"/>
              <a:ext cx="642942" cy="0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  <p:extLst>
      <p:ext uri="{BB962C8B-B14F-4D97-AF65-F5344CB8AC3E}">
        <p14:creationId xmlns:p14="http://schemas.microsoft.com/office/powerpoint/2010/main" val="29679779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5" grpId="0"/>
      <p:bldP spid="1031" grpId="0"/>
      <p:bldP spid="105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28662" y="0"/>
            <a:ext cx="6500858" cy="725470"/>
          </a:xfrm>
        </p:spPr>
        <p:txBody>
          <a:bodyPr>
            <a:noAutofit/>
          </a:bodyPr>
          <a:lstStyle/>
          <a:p>
            <a:r>
              <a:rPr lang="ru-RU" b="1" i="1" dirty="0" smtClean="0">
                <a:solidFill>
                  <a:srgbClr val="C00000"/>
                </a:solidFill>
              </a:rPr>
              <a:t>Парад чисел</a:t>
            </a:r>
            <a:endParaRPr lang="ru-RU" b="1" i="1" dirty="0">
              <a:solidFill>
                <a:srgbClr val="C0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785794"/>
            <a:ext cx="8258204" cy="5929353"/>
          </a:xfrm>
        </p:spPr>
        <p:txBody>
          <a:bodyPr>
            <a:normAutofit lnSpcReduction="10000"/>
          </a:bodyPr>
          <a:lstStyle/>
          <a:p>
            <a:pPr>
              <a:buNone/>
            </a:pPr>
            <a:r>
              <a:rPr lang="ru-RU" dirty="0" smtClean="0"/>
              <a:t>а) 11∙11=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111∙111=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1111∙1111=</a:t>
            </a:r>
          </a:p>
          <a:p>
            <a:pPr>
              <a:buNone/>
            </a:pPr>
            <a:r>
              <a:rPr lang="ru-RU" dirty="0"/>
              <a:t> </a:t>
            </a:r>
            <a:r>
              <a:rPr lang="ru-RU" dirty="0" smtClean="0"/>
              <a:t>   11111∙11111=</a:t>
            </a:r>
          </a:p>
          <a:p>
            <a:pPr>
              <a:buNone/>
            </a:pPr>
            <a:r>
              <a:rPr lang="ru-RU" dirty="0" smtClean="0"/>
              <a:t>    …………………………</a:t>
            </a:r>
          </a:p>
          <a:p>
            <a:pPr>
              <a:buNone/>
            </a:pPr>
            <a:r>
              <a:rPr lang="ru-RU" dirty="0" smtClean="0"/>
              <a:t>   111111111∙111111111=</a:t>
            </a:r>
          </a:p>
          <a:p>
            <a:pPr>
              <a:buNone/>
            </a:pPr>
            <a:r>
              <a:rPr lang="ru-RU" dirty="0"/>
              <a:t>б) 1·9 +</a:t>
            </a:r>
            <a:r>
              <a:rPr lang="ru-RU" dirty="0" smtClean="0"/>
              <a:t>2=</a:t>
            </a:r>
            <a:endParaRPr lang="ru-RU" dirty="0"/>
          </a:p>
          <a:p>
            <a:pPr>
              <a:buNone/>
            </a:pPr>
            <a:r>
              <a:rPr lang="ru-RU" dirty="0" smtClean="0"/>
              <a:t>     12·9+3=</a:t>
            </a:r>
          </a:p>
          <a:p>
            <a:pPr>
              <a:buNone/>
            </a:pPr>
            <a:r>
              <a:rPr lang="ru-RU" dirty="0" smtClean="0"/>
              <a:t>     123·9+4=</a:t>
            </a:r>
          </a:p>
          <a:p>
            <a:pPr>
              <a:buNone/>
            </a:pPr>
            <a:r>
              <a:rPr lang="ru-RU" dirty="0" smtClean="0"/>
              <a:t>     1234·9+5=</a:t>
            </a:r>
          </a:p>
          <a:p>
            <a:pPr>
              <a:buNone/>
            </a:pPr>
            <a:r>
              <a:rPr lang="ru-RU" dirty="0" smtClean="0"/>
              <a:t>     12345·9+6=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sp>
        <p:nvSpPr>
          <p:cNvPr id="4" name="TextBox 3"/>
          <p:cNvSpPr txBox="1"/>
          <p:nvPr/>
        </p:nvSpPr>
        <p:spPr>
          <a:xfrm>
            <a:off x="2143108" y="714356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121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500298" y="1285860"/>
            <a:ext cx="1226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12321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928926" y="1857364"/>
            <a:ext cx="164339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1234321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286116" y="2357430"/>
            <a:ext cx="206017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123454321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929190" y="3429000"/>
            <a:ext cx="37273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12345678987654321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5984" y="3929066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11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357422" y="4500570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111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500298" y="5000636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1111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714612" y="5572140"/>
            <a:ext cx="122661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11111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928926" y="6072206"/>
            <a:ext cx="143500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111111</a:t>
            </a:r>
            <a:endParaRPr lang="ru-RU" sz="3200" dirty="0">
              <a:solidFill>
                <a:prstClr val="black"/>
              </a:solidFill>
            </a:endParaRPr>
          </a:p>
        </p:txBody>
      </p:sp>
      <p:pic>
        <p:nvPicPr>
          <p:cNvPr id="17410" name="Picture 2" descr="D:\Для школы\школа\проба\d004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000892" y="4108566"/>
            <a:ext cx="1881192" cy="27494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2070640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8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00"/>
                            </p:stCondLst>
                            <p:childTnLst>
                              <p:par>
                                <p:cTn id="50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52" dur="5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61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9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65" dur="500"/>
                                        <p:tgtEl>
                                          <p:spTgt spid="174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74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500"/>
                            </p:stCondLst>
                            <p:childTnLst>
                              <p:par>
                                <p:cTn id="6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2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2000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2000"/>
                                        <p:tgtEl>
                                          <p:spTgt spid="3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2000"/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2" dur="2000"/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3" fill="hold">
                      <p:stCondLst>
                        <p:cond delay="indefinite"/>
                      </p:stCondLst>
                      <p:childTnLst>
                        <p:par>
                          <p:cTn id="84" fill="hold">
                            <p:stCondLst>
                              <p:cond delay="0"/>
                            </p:stCondLst>
                            <p:childTnLst>
                              <p:par>
                                <p:cTn id="8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2000"/>
                            </p:stCondLst>
                            <p:childTnLst>
                              <p:par>
                                <p:cTn id="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4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6000"/>
                            </p:stCondLst>
                            <p:childTnLst>
                              <p:par>
                                <p:cTn id="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9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8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  <p:bldP spid="12" grpId="0"/>
      <p:bldP spid="13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71472" y="500042"/>
            <a:ext cx="3248005" cy="430887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</a:rPr>
              <a:t> </a:t>
            </a:r>
            <a:r>
              <a:rPr lang="ru-RU" sz="3200" dirty="0">
                <a:solidFill>
                  <a:prstClr val="black"/>
                </a:solidFill>
              </a:rPr>
              <a:t>в) </a:t>
            </a:r>
            <a:r>
              <a:rPr lang="ru-RU" sz="3200" dirty="0" smtClean="0">
                <a:solidFill>
                  <a:prstClr val="black"/>
                </a:solidFill>
              </a:rPr>
              <a:t>9·9+7=</a:t>
            </a:r>
            <a:endParaRPr lang="ru-RU" sz="3200" dirty="0">
              <a:solidFill>
                <a:prstClr val="black"/>
              </a:solidFill>
            </a:endParaRPr>
          </a:p>
          <a:p>
            <a:r>
              <a:rPr lang="ru-RU" sz="3200" dirty="0" smtClean="0">
                <a:solidFill>
                  <a:prstClr val="black"/>
                </a:solidFill>
              </a:rPr>
              <a:t>     98·9+6=</a:t>
            </a:r>
            <a:endParaRPr lang="ru-RU" sz="3200" dirty="0">
              <a:solidFill>
                <a:prstClr val="black"/>
              </a:solidFill>
            </a:endParaRPr>
          </a:p>
          <a:p>
            <a:r>
              <a:rPr lang="ru-RU" sz="3200" dirty="0" smtClean="0">
                <a:solidFill>
                  <a:prstClr val="black"/>
                </a:solidFill>
              </a:rPr>
              <a:t>     987·9+5=</a:t>
            </a:r>
          </a:p>
          <a:p>
            <a:r>
              <a:rPr lang="ru-RU" sz="3200" dirty="0" smtClean="0">
                <a:solidFill>
                  <a:prstClr val="black"/>
                </a:solidFill>
              </a:rPr>
              <a:t>     9876·9+4=</a:t>
            </a:r>
            <a:endParaRPr lang="ru-RU" sz="3200" dirty="0">
              <a:solidFill>
                <a:prstClr val="black"/>
              </a:solidFill>
            </a:endParaRPr>
          </a:p>
          <a:p>
            <a:r>
              <a:rPr lang="ru-RU" sz="3200" dirty="0" smtClean="0">
                <a:solidFill>
                  <a:prstClr val="black"/>
                </a:solidFill>
              </a:rPr>
              <a:t>     98765·9+3=</a:t>
            </a:r>
            <a:endParaRPr lang="ru-RU" sz="3200" dirty="0">
              <a:solidFill>
                <a:prstClr val="black"/>
              </a:solidFill>
            </a:endParaRPr>
          </a:p>
          <a:p>
            <a:r>
              <a:rPr lang="ru-RU" sz="3200" dirty="0" smtClean="0">
                <a:solidFill>
                  <a:prstClr val="black"/>
                </a:solidFill>
              </a:rPr>
              <a:t>     987654·9+2=</a:t>
            </a:r>
            <a:endParaRPr lang="ru-RU" sz="3200" dirty="0">
              <a:solidFill>
                <a:prstClr val="black"/>
              </a:solidFill>
            </a:endParaRPr>
          </a:p>
          <a:p>
            <a:r>
              <a:rPr lang="ru-RU" sz="3200" dirty="0" smtClean="0">
                <a:solidFill>
                  <a:prstClr val="black"/>
                </a:solidFill>
              </a:rPr>
              <a:t>     9876543·9+1=</a:t>
            </a:r>
            <a:endParaRPr lang="ru-RU" dirty="0">
              <a:solidFill>
                <a:prstClr val="black"/>
              </a:solidFill>
            </a:endParaRPr>
          </a:p>
          <a:p>
            <a:r>
              <a:rPr lang="ru-RU" sz="3200" dirty="0" smtClean="0">
                <a:solidFill>
                  <a:prstClr val="black"/>
                </a:solidFill>
              </a:rPr>
              <a:t>     98765432</a:t>
            </a:r>
            <a:r>
              <a:rPr lang="ru-RU" sz="3200" dirty="0">
                <a:solidFill>
                  <a:prstClr val="black"/>
                </a:solidFill>
              </a:rPr>
              <a:t>∙</a:t>
            </a:r>
            <a:r>
              <a:rPr lang="ru-RU" sz="3200" dirty="0" smtClean="0">
                <a:solidFill>
                  <a:prstClr val="black"/>
                </a:solidFill>
              </a:rPr>
              <a:t>9+0=</a:t>
            </a:r>
            <a:endParaRPr lang="ru-RU" sz="3200" dirty="0">
              <a:solidFill>
                <a:prstClr val="black"/>
              </a:solidFill>
            </a:endParaRPr>
          </a:p>
          <a:p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357422" y="500042"/>
            <a:ext cx="6014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88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2500298" y="1000108"/>
            <a:ext cx="8098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888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643174" y="1500174"/>
            <a:ext cx="111120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8 888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857488" y="1928802"/>
            <a:ext cx="131959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88 888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143240" y="2428868"/>
            <a:ext cx="1527982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888 888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286116" y="2928934"/>
            <a:ext cx="182934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8 888 888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571868" y="3429000"/>
            <a:ext cx="203773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88 888 888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3714744" y="3929066"/>
            <a:ext cx="2246128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888 888 888</a:t>
            </a:r>
            <a:endParaRPr lang="ru-RU" sz="3200" dirty="0">
              <a:solidFill>
                <a:prstClr val="black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57224" y="5286388"/>
            <a:ext cx="785818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</a:rPr>
              <a:t>Не правда ли красиво ?</a:t>
            </a:r>
            <a:endParaRPr lang="ru-RU" sz="5400" b="1" i="1" dirty="0">
              <a:solidFill>
                <a:srgbClr val="FF0000"/>
              </a:solidFill>
            </a:endParaRPr>
          </a:p>
        </p:txBody>
      </p:sp>
      <p:pic>
        <p:nvPicPr>
          <p:cNvPr id="16386" name="Picture 2" descr="D:\Для школы\школа\проба\31m5[1].gif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500042"/>
            <a:ext cx="1993035" cy="307183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0894521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1000"/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1638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500"/>
                            </p:stCondLst>
                            <p:childTnLst>
                              <p:par>
                                <p:cTn id="74" presetID="9" presetClass="exit" presetSubtype="0" fill="hold" nodeType="afterEffect">
                                  <p:stCondLst>
                                    <p:cond delay="2000"/>
                                  </p:stCondLst>
                                  <p:childTnLst>
                                    <p:animEffect transition="out" filter="dissolve">
                                      <p:cBhvr>
                                        <p:cTn id="75" dur="500"/>
                                        <p:tgtEl>
                                          <p:spTgt spid="1638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7" fill="hold">
                      <p:stCondLst>
                        <p:cond delay="indefinite"/>
                      </p:stCondLst>
                      <p:childTnLst>
                        <p:par>
                          <p:cTn id="78" fill="hold">
                            <p:stCondLst>
                              <p:cond delay="0"/>
                            </p:stCondLst>
                            <p:childTnLst>
                              <p:par>
                                <p:cTn id="7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500"/>
                            </p:stCondLst>
                            <p:childTnLst>
                              <p:par>
                                <p:cTn id="8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"/>
                            </p:stCondLst>
                            <p:childTnLst>
                              <p:par>
                                <p:cTn id="91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500"/>
                            </p:stCondLst>
                            <p:childTnLst>
                              <p:par>
                                <p:cTn id="97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2000"/>
                            </p:stCondLst>
                            <p:childTnLst>
                              <p:par>
                                <p:cTn id="10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2500"/>
                            </p:stCondLst>
                            <p:childTnLst>
                              <p:par>
                                <p:cTn id="109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1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2" dur="3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3" dur="3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500"/>
                            </p:stCondLst>
                            <p:childTnLst>
                              <p:par>
                                <p:cTn id="11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  <p:bldP spid="9" grpId="0"/>
      <p:bldP spid="10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rmAutofit fontScale="90000"/>
          </a:bodyPr>
          <a:lstStyle/>
          <a:p>
            <a:pPr lvl="0"/>
            <a:r>
              <a:rPr lang="ru-RU" b="1" i="1" dirty="0" smtClean="0">
                <a:solidFill>
                  <a:srgbClr val="FF0000"/>
                </a:solidFill>
              </a:rPr>
              <a:t/>
            </a:r>
            <a:br>
              <a:rPr lang="ru-RU" b="1" i="1" dirty="0" smtClean="0">
                <a:solidFill>
                  <a:srgbClr val="FF0000"/>
                </a:solidFill>
              </a:rPr>
            </a:br>
            <a:r>
              <a:rPr lang="ru-RU" b="1" i="1" dirty="0" smtClean="0">
                <a:solidFill>
                  <a:srgbClr val="FF0000"/>
                </a:solidFill>
              </a:rPr>
              <a:t>Решение задач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7115196" cy="5268931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i="1" dirty="0" smtClean="0"/>
              <a:t>Задача.</a:t>
            </a:r>
            <a:r>
              <a:rPr lang="ru-RU" dirty="0" smtClean="0"/>
              <a:t>  </a:t>
            </a:r>
            <a:r>
              <a:rPr lang="ru-RU" dirty="0"/>
              <a:t>Для покупки восьми воздушных </a:t>
            </a:r>
            <a:r>
              <a:rPr lang="ru-RU" dirty="0" smtClean="0"/>
              <a:t>шариков у Тани </a:t>
            </a:r>
            <a:r>
              <a:rPr lang="ru-RU" dirty="0"/>
              <a:t>не хватает 2 рублей. Если она купит пять шариков, то у неё останется 10 рублей. Сколько денег было у Тани</a:t>
            </a:r>
            <a:r>
              <a:rPr lang="ru-RU" dirty="0" smtClean="0"/>
              <a:t>?</a:t>
            </a:r>
          </a:p>
          <a:p>
            <a:pPr>
              <a:buNone/>
            </a:pPr>
            <a:endParaRPr lang="ru-RU" dirty="0"/>
          </a:p>
          <a:p>
            <a:pPr>
              <a:buNone/>
            </a:pPr>
            <a:r>
              <a:rPr lang="ru-RU" i="1" dirty="0"/>
              <a:t>Решение</a:t>
            </a:r>
            <a:r>
              <a:rPr lang="ru-RU" i="1" dirty="0" smtClean="0"/>
              <a:t>.</a:t>
            </a:r>
          </a:p>
          <a:p>
            <a:pPr>
              <a:buNone/>
            </a:pPr>
            <a:r>
              <a:rPr lang="ru-RU" i="1" dirty="0"/>
              <a:t> </a:t>
            </a:r>
            <a:r>
              <a:rPr lang="ru-RU" i="1" dirty="0" smtClean="0"/>
              <a:t>               </a:t>
            </a:r>
            <a:r>
              <a:rPr lang="ru-RU" dirty="0" smtClean="0"/>
              <a:t>10+2=12 </a:t>
            </a:r>
            <a:r>
              <a:rPr lang="ru-RU" dirty="0"/>
              <a:t>(</a:t>
            </a:r>
            <a:r>
              <a:rPr lang="ru-RU" dirty="0" err="1"/>
              <a:t>руб</a:t>
            </a:r>
            <a:r>
              <a:rPr lang="ru-RU" dirty="0"/>
              <a:t>) стоят три шарика.</a:t>
            </a:r>
          </a:p>
          <a:p>
            <a:pPr>
              <a:buNone/>
            </a:pPr>
            <a:r>
              <a:rPr lang="ru-RU" dirty="0" smtClean="0"/>
              <a:t>                12:3=4 </a:t>
            </a:r>
            <a:r>
              <a:rPr lang="ru-RU" dirty="0"/>
              <a:t>(</a:t>
            </a:r>
            <a:r>
              <a:rPr lang="ru-RU" dirty="0" err="1"/>
              <a:t>руб</a:t>
            </a:r>
            <a:r>
              <a:rPr lang="ru-RU" dirty="0"/>
              <a:t>) стоит один шарик.</a:t>
            </a:r>
          </a:p>
          <a:p>
            <a:pPr>
              <a:buNone/>
            </a:pPr>
            <a:r>
              <a:rPr lang="ru-RU" dirty="0" smtClean="0"/>
              <a:t>                4·5=20 (</a:t>
            </a:r>
            <a:r>
              <a:rPr lang="ru-RU" dirty="0" err="1" smtClean="0"/>
              <a:t>руб</a:t>
            </a:r>
            <a:r>
              <a:rPr lang="ru-RU" dirty="0" smtClean="0"/>
              <a:t>)  </a:t>
            </a:r>
            <a:r>
              <a:rPr lang="ru-RU" dirty="0"/>
              <a:t>стоят пять шариков.</a:t>
            </a:r>
          </a:p>
          <a:p>
            <a:pPr>
              <a:buNone/>
            </a:pPr>
            <a:r>
              <a:rPr lang="ru-RU" dirty="0" smtClean="0"/>
              <a:t>                20+10=30 </a:t>
            </a:r>
            <a:r>
              <a:rPr lang="ru-RU" dirty="0"/>
              <a:t>(</a:t>
            </a:r>
            <a:r>
              <a:rPr lang="ru-RU" dirty="0" err="1" smtClean="0"/>
              <a:t>руб</a:t>
            </a:r>
            <a:r>
              <a:rPr lang="ru-RU" dirty="0" smtClean="0"/>
              <a:t>)  </a:t>
            </a:r>
            <a:r>
              <a:rPr lang="ru-RU" dirty="0"/>
              <a:t>денег у Тани.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C:\Documents and Settings\нина\Local Settings\Temporary Internet Files\Content.IE5\KDC2NVC2\MCj0398633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215174" y="500042"/>
            <a:ext cx="1928826" cy="22860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50624319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3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42" presetClass="entr" presetSubtype="0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1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1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1000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79704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FF0000"/>
                </a:solidFill>
              </a:rPr>
              <a:t/>
            </a:r>
            <a:br>
              <a:rPr lang="ru-RU" b="1" dirty="0" smtClean="0">
                <a:solidFill>
                  <a:srgbClr val="FF0000"/>
                </a:solidFill>
              </a:rPr>
            </a:br>
            <a:r>
              <a:rPr lang="ru-RU" b="1" dirty="0" smtClean="0">
                <a:solidFill>
                  <a:srgbClr val="C00000"/>
                </a:solidFill>
              </a:rPr>
              <a:t>Славянская </a:t>
            </a:r>
            <a:r>
              <a:rPr lang="ru-RU" b="1" dirty="0">
                <a:solidFill>
                  <a:srgbClr val="C00000"/>
                </a:solidFill>
              </a:rPr>
              <a:t>кириллическая десятеричная алфавитная нумерация.</a:t>
            </a:r>
            <a:r>
              <a:rPr lang="ru-RU" dirty="0">
                <a:solidFill>
                  <a:srgbClr val="FF0000"/>
                </a:solidFill>
              </a:rPr>
              <a:t/>
            </a:r>
            <a:br>
              <a:rPr lang="ru-RU" dirty="0">
                <a:solidFill>
                  <a:srgbClr val="FF0000"/>
                </a:solidFill>
              </a:rPr>
            </a:br>
            <a:endParaRPr lang="ru-RU" dirty="0">
              <a:solidFill>
                <a:srgbClr val="FF0000"/>
              </a:solidFill>
            </a:endParaRPr>
          </a:p>
        </p:txBody>
      </p:sp>
      <p:pic>
        <p:nvPicPr>
          <p:cNvPr id="4" name="Содержимое 3" descr="http://technomag.edu.ru/data/272/695/1234/image074.jpg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143504" y="2214554"/>
            <a:ext cx="3857652" cy="32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echnomag.edu.ru/data/278/695/1234/image075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3116"/>
            <a:ext cx="4643470" cy="42148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8528566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7" dur="5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/>
          <a:lstStyle/>
          <a:p>
            <a:pPr>
              <a:buNone/>
            </a:pPr>
            <a:r>
              <a:rPr lang="ru-RU" sz="2800" dirty="0" smtClean="0"/>
              <a:t>    Записывались </a:t>
            </a:r>
            <a:r>
              <a:rPr lang="ru-RU" sz="2800" dirty="0"/>
              <a:t>цифры числа начиная с больших значений и заканчивая меньшими, слева направо. Если десятков, единиц, или какого-то другого разряда не было, то его пропускали. </a:t>
            </a:r>
            <a:endParaRPr lang="ru-RU" sz="2800" dirty="0" smtClean="0"/>
          </a:p>
          <a:p>
            <a:pPr>
              <a:buNone/>
            </a:pPr>
            <a:r>
              <a:rPr lang="ru-RU" sz="2800" dirty="0"/>
              <a:t> </a:t>
            </a:r>
            <a:r>
              <a:rPr lang="ru-RU" sz="2800" dirty="0" smtClean="0"/>
              <a:t>   Есть </a:t>
            </a:r>
            <a:r>
              <a:rPr lang="ru-RU" sz="2800" dirty="0"/>
              <a:t>некоторые особенности в написании чисел второго десятка</a:t>
            </a:r>
            <a:r>
              <a:rPr lang="ru-RU" sz="2800" dirty="0" smtClean="0"/>
              <a:t>: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http://oldchita.megalink.ru/spravka/n_14k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868" y="3000372"/>
            <a:ext cx="2233626" cy="8477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oldchita.megalink.ru/spravka/n_863k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357694"/>
            <a:ext cx="2786082" cy="7620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286116" y="4020270"/>
            <a:ext cx="5500726" cy="18774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79388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</a:rPr>
              <a:t>Для того, чтобы не перепутать буквы и цифры, использовались </a:t>
            </a:r>
            <a:r>
              <a:rPr lang="ru-RU" sz="3200" dirty="0" smtClean="0">
                <a:solidFill>
                  <a:srgbClr val="FF0000"/>
                </a:solidFill>
                <a:ea typeface="Times New Roman" pitchFamily="18" charset="0"/>
              </a:rPr>
              <a:t>титла</a:t>
            </a: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</a:rPr>
              <a:t> - горизонтальные черточки над числами.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985523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1000"/>
                            </p:stCondLst>
                            <p:childTnLst>
                              <p:par>
                                <p:cTn id="29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4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184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184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43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435</Words>
  <Application>Microsoft Office PowerPoint</Application>
  <PresentationFormat>Экран (4:3)</PresentationFormat>
  <Paragraphs>98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11</vt:i4>
      </vt:variant>
    </vt:vector>
  </HeadingPairs>
  <TitlesOfParts>
    <vt:vector size="13" baseType="lpstr">
      <vt:lpstr>Тема Office</vt:lpstr>
      <vt:lpstr>1_Тема Office</vt:lpstr>
      <vt:lpstr>Занятие №3.</vt:lpstr>
      <vt:lpstr>Презентация PowerPoint</vt:lpstr>
      <vt:lpstr>Презентация PowerPoint</vt:lpstr>
      <vt:lpstr>Решение домашних задач </vt:lpstr>
      <vt:lpstr>Парад чисел</vt:lpstr>
      <vt:lpstr>Презентация PowerPoint</vt:lpstr>
      <vt:lpstr> Решение задач </vt:lpstr>
      <vt:lpstr> Славянская кириллическая десятеричная алфавитная нумерация. 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№3.</dc:title>
  <dc:creator>Elena</dc:creator>
  <cp:lastModifiedBy>Elena</cp:lastModifiedBy>
  <cp:revision>2</cp:revision>
  <dcterms:created xsi:type="dcterms:W3CDTF">2023-11-19T11:57:34Z</dcterms:created>
  <dcterms:modified xsi:type="dcterms:W3CDTF">2023-11-19T12:21:36Z</dcterms:modified>
</cp:coreProperties>
</file>