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2"/>
  </p:notesMasterIdLst>
  <p:sldIdLst>
    <p:sldId id="277" r:id="rId3"/>
    <p:sldId id="262" r:id="rId4"/>
    <p:sldId id="263" r:id="rId5"/>
    <p:sldId id="267" r:id="rId6"/>
    <p:sldId id="268" r:id="rId7"/>
    <p:sldId id="269" r:id="rId8"/>
    <p:sldId id="271" r:id="rId9"/>
    <p:sldId id="273" r:id="rId10"/>
    <p:sldId id="276" r:id="rId11"/>
  </p:sldIdLst>
  <p:sldSz cx="9144000" cy="6858000" type="screen4x3"/>
  <p:notesSz cx="6735763" cy="9866313"/>
  <p:custDataLst>
    <p:tags r:id="rId13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1210" y="-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3108"/>
        <p:guide pos="21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gs" Target="tags/tag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1CA185-3C53-4133-879E-D755732C8A5C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629024-D2DE-4323-94EE-F7AB41E442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4862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29223"/>
            <a:ext cx="7772400" cy="1470025"/>
          </a:xfrm>
        </p:spPr>
        <p:txBody>
          <a:bodyPr/>
          <a:lstStyle>
            <a:lvl1pPr>
              <a:defRPr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1680" y="148478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C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090C5-5B85-45CE-A088-6186E5F430ED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4DFB6-4A90-430F-8102-969B152D5B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41718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090C5-5B85-45CE-A088-6186E5F430ED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4DFB6-4A90-430F-8102-969B152D5B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23643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090C5-5B85-45CE-A088-6186E5F430ED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4DFB6-4A90-430F-8102-969B152D5B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23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4548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1124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33048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111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1470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2596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7128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5981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090C5-5B85-45CE-A088-6186E5F430ED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4DFB6-4A90-430F-8102-969B152D5B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8301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35009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609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233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090C5-5B85-45CE-A088-6186E5F430ED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4DFB6-4A90-430F-8102-969B152D5B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4504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090C5-5B85-45CE-A088-6186E5F430ED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4DFB6-4A90-430F-8102-969B152D5B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056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090C5-5B85-45CE-A088-6186E5F430ED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4DFB6-4A90-430F-8102-969B152D5B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6806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090C5-5B85-45CE-A088-6186E5F430ED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4DFB6-4A90-430F-8102-969B152D5B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390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090C5-5B85-45CE-A088-6186E5F430ED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4DFB6-4A90-430F-8102-969B152D5B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9793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090C5-5B85-45CE-A088-6186E5F430ED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4DFB6-4A90-430F-8102-969B152D5B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2309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090C5-5B85-45CE-A088-6186E5F430ED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4DFB6-4A90-430F-8102-969B152D5B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8351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C090C5-5B85-45CE-A088-6186E5F430ED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84DFB6-4A90-430F-8102-969B152D5B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945483" y="6488668"/>
            <a:ext cx="3206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http://presentation-creation.ru/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2222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287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6749" y="0"/>
            <a:ext cx="970075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692696"/>
            <a:ext cx="1007832" cy="1152128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539552" y="5661248"/>
            <a:ext cx="7772400" cy="7738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base"/>
            <a:r>
              <a:rPr lang="ru-RU" sz="1400" b="1" dirty="0" smtClean="0">
                <a:solidFill>
                  <a:srgbClr val="111111"/>
                </a:solidFill>
                <a:latin typeface="Garamond" pitchFamily="18" charset="0"/>
              </a:rPr>
              <a:t>Матюшина Ейля Леонидовна </a:t>
            </a:r>
            <a:r>
              <a:rPr lang="ru-RU" sz="1400" dirty="0" smtClean="0">
                <a:solidFill>
                  <a:srgbClr val="111111"/>
                </a:solidFill>
                <a:latin typeface="Garamond" pitchFamily="18" charset="0"/>
              </a:rPr>
              <a:t/>
            </a:r>
            <a:br>
              <a:rPr lang="ru-RU" sz="1400" dirty="0" smtClean="0">
                <a:solidFill>
                  <a:srgbClr val="111111"/>
                </a:solidFill>
                <a:latin typeface="Garamond" pitchFamily="18" charset="0"/>
              </a:rPr>
            </a:br>
            <a:r>
              <a:rPr lang="ru-RU" sz="1400" i="1" dirty="0" smtClean="0">
                <a:solidFill>
                  <a:srgbClr val="333333"/>
                </a:solidFill>
                <a:latin typeface="Garamond" pitchFamily="18" charset="0"/>
              </a:rPr>
              <a:t>педагог дополнительного образования  МАУ ДО ЦДТ «Надежда»</a:t>
            </a:r>
            <a:br>
              <a:rPr lang="ru-RU" sz="1400" i="1" dirty="0" smtClean="0">
                <a:solidFill>
                  <a:srgbClr val="333333"/>
                </a:solidFill>
                <a:latin typeface="Garamond" pitchFamily="18" charset="0"/>
              </a:rPr>
            </a:br>
            <a:endParaRPr lang="ru-RU" sz="1400" dirty="0">
              <a:solidFill>
                <a:prstClr val="black"/>
              </a:solidFill>
              <a:latin typeface="Garamond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55576" y="2564904"/>
            <a:ext cx="6910536" cy="13334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00" b="1" dirty="0" smtClean="0">
                <a:solidFill>
                  <a:srgbClr val="4F81BD">
                    <a:lumMod val="50000"/>
                  </a:srgbClr>
                </a:solidFill>
                <a:ea typeface="Calibri"/>
                <a:cs typeface="Times New Roman"/>
              </a:rPr>
              <a:t/>
            </a:r>
            <a:br>
              <a:rPr lang="ru-RU" sz="2600" b="1" dirty="0" smtClean="0">
                <a:solidFill>
                  <a:srgbClr val="4F81BD">
                    <a:lumMod val="50000"/>
                  </a:srgbClr>
                </a:solidFill>
                <a:ea typeface="Calibri"/>
                <a:cs typeface="Times New Roman"/>
              </a:rPr>
            </a:br>
            <a:endParaRPr lang="ru-RU" sz="2600" b="1" dirty="0">
              <a:solidFill>
                <a:srgbClr val="4F81BD">
                  <a:lumMod val="50000"/>
                </a:srgb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47664" y="2708920"/>
            <a:ext cx="65527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Garamond" pitchFamily="18" charset="0"/>
                <a:ea typeface="Calibri"/>
                <a:cs typeface="Times New Roman"/>
              </a:rPr>
              <a:t>Применение </a:t>
            </a:r>
            <a:r>
              <a:rPr lang="ru-RU" sz="2400" b="1" dirty="0">
                <a:solidFill>
                  <a:prstClr val="black"/>
                </a:solidFill>
                <a:latin typeface="Garamond" pitchFamily="18" charset="0"/>
                <a:ea typeface="Calibri"/>
                <a:cs typeface="Times New Roman"/>
              </a:rPr>
              <a:t>мультимедийных технологий на занятиях изобразительного искусства для повышения мотивации обучения </a:t>
            </a:r>
            <a:r>
              <a:rPr lang="ru-RU" sz="2400" b="1" dirty="0" smtClean="0">
                <a:solidFill>
                  <a:prstClr val="black"/>
                </a:solidFill>
                <a:latin typeface="Garamond" pitchFamily="18" charset="0"/>
                <a:ea typeface="Calibri"/>
                <a:cs typeface="Times New Roman"/>
              </a:rPr>
              <a:t>обучающихся</a:t>
            </a:r>
            <a:endParaRPr lang="ru-RU" sz="2400" dirty="0">
              <a:solidFill>
                <a:prstClr val="black"/>
              </a:solidFill>
              <a:latin typeface="Garamond" pitchFamily="18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86465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251520" y="332656"/>
            <a:ext cx="8435280" cy="4536503"/>
          </a:xfrm>
        </p:spPr>
        <p:txBody>
          <a:bodyPr>
            <a:normAutofit fontScale="97500"/>
          </a:bodyPr>
          <a:lstStyle/>
          <a:p>
            <a:pPr algn="ctr">
              <a:buNone/>
            </a:pPr>
            <a:r>
              <a:rPr lang="ru-RU" sz="1800" dirty="0" smtClean="0">
                <a:latin typeface="Constantia" pitchFamily="18" charset="0"/>
                <a:cs typeface="Times New Roman" pitchFamily="18" charset="0"/>
              </a:rPr>
              <a:t>В настоящее время обязательным условием качественной организации процесса обучения является применение современных информационных технологий, с использованием электронных средств как источников разнообразной информации.</a:t>
            </a:r>
          </a:p>
          <a:p>
            <a:pPr algn="ctr">
              <a:buNone/>
            </a:pPr>
            <a:r>
              <a:rPr lang="ru-RU" sz="1800" dirty="0" smtClean="0">
                <a:latin typeface="Constantia" pitchFamily="18" charset="0"/>
                <a:cs typeface="Times New Roman" pitchFamily="18" charset="0"/>
              </a:rPr>
              <a:t>Практика показывает, что, благодаря </a:t>
            </a:r>
            <a:r>
              <a:rPr lang="ru-RU" sz="1800" dirty="0" err="1" smtClean="0">
                <a:latin typeface="Constantia" pitchFamily="18" charset="0"/>
                <a:cs typeface="Times New Roman" pitchFamily="18" charset="0"/>
              </a:rPr>
              <a:t>мультимедийному</a:t>
            </a:r>
            <a:r>
              <a:rPr lang="ru-RU" sz="1800" dirty="0" smtClean="0">
                <a:latin typeface="Constantia" pitchFamily="18" charset="0"/>
                <a:cs typeface="Times New Roman" pitchFamily="18" charset="0"/>
              </a:rPr>
              <a:t> сопровождению занятий, педагог экономит до 30% учебного времени, нежели при работе у классной доски.  Педагог может увеличить плотность урока, обогатить его новым содержанием. </a:t>
            </a:r>
          </a:p>
          <a:p>
            <a:endParaRPr lang="ru-RU" sz="1800" dirty="0">
              <a:latin typeface="Constantia" pitchFamily="18" charset="0"/>
            </a:endParaRPr>
          </a:p>
        </p:txBody>
      </p:sp>
      <p:pic>
        <p:nvPicPr>
          <p:cNvPr id="5" name="Рисунок 4" descr="C:\Светланка\Фоны\Фоны\das-thema-bildung-stillleben-psd_35-2054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564904"/>
            <a:ext cx="4482380" cy="3962762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47664" y="4221088"/>
            <a:ext cx="6480720" cy="213890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800" dirty="0" smtClean="0">
                <a:latin typeface="Constantia" pitchFamily="18" charset="0"/>
                <a:cs typeface="Times New Roman" pitchFamily="18" charset="0"/>
              </a:rPr>
              <a:t>Объединение в одном электронном образовательном продукте красочных изображений произведений живописи, архитектуры, скульптуры и сопровождение их текстовой информацией, музыкальными произведениями оказывает эмоциональное воздействие, развивает художественный вкус детей и дает возможность получать знания в области культуры и искусства. </a:t>
            </a:r>
            <a:endParaRPr lang="ru-RU" sz="1800" dirty="0">
              <a:latin typeface="Constantia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G:\рисункидетей\IMG_166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04664"/>
            <a:ext cx="2592288" cy="367240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pic>
        <p:nvPicPr>
          <p:cNvPr id="6" name="Рисунок 5" descr="G:\рисункидетей\IMG_166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04664"/>
            <a:ext cx="2366635" cy="367240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88640"/>
            <a:ext cx="8100392" cy="266429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600" dirty="0" smtClean="0">
                <a:latin typeface="Constantia" pitchFamily="18" charset="0"/>
                <a:cs typeface="Times New Roman" pitchFamily="18" charset="0"/>
              </a:rPr>
              <a:t>Моя педагогическая деятельность направлена на формирование устойчивого интереса детей к изобразительному искусству, художественным традициям, воспитание и развитие</a:t>
            </a:r>
          </a:p>
          <a:p>
            <a:pPr algn="ctr">
              <a:buNone/>
            </a:pPr>
            <a:r>
              <a:rPr lang="ru-RU" sz="1600" dirty="0" smtClean="0">
                <a:latin typeface="Constantia" pitchFamily="18" charset="0"/>
                <a:cs typeface="Times New Roman" pitchFamily="18" charset="0"/>
              </a:rPr>
              <a:t>художественного вкуса, интеллектуальной, эмоциональной сферы и творческого</a:t>
            </a:r>
          </a:p>
          <a:p>
            <a:pPr algn="ctr">
              <a:buNone/>
            </a:pPr>
            <a:r>
              <a:rPr lang="ru-RU" sz="1600" dirty="0" smtClean="0">
                <a:latin typeface="Constantia" pitchFamily="18" charset="0"/>
                <a:cs typeface="Times New Roman" pitchFamily="18" charset="0"/>
              </a:rPr>
              <a:t>потенциала. </a:t>
            </a:r>
          </a:p>
          <a:p>
            <a:pPr algn="ctr">
              <a:buNone/>
            </a:pPr>
            <a:r>
              <a:rPr lang="ru-RU" sz="1600" dirty="0" smtClean="0">
                <a:latin typeface="Constantia" pitchFamily="18" charset="0"/>
                <a:cs typeface="Times New Roman" pitchFamily="18" charset="0"/>
              </a:rPr>
              <a:t>         Изобразительное искусство – сложный предмет, который содержит в себе знания о композиции, пропорциях, перспективе и т. д. Но в тоже время изобразительная деятельность – одно из любимейших занятий детей. Педагогу важно, чтобы занятия были интересными, направленными на развитие каждого ребенка. Поэтому стоит задуматься, как сделать процесс обучения более результативным.</a:t>
            </a:r>
          </a:p>
          <a:p>
            <a:pPr algn="ctr"/>
            <a:endParaRPr lang="ru-RU" sz="1600" dirty="0">
              <a:latin typeface="Constantia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Светланка\Фоны\image001_184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3" y="2564904"/>
            <a:ext cx="6772200" cy="42930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5172397" y="476672"/>
            <a:ext cx="3275856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Современный ребёнок  живёт в мире технологичных символов и знаков, в мире электронной культуры. Педагог должен быть вооружен современными методиками и новыми образовательными технологиями, чтобы общаться с ребенком на одном языке. И одной из таких методик сегодня является интеграция </a:t>
            </a:r>
            <a:r>
              <a:rPr kumimoji="0" lang="ru-RU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медиаобразования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в систему работы педагога. 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  <a:cs typeface="Arial" pitchFamily="34" charset="0"/>
            </a:endParaRPr>
          </a:p>
        </p:txBody>
      </p:sp>
      <p:pic>
        <p:nvPicPr>
          <p:cNvPr id="5" name="Рисунок 4" descr="C:\Светланка\Фоны\Фоны\28_136670_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841694"/>
            <a:ext cx="4482380" cy="37560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C:\Светланка\Фоны\Фоны\одаренный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789041"/>
            <a:ext cx="4060437" cy="2989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04665"/>
            <a:ext cx="8435280" cy="259228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1800" dirty="0" smtClean="0">
                <a:latin typeface="Constantia" pitchFamily="18" charset="0"/>
                <a:cs typeface="Times New Roman" pitchFamily="18" charset="0"/>
              </a:rPr>
              <a:t>    </a:t>
            </a:r>
            <a:r>
              <a:rPr lang="ru-RU" sz="1800" dirty="0" smtClean="0">
                <a:latin typeface="Constantia" pitchFamily="18" charset="0"/>
                <a:cs typeface="Times New Roman" pitchFamily="18" charset="0"/>
              </a:rPr>
              <a:t>         Использование </a:t>
            </a:r>
            <a:r>
              <a:rPr lang="ru-RU" sz="1800" dirty="0" smtClean="0">
                <a:latin typeface="Constantia" pitchFamily="18" charset="0"/>
                <a:cs typeface="Times New Roman" pitchFamily="18" charset="0"/>
              </a:rPr>
              <a:t>на занятиях ИЗО возможностей компьютера и проектора позволяет открыть  для детей замкнутое пространство кабинета и погрузиться в мир искусства ,не требуя наличие многочисленных материалов, которые порой недоступны. При этом надо учитывать, что компьютер не заменяет педагога, а только дополняет его. В результате я определила формы применения компьютера на занятиях:</a:t>
            </a:r>
          </a:p>
          <a:p>
            <a:pPr lvl="0" algn="just"/>
            <a:r>
              <a:rPr lang="ru-RU" sz="1800" dirty="0" smtClean="0">
                <a:latin typeface="Constantia" pitchFamily="18" charset="0"/>
                <a:cs typeface="Times New Roman" pitchFamily="18" charset="0"/>
              </a:rPr>
              <a:t>использование </a:t>
            </a:r>
            <a:r>
              <a:rPr lang="ru-RU" sz="1800" dirty="0" err="1" smtClean="0">
                <a:latin typeface="Constantia" pitchFamily="18" charset="0"/>
                <a:cs typeface="Times New Roman" pitchFamily="18" charset="0"/>
              </a:rPr>
              <a:t>медиаресурсов</a:t>
            </a:r>
            <a:r>
              <a:rPr lang="ru-RU" sz="1800" dirty="0" smtClean="0">
                <a:latin typeface="Constantia" pitchFamily="18" charset="0"/>
                <a:cs typeface="Times New Roman" pitchFamily="18" charset="0"/>
              </a:rPr>
              <a:t> как источника информации;</a:t>
            </a:r>
          </a:p>
          <a:p>
            <a:pPr lvl="0" algn="just"/>
            <a:r>
              <a:rPr lang="ru-RU" sz="1800" dirty="0" smtClean="0">
                <a:latin typeface="Constantia" pitchFamily="18" charset="0"/>
                <a:cs typeface="Times New Roman" pitchFamily="18" charset="0"/>
              </a:rPr>
              <a:t>компьютерная поддержка деятельности педагога на разных этапах занятия.</a:t>
            </a:r>
          </a:p>
          <a:p>
            <a:pPr algn="ctr">
              <a:buNone/>
            </a:pPr>
            <a:endParaRPr lang="ru-RU" sz="1800" dirty="0">
              <a:latin typeface="Constantia" pitchFamily="18" charset="0"/>
            </a:endParaRPr>
          </a:p>
        </p:txBody>
      </p:sp>
      <p:pic>
        <p:nvPicPr>
          <p:cNvPr id="2050" name="Picture 2" descr="C:\Светланка\Фоны\Фоны\художни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041154"/>
            <a:ext cx="30226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755576" y="727248"/>
            <a:ext cx="799288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    В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ходе работы стало очевидно, что использование </a:t>
            </a:r>
            <a:r>
              <a:rPr kumimoji="0" lang="ru-RU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медиаресурсов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 как источника информации повышает интерес обучающихся к творчеству художников, разным направлениям  в искусстве. Разрабатывая занятие, необходимо учитывать, что, как правило, использовать готовые видеосюжеты возможно  лишь фрагментарно, сразу после изложения новой темы для осмысления полученных знаний или в конце занятия для их закрепления. Целесообразно создавать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презентации,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слайд-фильмы, тестовые задания по своему сценарию, органично вписывающиеся в структуру занятия. Успех применения каждого зависит от правильного использования в соответствии с поставленными целями и задачами, от типологии занятия.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  <a:cs typeface="Arial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3501008"/>
            <a:ext cx="3312368" cy="2484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10100" y="3555014"/>
            <a:ext cx="3168352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1"/>
            <a:ext cx="8229600" cy="129614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800" dirty="0" smtClean="0">
                <a:latin typeface="Constantia" pitchFamily="18" charset="0"/>
              </a:rPr>
              <a:t>    </a:t>
            </a:r>
            <a:r>
              <a:rPr lang="ru-RU" sz="1800" dirty="0" smtClean="0">
                <a:latin typeface="Constantia" pitchFamily="18" charset="0"/>
                <a:cs typeface="Times New Roman" pitchFamily="18" charset="0"/>
              </a:rPr>
              <a:t>Компьютер используется обучающимися в качестве выполнения домашнего задания, например, проекта. Тем самым демонстрируется высокий уровень самостоятельности – творческий.</a:t>
            </a:r>
            <a:endParaRPr lang="ru-RU" sz="1800" dirty="0">
              <a:latin typeface="Constantia" pitchFamily="18" charset="0"/>
              <a:cs typeface="Times New Roman" pitchFamily="18" charset="0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464376"/>
            <a:ext cx="3024336" cy="2424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4014065"/>
            <a:ext cx="2448272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22279" y="1512218"/>
            <a:ext cx="2376264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4051151"/>
            <a:ext cx="3096344" cy="2322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755576" y="548680"/>
            <a:ext cx="777686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</a:t>
            </a:r>
            <a:r>
              <a:rPr kumimoji="0" lang="ru-RU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Подводя итог, хочу сказать, что если ребенок получает удовольствие от занятий ИЗО, то это залог того, что и в дальнейшем рисование останется его любимым занятием. Это поможет ему почувствовать вкус творчества и научит управлять своими эмоциями, разовьет воображение и фантазию. А значит, он будет успешным и счастливым человеком.</a:t>
            </a:r>
            <a:endParaRPr kumimoji="0" lang="ru-RU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1746" name="Picture 2" descr="I:\рисункидетей\IMG_16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84784"/>
            <a:ext cx="8284412" cy="4659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c1dec02e87de9f2fa326271cda6a672810ccd89f"/>
</p:tagLst>
</file>

<file path=ppt/theme/theme1.xml><?xml version="1.0" encoding="utf-8"?>
<a:theme xmlns:a="http://schemas.openxmlformats.org/drawingml/2006/main" name="шаблон 4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4</Template>
  <TotalTime>1476</TotalTime>
  <Words>507</Words>
  <Application>Microsoft Office PowerPoint</Application>
  <PresentationFormat>Экран (4:3)</PresentationFormat>
  <Paragraphs>17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шаблон 4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Base>http://presentation-creation.ru/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</dc:title>
  <dc:creator>user</dc:creator>
  <cp:lastModifiedBy>Светлана</cp:lastModifiedBy>
  <cp:revision>38</cp:revision>
  <cp:lastPrinted>2019-03-29T09:19:54Z</cp:lastPrinted>
  <dcterms:created xsi:type="dcterms:W3CDTF">2019-03-28T03:32:45Z</dcterms:created>
  <dcterms:modified xsi:type="dcterms:W3CDTF">2019-10-25T04:08:16Z</dcterms:modified>
</cp:coreProperties>
</file>