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6" r:id="rId6"/>
    <p:sldId id="261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000066"/>
    <a:srgbClr val="00330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Book Antiqua" pitchFamily="18" charset="0"/>
                <a:ea typeface="+mj-ea"/>
                <a:cs typeface="+mj-cs"/>
              </a:rPr>
              <a:t>ГКОУ  «Плоскошская специальная  школа – интернат»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052736"/>
            <a:ext cx="806489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400" b="1" dirty="0">
                <a:solidFill>
                  <a:srgbClr val="0000FF"/>
                </a:solidFill>
                <a:latin typeface="Times New Roman"/>
                <a:ea typeface="Times New Roman"/>
              </a:rPr>
              <a:t>Урок </a:t>
            </a:r>
            <a:r>
              <a:rPr lang="ru-RU" sz="4400" b="1" dirty="0" smtClean="0">
                <a:solidFill>
                  <a:srgbClr val="0000FF"/>
                </a:solidFill>
                <a:latin typeface="Times New Roman"/>
                <a:ea typeface="Times New Roman"/>
              </a:rPr>
              <a:t>письма </a:t>
            </a:r>
            <a:r>
              <a:rPr lang="ru-RU" sz="4400" b="1" dirty="0">
                <a:solidFill>
                  <a:srgbClr val="0000FF"/>
                </a:solidFill>
                <a:latin typeface="Times New Roman"/>
                <a:ea typeface="Times New Roman"/>
              </a:rPr>
              <a:t>и </a:t>
            </a:r>
            <a:r>
              <a:rPr lang="ru-RU" sz="4400" b="1" dirty="0" smtClean="0">
                <a:solidFill>
                  <a:srgbClr val="0000FF"/>
                </a:solidFill>
                <a:latin typeface="Times New Roman"/>
                <a:ea typeface="Times New Roman"/>
              </a:rPr>
              <a:t>развития речи</a:t>
            </a:r>
          </a:p>
          <a:p>
            <a:pPr algn="ctr">
              <a:spcAft>
                <a:spcPts val="0"/>
              </a:spcAft>
            </a:pPr>
            <a:r>
              <a:rPr lang="ru-RU" sz="4400" b="1" dirty="0" smtClean="0">
                <a:solidFill>
                  <a:srgbClr val="0000FF"/>
                </a:solidFill>
                <a:latin typeface="Times New Roman"/>
                <a:ea typeface="Times New Roman"/>
              </a:rPr>
              <a:t> </a:t>
            </a:r>
            <a:r>
              <a:rPr lang="ru-RU" sz="4400" b="1" dirty="0">
                <a:solidFill>
                  <a:srgbClr val="0000FF"/>
                </a:solidFill>
                <a:latin typeface="Times New Roman"/>
                <a:ea typeface="Times New Roman"/>
              </a:rPr>
              <a:t>в 6 классе </a:t>
            </a:r>
            <a:endParaRPr lang="ru-RU" sz="4400" dirty="0">
              <a:solidFill>
                <a:srgbClr val="0000FF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8064" y="5805264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Учитель</a:t>
            </a:r>
            <a:r>
              <a:rPr lang="ru-RU" sz="2000" b="1" dirty="0" smtClean="0">
                <a:solidFill>
                  <a:srgbClr val="002060"/>
                </a:solidFill>
              </a:rPr>
              <a:t>: </a:t>
            </a:r>
            <a:r>
              <a:rPr lang="ru-RU" sz="2000" b="1" dirty="0" smtClean="0">
                <a:solidFill>
                  <a:srgbClr val="002060"/>
                </a:solidFill>
              </a:rPr>
              <a:t>Лаврова Л.И.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03748" y="2967335"/>
            <a:ext cx="69365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«Имена собственные»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736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1680164"/>
              </p:ext>
            </p:extLst>
          </p:nvPr>
        </p:nvGraphicFramePr>
        <p:xfrm>
          <a:off x="395536" y="476672"/>
          <a:ext cx="8496944" cy="583264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248472"/>
                <a:gridCol w="4248472"/>
              </a:tblGrid>
              <a:tr h="291632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CC0099"/>
                          </a:solidFill>
                        </a:rPr>
                        <a:t>Названия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CC0099"/>
                          </a:solidFill>
                        </a:rPr>
                        <a:t>улиц,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CC0099"/>
                          </a:solidFill>
                        </a:rPr>
                        <a:t>сёл,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CC0099"/>
                          </a:solidFill>
                        </a:rPr>
                        <a:t>деревень,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CC0099"/>
                          </a:solidFill>
                        </a:rPr>
                        <a:t>городов,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CC0099"/>
                          </a:solidFill>
                        </a:rPr>
                        <a:t>стран.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Названия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газет,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журналов,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музеев,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машин,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поездов.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291632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Названия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рек,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озёр,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морей,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океанов.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FF"/>
                          </a:solidFill>
                        </a:rPr>
                        <a:t>Имена,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0000FF"/>
                          </a:solidFill>
                        </a:rPr>
                        <a:t>фамилии,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0000FF"/>
                          </a:solidFill>
                        </a:rPr>
                        <a:t>отчества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0000FF"/>
                          </a:solidFill>
                        </a:rPr>
                        <a:t>людей;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0000FF"/>
                          </a:solidFill>
                        </a:rPr>
                        <a:t>клички животных.</a:t>
                      </a:r>
                    </a:p>
                    <a:p>
                      <a:pPr algn="ctr"/>
                      <a:endParaRPr lang="ru-RU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383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989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комп\Desktop\42cb1d90a59b097131118f6d18111b00_6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45418"/>
            <a:ext cx="2157483" cy="2239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комп\Desktop\42cb1d90a59b097131118f6d18111b00_6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1" y="645419"/>
            <a:ext cx="2160240" cy="2242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комп\Desktop\42cb1d90a59b097131118f6d18111b00_6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648281"/>
            <a:ext cx="2157483" cy="2239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комп\Desktop\42cb1d90a59b097131118f6d18111b00_6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528" y="3646124"/>
            <a:ext cx="2157483" cy="2239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комп\Desktop\42cb1d90a59b097131118f6d18111b00_6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645024"/>
            <a:ext cx="2157483" cy="2239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556792"/>
            <a:ext cx="21574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C00000"/>
                </a:solidFill>
              </a:rPr>
              <a:t>Александр</a:t>
            </a:r>
            <a:r>
              <a:rPr lang="ru-RU" b="1" dirty="0"/>
              <a:t>- (из древнегреческого)- защитник людей.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91881" y="1628800"/>
            <a:ext cx="21602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0000FF"/>
                </a:solidFill>
              </a:rPr>
              <a:t>Виталий</a:t>
            </a:r>
            <a:r>
              <a:rPr lang="ru-RU" b="1" dirty="0"/>
              <a:t>- ( из латинского) –жизненный.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372200" y="1556792"/>
            <a:ext cx="2304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003300"/>
                </a:solidFill>
              </a:rPr>
              <a:t>Михаил</a:t>
            </a:r>
            <a:r>
              <a:rPr lang="ru-RU" b="1" dirty="0"/>
              <a:t>- (из древнееврейского)- равный Богу, богоподобный.</a:t>
            </a: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1330529" y="4753239"/>
            <a:ext cx="2157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000066"/>
                </a:solidFill>
              </a:rPr>
              <a:t>Юрий-</a:t>
            </a:r>
            <a:r>
              <a:rPr lang="ru-RU" b="1" dirty="0"/>
              <a:t>  славянская форма от Георгий.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04048" y="4583161"/>
            <a:ext cx="21574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CC0099"/>
                </a:solidFill>
              </a:rPr>
              <a:t>Елена </a:t>
            </a:r>
            <a:r>
              <a:rPr lang="ru-RU" b="1" dirty="0" smtClean="0"/>
              <a:t>- (</a:t>
            </a:r>
            <a:r>
              <a:rPr lang="ru-RU" b="1" dirty="0" err="1" smtClean="0"/>
              <a:t>догреческое</a:t>
            </a:r>
            <a:r>
              <a:rPr lang="ru-RU" b="1" dirty="0" smtClean="0"/>
              <a:t> </a:t>
            </a:r>
            <a:r>
              <a:rPr lang="ru-RU" b="1" dirty="0"/>
              <a:t>происхождение)- </a:t>
            </a:r>
            <a:r>
              <a:rPr lang="ru-RU" b="1" dirty="0" err="1" smtClean="0"/>
              <a:t>избранная,светлая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59165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8328"/>
            <a:ext cx="8507288" cy="6331032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</a:rPr>
              <a:t>Домашнее задание: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упражнение </a:t>
            </a:r>
            <a:r>
              <a:rPr lang="ru-RU" dirty="0" smtClean="0">
                <a:solidFill>
                  <a:schemeClr val="tx1"/>
                </a:solidFill>
              </a:rPr>
              <a:t>127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sz="3100" dirty="0">
                <a:solidFill>
                  <a:schemeClr val="tx1"/>
                </a:solidFill>
              </a:rPr>
              <a:t>-Прочитайте стихотворение. Как пишутся имена собственные? ( С большой буквы)</a:t>
            </a:r>
            <a:br>
              <a:rPr lang="ru-RU" sz="3100" dirty="0">
                <a:solidFill>
                  <a:schemeClr val="tx1"/>
                </a:solidFill>
              </a:rPr>
            </a:br>
            <a:r>
              <a:rPr lang="ru-RU" sz="3100" dirty="0">
                <a:solidFill>
                  <a:schemeClr val="tx1"/>
                </a:solidFill>
              </a:rPr>
              <a:t>-По месту, где растут грибы, назовите станцию. </a:t>
            </a:r>
            <a:r>
              <a:rPr lang="ru-RU" sz="3100" smtClean="0">
                <a:solidFill>
                  <a:schemeClr val="tx1"/>
                </a:solidFill>
              </a:rPr>
              <a:t/>
            </a:r>
            <a:br>
              <a:rPr lang="ru-RU" sz="3100" smtClean="0">
                <a:solidFill>
                  <a:schemeClr val="tx1"/>
                </a:solidFill>
              </a:rPr>
            </a:br>
            <a:r>
              <a:rPr lang="ru-RU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39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4962880"/>
          </a:xfrm>
        </p:spPr>
        <p:txBody>
          <a:bodyPr>
            <a:noAutofit/>
          </a:bodyPr>
          <a:lstStyle/>
          <a:p>
            <a:r>
              <a:rPr lang="ru-RU" sz="9600" dirty="0" err="1" smtClean="0">
                <a:solidFill>
                  <a:srgbClr val="CC0099"/>
                </a:solidFill>
              </a:rPr>
              <a:t>ра</a:t>
            </a:r>
            <a:r>
              <a:rPr lang="ru-RU" sz="9600" dirty="0" smtClean="0">
                <a:solidFill>
                  <a:srgbClr val="CC0099"/>
                </a:solidFill>
              </a:rPr>
              <a:t>,   Та,  </a:t>
            </a:r>
            <a:r>
              <a:rPr lang="ru-RU" sz="9600" dirty="0" err="1" smtClean="0">
                <a:solidFill>
                  <a:srgbClr val="CC0099"/>
                </a:solidFill>
              </a:rPr>
              <a:t>ма</a:t>
            </a:r>
            <a:endParaRPr lang="ru-RU" sz="9600" dirty="0">
              <a:solidFill>
                <a:srgbClr val="CC00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980728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Составь слово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55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002060"/>
                </a:solidFill>
              </a:rPr>
              <a:t>В.Васнецов</a:t>
            </a:r>
            <a:r>
              <a:rPr lang="ru-RU" dirty="0" smtClean="0">
                <a:solidFill>
                  <a:srgbClr val="002060"/>
                </a:solidFill>
              </a:rPr>
              <a:t> «Богатыри»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7" name="Picture 3" descr="C:\Documents and Settings\Ученику\Рабочий стол\bogatyr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776864" cy="5040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92202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4818864"/>
          </a:xfrm>
        </p:spPr>
        <p:txBody>
          <a:bodyPr>
            <a:normAutofit/>
          </a:bodyPr>
          <a:lstStyle/>
          <a:p>
            <a:r>
              <a:rPr lang="ru-RU" dirty="0" smtClean="0"/>
              <a:t>Физкультминутка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700" dirty="0">
                <a:solidFill>
                  <a:schemeClr val="tx1"/>
                </a:solidFill>
              </a:rPr>
              <a:t>Поиграем в игру. Если я называю слово, которое пишется с заглавной буквы, вы приседаете. Если я называю имя существительное, которое пишется с маленькой буквы, вы </a:t>
            </a:r>
            <a:r>
              <a:rPr lang="ru-RU" sz="2700" dirty="0" smtClean="0">
                <a:solidFill>
                  <a:schemeClr val="tx1"/>
                </a:solidFill>
              </a:rPr>
              <a:t>подпрыгиваете:</a:t>
            </a:r>
            <a:br>
              <a:rPr lang="ru-RU" sz="2700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www.geocities.com/thejackal34_99/dancepe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88640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animated-gifs.eu/kids-winnie-windel/004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25144"/>
            <a:ext cx="125730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s19.rimg.info/72015dacfefd9a2ab504f5b8ff4ae00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4664"/>
            <a:ext cx="19431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dl9.glitter-graphics.net/pub/619/619589ga2upyu3st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067" y="3935282"/>
            <a:ext cx="227011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dl.hostingfailov.com/sn_user_photo/1137-169684-784047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335494"/>
            <a:ext cx="1837826" cy="2522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78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8328"/>
            <a:ext cx="8928992" cy="640304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>
                <a:solidFill>
                  <a:srgbClr val="C00000"/>
                </a:solidFill>
              </a:rPr>
              <a:t>Карточка 1.</a:t>
            </a:r>
            <a:r>
              <a:rPr lang="ru-RU" sz="2000" dirty="0">
                <a:solidFill>
                  <a:schemeClr val="tx1"/>
                </a:solidFill>
              </a:rPr>
              <a:t> Среди этих букв спрятались имена существительные, которые всегда пишутся с большой буквы. Не переставляя букв, отыщите эти слова и запишите их.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rgbClr val="0000FF"/>
                </a:solidFill>
              </a:rPr>
              <a:t>И-В-А-Н-О-В-О-Л-Г-А-Л-Я ( Иван, Иванов, Иваново, Волга, Галя, Аля</a:t>
            </a:r>
            <a:r>
              <a:rPr lang="ru-RU" sz="2000" b="1" dirty="0" smtClean="0">
                <a:solidFill>
                  <a:srgbClr val="0000FF"/>
                </a:solidFill>
              </a:rPr>
              <a:t>)</a:t>
            </a:r>
            <a:br>
              <a:rPr lang="ru-RU" sz="2000" b="1" dirty="0" smtClean="0">
                <a:solidFill>
                  <a:srgbClr val="0000FF"/>
                </a:solidFill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>
                <a:solidFill>
                  <a:srgbClr val="C00000"/>
                </a:solidFill>
              </a:rPr>
              <a:t>Карточка 2.</a:t>
            </a:r>
            <a:r>
              <a:rPr lang="ru-RU" sz="2000" dirty="0"/>
              <a:t> </a:t>
            </a:r>
            <a:r>
              <a:rPr lang="ru-RU" sz="2000" dirty="0">
                <a:solidFill>
                  <a:schemeClr val="tx1"/>
                </a:solidFill>
              </a:rPr>
              <a:t>Спиши текст, исправив ошибки.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Мы живём в </a:t>
            </a:r>
            <a:r>
              <a:rPr lang="ru-RU" sz="2000" b="1" dirty="0" err="1">
                <a:solidFill>
                  <a:schemeClr val="tx1"/>
                </a:solidFill>
              </a:rPr>
              <a:t>москве</a:t>
            </a:r>
            <a:r>
              <a:rPr lang="ru-RU" sz="2000" b="1" dirty="0">
                <a:solidFill>
                  <a:schemeClr val="tx1"/>
                </a:solidFill>
              </a:rPr>
              <a:t>. Москва- столица </a:t>
            </a:r>
            <a:r>
              <a:rPr lang="ru-RU" sz="2000" b="1" dirty="0" err="1">
                <a:solidFill>
                  <a:schemeClr val="tx1"/>
                </a:solidFill>
              </a:rPr>
              <a:t>россии</a:t>
            </a:r>
            <a:r>
              <a:rPr lang="ru-RU" sz="2000" b="1" dirty="0">
                <a:solidFill>
                  <a:schemeClr val="tx1"/>
                </a:solidFill>
              </a:rPr>
              <a:t>. Москва стоит на реке </a:t>
            </a:r>
            <a:r>
              <a:rPr lang="ru-RU" sz="2000" b="1" dirty="0" err="1">
                <a:solidFill>
                  <a:schemeClr val="tx1"/>
                </a:solidFill>
              </a:rPr>
              <a:t>москве</a:t>
            </a:r>
            <a:r>
              <a:rPr lang="ru-RU" sz="2000" b="1" dirty="0">
                <a:solidFill>
                  <a:schemeClr val="tx1"/>
                </a:solidFill>
              </a:rPr>
              <a:t>. Летом мы отдыхали на чёрном море.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rgbClr val="0000FF"/>
                </a:solidFill>
              </a:rPr>
              <a:t>(</a:t>
            </a:r>
            <a:r>
              <a:rPr lang="ru-RU" sz="2000" b="1" dirty="0" smtClean="0">
                <a:solidFill>
                  <a:srgbClr val="0000FF"/>
                </a:solidFill>
              </a:rPr>
              <a:t>Мы </a:t>
            </a:r>
            <a:r>
              <a:rPr lang="ru-RU" sz="2000" b="1" dirty="0">
                <a:solidFill>
                  <a:srgbClr val="0000FF"/>
                </a:solidFill>
              </a:rPr>
              <a:t>живём в </a:t>
            </a:r>
            <a:r>
              <a:rPr lang="ru-RU" sz="2000" b="1" dirty="0" smtClean="0">
                <a:solidFill>
                  <a:srgbClr val="0000FF"/>
                </a:solidFill>
              </a:rPr>
              <a:t>Москве</a:t>
            </a:r>
            <a:r>
              <a:rPr lang="ru-RU" sz="2000" b="1" dirty="0">
                <a:solidFill>
                  <a:srgbClr val="0000FF"/>
                </a:solidFill>
              </a:rPr>
              <a:t>. Москва- столица </a:t>
            </a:r>
            <a:r>
              <a:rPr lang="ru-RU" sz="2000" b="1" dirty="0" smtClean="0">
                <a:solidFill>
                  <a:srgbClr val="0000FF"/>
                </a:solidFill>
              </a:rPr>
              <a:t>России</a:t>
            </a:r>
            <a:r>
              <a:rPr lang="ru-RU" sz="2000" b="1" dirty="0">
                <a:solidFill>
                  <a:srgbClr val="0000FF"/>
                </a:solidFill>
              </a:rPr>
              <a:t>. Москва стоит на реке </a:t>
            </a:r>
            <a:r>
              <a:rPr lang="ru-RU" sz="2000" b="1" dirty="0" smtClean="0">
                <a:solidFill>
                  <a:srgbClr val="0000FF"/>
                </a:solidFill>
              </a:rPr>
              <a:t>Москве</a:t>
            </a:r>
            <a:r>
              <a:rPr lang="ru-RU" sz="2000" b="1" dirty="0">
                <a:solidFill>
                  <a:srgbClr val="0000FF"/>
                </a:solidFill>
              </a:rPr>
              <a:t>. Летом мы отдыхали на </a:t>
            </a:r>
            <a:r>
              <a:rPr lang="ru-RU" sz="2000" b="1" dirty="0" smtClean="0">
                <a:solidFill>
                  <a:srgbClr val="0000FF"/>
                </a:solidFill>
              </a:rPr>
              <a:t>Чёрном </a:t>
            </a:r>
            <a:r>
              <a:rPr lang="ru-RU" sz="2000" b="1" dirty="0">
                <a:solidFill>
                  <a:srgbClr val="0000FF"/>
                </a:solidFill>
              </a:rPr>
              <a:t>море</a:t>
            </a:r>
            <a:r>
              <a:rPr lang="ru-RU" sz="2000" b="1" dirty="0" smtClean="0">
                <a:solidFill>
                  <a:srgbClr val="0000FF"/>
                </a:solidFill>
              </a:rPr>
              <a:t>.)</a:t>
            </a:r>
            <a:br>
              <a:rPr lang="ru-RU" sz="2000" b="1" dirty="0" smtClean="0">
                <a:solidFill>
                  <a:srgbClr val="0000FF"/>
                </a:solidFill>
              </a:rPr>
            </a:br>
            <a:r>
              <a:rPr lang="ru-RU" sz="2000" b="1" dirty="0">
                <a:solidFill>
                  <a:srgbClr val="0000FF"/>
                </a:solidFill>
              </a:rPr>
              <a:t/>
            </a:r>
            <a:br>
              <a:rPr lang="ru-RU" sz="2000" b="1" dirty="0">
                <a:solidFill>
                  <a:srgbClr val="0000FF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Карточка 3.</a:t>
            </a:r>
            <a:r>
              <a:rPr lang="ru-RU" sz="2000" b="1" dirty="0">
                <a:solidFill>
                  <a:srgbClr val="0000FF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Запиши полностью свою фамилию, имя, отчество. Название улицы, посёлка, в котором живёшь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b="1" dirty="0" err="1" smtClean="0">
                <a:solidFill>
                  <a:srgbClr val="0000FF"/>
                </a:solidFill>
              </a:rPr>
              <a:t>Духин</a:t>
            </a:r>
            <a:r>
              <a:rPr lang="ru-RU" sz="2000" b="1" dirty="0" smtClean="0">
                <a:solidFill>
                  <a:srgbClr val="0000FF"/>
                </a:solidFill>
              </a:rPr>
              <a:t> Юрий Александрович, посёлок Плоскошь, улица Советская.</a:t>
            </a:r>
            <a:r>
              <a:rPr lang="ru-RU" sz="2000" b="1" dirty="0">
                <a:solidFill>
                  <a:srgbClr val="0000FF"/>
                </a:solidFill>
              </a:rPr>
              <a:t/>
            </a:r>
            <a:br>
              <a:rPr lang="ru-RU" sz="2000" b="1" dirty="0">
                <a:solidFill>
                  <a:srgbClr val="0000FF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Карточка 4.</a:t>
            </a:r>
            <a:r>
              <a:rPr lang="ru-RU" sz="2000" dirty="0">
                <a:solidFill>
                  <a:schemeClr val="tx1"/>
                </a:solidFill>
              </a:rPr>
              <a:t> Здесь названо полное имя, а вы запишите только сокращённую форму, например: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rgbClr val="0000FF"/>
                </a:solidFill>
              </a:rPr>
              <a:t>Владимир-Вова</a:t>
            </a:r>
            <a:br>
              <a:rPr lang="ru-RU" sz="2000" b="1" dirty="0">
                <a:solidFill>
                  <a:srgbClr val="0000FF"/>
                </a:solidFill>
              </a:rPr>
            </a:br>
            <a:r>
              <a:rPr lang="ru-RU" sz="2000" b="1" dirty="0">
                <a:solidFill>
                  <a:srgbClr val="0000FF"/>
                </a:solidFill>
              </a:rPr>
              <a:t>Василий-                                                                         (Вася)</a:t>
            </a:r>
            <a:br>
              <a:rPr lang="ru-RU" sz="2000" b="1" dirty="0">
                <a:solidFill>
                  <a:srgbClr val="0000FF"/>
                </a:solidFill>
              </a:rPr>
            </a:br>
            <a:r>
              <a:rPr lang="ru-RU" sz="2000" b="1" dirty="0">
                <a:solidFill>
                  <a:srgbClr val="0000FF"/>
                </a:solidFill>
              </a:rPr>
              <a:t>Алексей-                                                                          (Лёша)</a:t>
            </a:r>
            <a:br>
              <a:rPr lang="ru-RU" sz="2000" b="1" dirty="0">
                <a:solidFill>
                  <a:srgbClr val="0000FF"/>
                </a:solidFill>
              </a:rPr>
            </a:br>
            <a:r>
              <a:rPr lang="ru-RU" sz="2000" b="1" dirty="0">
                <a:solidFill>
                  <a:srgbClr val="0000FF"/>
                </a:solidFill>
              </a:rPr>
              <a:t>Елена-                                                                              (Лена)</a:t>
            </a:r>
            <a:br>
              <a:rPr lang="ru-RU" sz="2000" b="1" dirty="0">
                <a:solidFill>
                  <a:srgbClr val="0000FF"/>
                </a:solidFill>
              </a:rPr>
            </a:br>
            <a:r>
              <a:rPr lang="ru-RU" sz="2000" b="1" dirty="0">
                <a:solidFill>
                  <a:srgbClr val="0000FF"/>
                </a:solidFill>
              </a:rPr>
              <a:t>Анастасия-                                                                    </a:t>
            </a:r>
            <a:r>
              <a:rPr lang="ru-RU" sz="2000" b="1" dirty="0" smtClean="0">
                <a:solidFill>
                  <a:srgbClr val="0000FF"/>
                </a:solidFill>
              </a:rPr>
              <a:t> </a:t>
            </a:r>
            <a:r>
              <a:rPr lang="ru-RU" sz="2000" b="1" dirty="0">
                <a:solidFill>
                  <a:srgbClr val="0000FF"/>
                </a:solidFill>
              </a:rPr>
              <a:t>(Настя)</a:t>
            </a:r>
            <a:br>
              <a:rPr lang="ru-RU" sz="2000" b="1" dirty="0">
                <a:solidFill>
                  <a:srgbClr val="0000FF"/>
                </a:solidFill>
              </a:rPr>
            </a:br>
            <a:r>
              <a:rPr lang="ru-RU" sz="2000" b="1" dirty="0">
                <a:solidFill>
                  <a:srgbClr val="0000FF"/>
                </a:solidFill>
              </a:rPr>
              <a:t>Пётр-                                                                                (Петя)</a:t>
            </a:r>
            <a:br>
              <a:rPr lang="ru-RU" sz="2000" b="1" dirty="0">
                <a:solidFill>
                  <a:srgbClr val="0000FF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Карточка 5. </a:t>
            </a:r>
            <a:r>
              <a:rPr lang="ru-RU" sz="2000" dirty="0">
                <a:solidFill>
                  <a:schemeClr val="tx1"/>
                </a:solidFill>
              </a:rPr>
              <a:t>Напиши шесть названий </a:t>
            </a:r>
            <a:r>
              <a:rPr lang="ru-RU" sz="2000" dirty="0" smtClean="0">
                <a:solidFill>
                  <a:schemeClr val="tx1"/>
                </a:solidFill>
              </a:rPr>
              <a:t>городов.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rgbClr val="0000FF"/>
                </a:solidFill>
              </a:rPr>
              <a:t>Торопец, Тверь, Осташков, Москва, Кимры, Торжок.</a:t>
            </a:r>
            <a:endParaRPr lang="ru-RU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11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002060"/>
                </a:solidFill>
              </a:rPr>
              <a:t>Дюймовочка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Documents and Settings\Ученику\Рабочий стол\duym29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208912" cy="4968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25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Снегурочка</a:t>
            </a:r>
            <a:endParaRPr lang="ru-RU" dirty="0"/>
          </a:p>
        </p:txBody>
      </p:sp>
      <p:pic>
        <p:nvPicPr>
          <p:cNvPr id="3074" name="Picture 2" descr="C:\Documents and Settings\Ученику\Рабочий стол\snegurochka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28800"/>
            <a:ext cx="460851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329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Айболит</a:t>
            </a:r>
            <a:endParaRPr lang="ru-RU" dirty="0"/>
          </a:p>
        </p:txBody>
      </p:sp>
      <p:pic>
        <p:nvPicPr>
          <p:cNvPr id="4098" name="Picture 2" descr="C:\Documents and Settings\Ученику\Рабочий стол\p0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1772816"/>
            <a:ext cx="4762500" cy="4818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51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Незнайка и его друзья</a:t>
            </a:r>
            <a:endParaRPr lang="ru-RU" dirty="0"/>
          </a:p>
        </p:txBody>
      </p:sp>
      <p:pic>
        <p:nvPicPr>
          <p:cNvPr id="2054" name="Picture 6" descr="C:\Users\комп\Desktop\друзья незнай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8928992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00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294</TotalTime>
  <Words>157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Book Antiqua</vt:lpstr>
      <vt:lpstr>Candara</vt:lpstr>
      <vt:lpstr>Symbol</vt:lpstr>
      <vt:lpstr>Times New Roman</vt:lpstr>
      <vt:lpstr>Волна</vt:lpstr>
      <vt:lpstr>Презентация PowerPoint</vt:lpstr>
      <vt:lpstr>ра,   Та,  ма</vt:lpstr>
      <vt:lpstr>В.Васнецов «Богатыри»</vt:lpstr>
      <vt:lpstr>Физкультминутка  Поиграем в игру. Если я называю слово, которое пишется с заглавной буквы, вы приседаете. Если я называю имя существительное, которое пишется с маленькой буквы, вы подпрыгиваете: </vt:lpstr>
      <vt:lpstr>Карточка 1. Среди этих букв спрятались имена существительные, которые всегда пишутся с большой буквы. Не переставляя букв, отыщите эти слова и запишите их. И-В-А-Н-О-В-О-Л-Г-А-Л-Я ( Иван, Иванов, Иваново, Волга, Галя, Аля)  Карточка 2. Спиши текст, исправив ошибки. Мы живём в москве. Москва- столица россии. Москва стоит на реке москве. Летом мы отдыхали на чёрном море. (Мы живём в Москве. Москва- столица России. Москва стоит на реке Москве. Летом мы отдыхали на Чёрном море.)  Карточка 3. Запиши полностью свою фамилию, имя, отчество. Название улицы, посёлка, в котором живёшь. Духин Юрий Александрович, посёлок Плоскошь, улица Советская. Карточка 4. Здесь названо полное имя, а вы запишите только сокращённую форму, например: Владимир-Вова Василий-                                                                         (Вася) Алексей-                                                                          (Лёша) Елена-                                                                              (Лена) Анастасия-                                                                     (Настя) Пётр-                                                                                (Петя)  Карточка 5. Напиши шесть названий городов. Торопец, Тверь, Осташков, Москва, Кимры, Торжок.</vt:lpstr>
      <vt:lpstr>Дюймовочка</vt:lpstr>
      <vt:lpstr>Снегурочка</vt:lpstr>
      <vt:lpstr>Айболит</vt:lpstr>
      <vt:lpstr>Незнайка и его друзья</vt:lpstr>
      <vt:lpstr>Презентация PowerPoint</vt:lpstr>
      <vt:lpstr>Презентация PowerPoint</vt:lpstr>
      <vt:lpstr>Домашнее задание:  упражнение 127  -Прочитайте стихотворение. Как пишутся имена собственные? ( С большой буквы) -По месту, где растут грибы, назовите станцию.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One_64</cp:lastModifiedBy>
  <cp:revision>21</cp:revision>
  <dcterms:modified xsi:type="dcterms:W3CDTF">2023-10-09T17:30:01Z</dcterms:modified>
</cp:coreProperties>
</file>