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67" r:id="rId2"/>
    <p:sldId id="266" r:id="rId3"/>
    <p:sldId id="256" r:id="rId4"/>
    <p:sldId id="259" r:id="rId5"/>
    <p:sldId id="260" r:id="rId6"/>
    <p:sldId id="272" r:id="rId7"/>
    <p:sldId id="262" r:id="rId8"/>
    <p:sldId id="269" r:id="rId9"/>
    <p:sldId id="273" r:id="rId10"/>
    <p:sldId id="270" r:id="rId11"/>
    <p:sldId id="263" r:id="rId12"/>
    <p:sldId id="274" r:id="rId13"/>
    <p:sldId id="271" r:id="rId14"/>
    <p:sldId id="257" r:id="rId15"/>
    <p:sldId id="276" r:id="rId16"/>
    <p:sldId id="277" r:id="rId17"/>
    <p:sldId id="279" r:id="rId18"/>
    <p:sldId id="264" r:id="rId19"/>
    <p:sldId id="278" r:id="rId20"/>
    <p:sldId id="280" r:id="rId21"/>
    <p:sldId id="265" r:id="rId22"/>
    <p:sldId id="26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0" autoAdjust="0"/>
    <p:restoredTop sz="83269" autoAdjust="0"/>
  </p:normalViewPr>
  <p:slideViewPr>
    <p:cSldViewPr>
      <p:cViewPr varScale="1">
        <p:scale>
          <a:sx n="53" d="100"/>
          <a:sy n="53" d="100"/>
        </p:scale>
        <p:origin x="-660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2636" y="-5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92CF35-DE95-4D66-B594-FABAE8FDD362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B88EAB-D93D-44E8-A4D0-779C27ED35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13568E-0AF4-46A8-ADDB-AA1FA998FA20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6B02D-38DC-4DFA-9309-106CCA072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6B02D-38DC-4DFA-9309-106CCA072A0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6B02D-38DC-4DFA-9309-106CCA072A0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6B02D-38DC-4DFA-9309-106CCA072A0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6B02D-38DC-4DFA-9309-106CCA072A0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доске нужно</a:t>
            </a:r>
            <a:r>
              <a:rPr lang="ru-RU" baseline="0" dirty="0" smtClean="0"/>
              <a:t> нарисовать поле для игры в крестики-нолики.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6B02D-38DC-4DFA-9309-106CCA072A0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Разминка!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6B02D-38DC-4DFA-9309-106CCA072A0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Если</a:t>
            </a:r>
            <a:r>
              <a:rPr lang="ru-RU" baseline="0" dirty="0" smtClean="0"/>
              <a:t> учитель считает пару правильной, то нажатием на выбранные карточки они исчезают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Ответы: запись-строка; </a:t>
            </a:r>
            <a:r>
              <a:rPr lang="ru-RU" baseline="0" dirty="0" err="1" smtClean="0"/>
              <a:t>табличная-реляционная</a:t>
            </a:r>
            <a:r>
              <a:rPr lang="ru-RU" baseline="0" dirty="0" smtClean="0"/>
              <a:t>; поле-столбец; </a:t>
            </a:r>
            <a:r>
              <a:rPr lang="ru-RU" baseline="0" dirty="0" err="1" smtClean="0"/>
              <a:t>ключ-специальный</a:t>
            </a:r>
            <a:r>
              <a:rPr lang="ru-RU" baseline="0" dirty="0" smtClean="0"/>
              <a:t> индекс.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Снизу – таймер на одну минуту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6B02D-38DC-4DFA-9309-106CCA072A0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ACD8-E22A-463B-8D74-4E47A31A1852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FA17-C6A2-4A78-B67C-184265D2C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ACD8-E22A-463B-8D74-4E47A31A1852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FA17-C6A2-4A78-B67C-184265D2C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ACD8-E22A-463B-8D74-4E47A31A1852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FA17-C6A2-4A78-B67C-184265D2C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ACD8-E22A-463B-8D74-4E47A31A1852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FA17-C6A2-4A78-B67C-184265D2C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ACD8-E22A-463B-8D74-4E47A31A1852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FA17-C6A2-4A78-B67C-184265D2C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ACD8-E22A-463B-8D74-4E47A31A1852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FA17-C6A2-4A78-B67C-184265D2C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ACD8-E22A-463B-8D74-4E47A31A1852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FA17-C6A2-4A78-B67C-184265D2C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ACD8-E22A-463B-8D74-4E47A31A1852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FA17-C6A2-4A78-B67C-184265D2C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ACD8-E22A-463B-8D74-4E47A31A1852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FA17-C6A2-4A78-B67C-184265D2C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ACD8-E22A-463B-8D74-4E47A31A1852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FA17-C6A2-4A78-B67C-184265D2C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ACD8-E22A-463B-8D74-4E47A31A1852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FA17-C6A2-4A78-B67C-184265D2C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2ACD8-E22A-463B-8D74-4E47A31A1852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A2FA17-C6A2-4A78-B67C-184265D2C516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фон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ky4jew1a21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704" y="294658"/>
            <a:ext cx="8822593" cy="6268684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806968"/>
            <a:ext cx="842968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1346200" indent="-1346200"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предметные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обобщение знаний основных понятий темы «Моделирование и формализация»;</a:t>
            </a:r>
          </a:p>
          <a:p>
            <a:pPr marL="1346200" indent="-1346200" algn="just"/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владение информационным моделированием как основным методом приобретения знаний: умение преобразовывать объект в графическую или знаково-символическую модель; умение строить разнообразные информационные структуры для описания объектов; умение «читать» таблицы, графики, схемы и т.д.,</a:t>
            </a:r>
          </a:p>
          <a:p>
            <a:pPr marL="1346200" indent="-1346200"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личностные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 понимание роли фундаментальных знаний как основы современных информационных технологий; способность увязывать учебное содержание с собственным жизненным опытом, понять значимость фундаментальных аспектов подготовки в области информатики и ИКТ в условиях развития информационного общества.</a:t>
            </a:r>
          </a:p>
          <a:p>
            <a:pPr marL="1346200" indent="-1346200"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Решаемые учебные задачи: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Образовательная: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55600" marR="0" lvl="0" indent="1857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обобщение и систематизация знаний учащихся о моделировании и информационных моделях;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55600" marR="0" lvl="0" indent="1857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проверка знаний учащихся по теме «Моделирование и формализация».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Развивающая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541338" marR="0" lvl="0" indent="-1857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логического мышления (умение сравнивать, делать выводы и классифицировать) у обучающихся;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541338" marR="0" lvl="0" indent="-1857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познавательной активности; развитие умения работать в группах.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Воспитывающая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541338" marR="0" lvl="0" indent="-1857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привитие навыков самостоятельной работы; воспитание у уч-ся положительных мотивов к получению знаний, уверенности в своих силах и личностных качеств;</a:t>
            </a:r>
          </a:p>
          <a:p>
            <a:pPr marL="541338" marR="0" lvl="0" indent="-1857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Используемые на уроке средства ИКТ:</a:t>
            </a:r>
            <a:endParaRPr kumimoji="0" lang="ru-RU" sz="14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(ПК) учителя,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мультимедийный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проектор, экран; ПК учащихся; презентация к уроку; игровое задание в сети Интернет авторской разработки; раздаточный материал 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541826" y="357166"/>
            <a:ext cx="80603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Тема: Обобщение и систематизация основных понятий темы «Моделирование и формализация»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Раздел: «Моделирование и формализация»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0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393776" y="-55085"/>
            <a:ext cx="43564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АГЕНТСТВО «ОХ»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001" y="857232"/>
            <a:ext cx="8643998" cy="5643602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1035827"/>
            <a:ext cx="8501122" cy="5286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Aft>
                <a:spcPts val="60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доске Вы видите поле для игры в крестики-нолики, но возможность хода еще нужно заработать!</a:t>
            </a:r>
          </a:p>
          <a:p>
            <a:pPr algn="just">
              <a:spcAft>
                <a:spcPts val="60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Сейчас появится 9 карт с заданиями.</a:t>
            </a:r>
          </a:p>
          <a:p>
            <a:pPr algn="just">
              <a:spcAft>
                <a:spcPts val="60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Команды по очереди выбирают задание, на обдумывание которого дается 30 секунд. По истечению этого времени задание пропадает – команда должна дать ответ.</a:t>
            </a:r>
          </a:p>
          <a:p>
            <a:pPr algn="just">
              <a:spcAft>
                <a:spcPts val="60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ответ верный, то капитан ставит отметку на поле игры «Крестики-нолики». Если ответ не верный, то есть возможность ответить у второй команды и поставить свою отметку. </a:t>
            </a:r>
          </a:p>
          <a:p>
            <a:pPr algn="just">
              <a:spcAft>
                <a:spcPts val="60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 каждый правильный ответ – 1 балл.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 победу в игре крестики-нолики – плюс 1 балл.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14282" y="0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70" name="AutoShape 6" descr="Ответы Mail.ru: как выглядит и чем занимается ШМАКОДЯВКА??!!))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393776" y="-55085"/>
            <a:ext cx="43564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АГЕНТСТВО «ОХ»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2571736" cy="2354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286116" y="1071546"/>
            <a:ext cx="1714512" cy="100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214942" y="1071546"/>
            <a:ext cx="1714512" cy="10001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143768" y="1071546"/>
            <a:ext cx="1714512" cy="100013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86116" y="2285992"/>
            <a:ext cx="1714512" cy="10001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214942" y="2285992"/>
            <a:ext cx="1714512" cy="10001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143768" y="2285992"/>
            <a:ext cx="1714512" cy="10001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286116" y="3571876"/>
            <a:ext cx="1714512" cy="10001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214942" y="3571876"/>
            <a:ext cx="1714512" cy="10001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143768" y="3571876"/>
            <a:ext cx="1714512" cy="100013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6557" y="1609725"/>
            <a:ext cx="8370887" cy="3638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98" y="1666807"/>
            <a:ext cx="8715404" cy="35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3856" y="1706639"/>
            <a:ext cx="8816289" cy="3444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32" y="1536532"/>
            <a:ext cx="8443937" cy="3784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5753" y="1525198"/>
            <a:ext cx="8072494" cy="3807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2658" y="1821645"/>
            <a:ext cx="839868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5078" y="1643050"/>
            <a:ext cx="851384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9332" y="2143116"/>
            <a:ext cx="8405337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5613" y="1640673"/>
            <a:ext cx="8292775" cy="3576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xit" presetSubtype="4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39300" t="34167" r="39290" b="39858"/>
          <a:stretch>
            <a:fillRect/>
          </a:stretch>
        </p:blipFill>
        <p:spPr bwMode="auto">
          <a:xfrm>
            <a:off x="1714480" y="1142984"/>
            <a:ext cx="571504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282" y="71438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26612" y="16353"/>
            <a:ext cx="86907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Агентство «ЭТИ ГЛАЗА НАПРОТИВ»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001" y="857232"/>
            <a:ext cx="8643998" cy="5643602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71438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26612" y="-71462"/>
            <a:ext cx="86907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Агентство «ЭТИ ГЛАЗА НАПРОТИВ»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40628" y="1142984"/>
            <a:ext cx="8229600" cy="4286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Прошу команды  встать друг против друга лицом к лицу.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Самое главное правило – нельзя сходить со своего места и не забываем о рамках приличного.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Обе команды очень сильные!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Чтобы выиграть придется применять нестандартную тактику. Предлагаю Вам рассмешить команду соперника.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Напоминаю, сходить со своего места нельзя.</a:t>
            </a:r>
          </a:p>
        </p:txBody>
      </p:sp>
      <p:sp>
        <p:nvSpPr>
          <p:cNvPr id="10" name="Содержимое 2">
            <a:hlinkClick r:id="" action="ppaction://hlinkshowjump?jump=nextslide"/>
          </p:cNvPr>
          <p:cNvSpPr txBox="1">
            <a:spLocks/>
          </p:cNvSpPr>
          <p:nvPr/>
        </p:nvSpPr>
        <p:spPr>
          <a:xfrm>
            <a:off x="2143108" y="2786058"/>
            <a:ext cx="5143504" cy="12144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Поехали</a:t>
            </a: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!</a:t>
            </a:r>
            <a:endParaRPr kumimoji="0" lang="ru-RU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2844" y="0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Смешные рожицы и лица | andrey-eltsov.ru"/>
          <p:cNvPicPr>
            <a:picLocks noChangeAspect="1" noChangeArrowheads="1"/>
          </p:cNvPicPr>
          <p:nvPr/>
        </p:nvPicPr>
        <p:blipFill>
          <a:blip r:embed="rId3"/>
          <a:srcRect t="10254"/>
          <a:stretch>
            <a:fillRect/>
          </a:stretch>
        </p:blipFill>
        <p:spPr bwMode="auto">
          <a:xfrm>
            <a:off x="285720" y="928670"/>
            <a:ext cx="2357454" cy="28209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8" name="Picture 4" descr="смешные рожицы - Создать мем - Meme-arsenal.co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714356"/>
            <a:ext cx="2366008" cy="25717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270" name="AutoShape 6" descr="Ответы Mail.ru: как выглядит и чем занимается ШМАКОДЯВКА??!!))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6" name="Picture 12" descr="Экспресс-фотоконкурс &amp;quot;Смешные рожицы!&amp;quot;. Приз от ЦК &amp;quot;Урал&amp;quot; - билеты на  &amp;quot;Парад чудес&amp;quot;! Итоги подведены! Форум Страница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2928934"/>
            <a:ext cx="3429024" cy="25717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78" name="Picture 14" descr="Смешные Рожицы из Бумаги для Кота - Интересное для девочек - Постик"/>
          <p:cNvPicPr>
            <a:picLocks noChangeAspect="1" noChangeArrowheads="1"/>
          </p:cNvPicPr>
          <p:nvPr/>
        </p:nvPicPr>
        <p:blipFill>
          <a:blip r:embed="rId6"/>
          <a:srcRect l="20507" r="9180"/>
          <a:stretch>
            <a:fillRect/>
          </a:stretch>
        </p:blipFill>
        <p:spPr bwMode="auto">
          <a:xfrm>
            <a:off x="5929322" y="785794"/>
            <a:ext cx="3025630" cy="2857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72" name="Picture 8" descr="Гиф анимация Смешное животное строит рожицы, высунув язык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29076" y="4786298"/>
            <a:ext cx="4014924" cy="20717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74" name="Picture 10" descr="смешные рожицы картинки нарисованные нарисованные картинки животных -  mimege.ru #yandeximages в 2021 г | Рисунки, Смешные рисунки, Животные"/>
          <p:cNvPicPr>
            <a:picLocks noChangeAspect="1" noChangeArrowheads="1"/>
          </p:cNvPicPr>
          <p:nvPr/>
        </p:nvPicPr>
        <p:blipFill>
          <a:blip r:embed="rId8"/>
          <a:srcRect l="5119" r="19368"/>
          <a:stretch>
            <a:fillRect/>
          </a:stretch>
        </p:blipFill>
        <p:spPr bwMode="auto">
          <a:xfrm>
            <a:off x="-285784" y="4214818"/>
            <a:ext cx="4214842" cy="27908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26612" y="-55085"/>
            <a:ext cx="86907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Агентство «ЭТИ ГЛАЗА НАПРОТИВ»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001" y="857232"/>
            <a:ext cx="8643998" cy="5643602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71438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26612" y="-71462"/>
            <a:ext cx="86907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Агентство «ЭТИ ГЛАЗА НАПРОТИВ»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40628" y="1142984"/>
            <a:ext cx="8229600" cy="4286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 теперь внимательно посмотрите друг другу в глаза.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Улыбнитесь и пожмите друг другу руку.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Возвращайтесь на свое место.</a:t>
            </a:r>
          </a:p>
          <a:p>
            <a:pPr lvl="0" algn="ctr">
              <a:spcBef>
                <a:spcPct val="20000"/>
              </a:spcBef>
              <a:defRPr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 теперь внимание вопрос.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 запомнили цвет глаз своего соперника?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Это Вам еще очень пригодится.</a:t>
            </a:r>
          </a:p>
        </p:txBody>
      </p:sp>
      <p:sp>
        <p:nvSpPr>
          <p:cNvPr id="10" name="Содержимое 2">
            <a:hlinkClick r:id="" action="ppaction://hlinkshowjump?jump=nextslide"/>
          </p:cNvPr>
          <p:cNvSpPr txBox="1">
            <a:spLocks/>
          </p:cNvSpPr>
          <p:nvPr/>
        </p:nvSpPr>
        <p:spPr>
          <a:xfrm>
            <a:off x="2143108" y="2786058"/>
            <a:ext cx="5143504" cy="12144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Стоп!</a:t>
            </a:r>
            <a:endParaRPr kumimoji="0" lang="ru-RU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xit" presetSubtype="10" fill="hold" grpId="2" nodeType="after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2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1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1"/>
      <p:bldP spid="10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65795" t="3989" r="2358" b="67361"/>
          <a:stretch>
            <a:fillRect/>
          </a:stretch>
        </p:blipFill>
        <p:spPr bwMode="auto">
          <a:xfrm>
            <a:off x="1518026" y="1357298"/>
            <a:ext cx="6107949" cy="3849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282" y="71438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571852" y="16353"/>
            <a:ext cx="60002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СВАДЕБНОЕ АГЕНТСТВО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71438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571852" y="16353"/>
            <a:ext cx="60002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СВАДЕБНОЕ АГЕНТСТВО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0001" y="857232"/>
            <a:ext cx="8643998" cy="5643602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Перед Вами появятся карточки со словами. 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Нужно составить пары.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течении одной минуты капитан записывает на листе бумаги образованные пары из представленных слов.</a:t>
            </a:r>
          </a:p>
          <a:p>
            <a:pPr algn="ctr">
              <a:lnSpc>
                <a:spcPct val="150000"/>
              </a:lnSpc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каждую правильно выбранную пару – один балл,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каждую неправильную – минус 1 балл. 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Дам маленькую подсказку, не все слова образуют пары.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14282" y="0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70" name="AutoShape 6" descr="Ответы Mail.ru: как выглядит и чем занимается ШМАКОДЯВКА??!!))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571852" y="-55085"/>
            <a:ext cx="60002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СВАДЕБНОЕ АГЕНТСТВО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5714992"/>
            <a:ext cx="3857652" cy="114300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latin typeface="Courier New" pitchFamily="49" charset="0"/>
                <a:cs typeface="Courier New" pitchFamily="49" charset="0"/>
              </a:rPr>
              <a:t>СТАРТ</a:t>
            </a:r>
            <a:endParaRPr lang="ru-RU" sz="8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3857619" y="5715016"/>
            <a:ext cx="1350799" cy="1142984"/>
          </a:xfrm>
          <a:prstGeom prst="star5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5714992"/>
            <a:ext cx="3857652" cy="114300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latin typeface="Courier New" pitchFamily="49" charset="0"/>
                <a:cs typeface="Courier New" pitchFamily="49" charset="0"/>
              </a:rPr>
              <a:t>СТОП</a:t>
            </a:r>
            <a:endParaRPr lang="ru-RU" sz="8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857232"/>
            <a:ext cx="285752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ЗАПИСЬ</a:t>
            </a:r>
            <a:endParaRPr lang="ru-RU" sz="4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48" y="1714488"/>
            <a:ext cx="3786214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РЕЛЯЦИОННАЯ</a:t>
            </a:r>
            <a:endParaRPr lang="ru-RU" sz="4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488" y="3357562"/>
            <a:ext cx="285752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СТРОКА</a:t>
            </a:r>
            <a:endParaRPr lang="ru-RU" sz="4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3504" y="4000504"/>
            <a:ext cx="314327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ТАБЛИЧНАЯ</a:t>
            </a:r>
            <a:endParaRPr lang="ru-RU" sz="4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844" y="3643314"/>
            <a:ext cx="285752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ПОЛЕ</a:t>
            </a:r>
            <a:endParaRPr lang="ru-RU" sz="4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14678" y="1000108"/>
            <a:ext cx="285752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ФОРМА</a:t>
            </a:r>
            <a:endParaRPr lang="ru-RU" sz="4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72198" y="1714488"/>
            <a:ext cx="285752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СТОЛБЕЦ</a:t>
            </a:r>
            <a:endParaRPr lang="ru-RU" sz="4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20" y="2714620"/>
            <a:ext cx="285752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МАКРОС</a:t>
            </a:r>
            <a:endParaRPr lang="ru-RU" sz="4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72198" y="2928934"/>
            <a:ext cx="285752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ОТЧЁТ</a:t>
            </a:r>
            <a:endParaRPr lang="ru-RU" sz="4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86480" y="857232"/>
            <a:ext cx="285752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КЛЮЧ</a:t>
            </a:r>
            <a:endParaRPr lang="ru-RU" sz="4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57818" y="4786322"/>
            <a:ext cx="3571868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СПЕЦ.ИНДЕКС</a:t>
            </a:r>
            <a:endParaRPr lang="ru-RU" sz="4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43306" y="2357430"/>
            <a:ext cx="3143272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СЕТЕВАЯ</a:t>
            </a:r>
            <a:endParaRPr lang="ru-RU" sz="4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0" y="4429132"/>
            <a:ext cx="464347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ИЕРАРХИЧЕСКАЯ</a:t>
            </a:r>
            <a:endParaRPr lang="ru-RU" sz="4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16" repeatCount="3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71950" t="47537" r="6105" b="12676"/>
          <a:stretch>
            <a:fillRect/>
          </a:stretch>
        </p:blipFill>
        <p:spPr bwMode="auto">
          <a:xfrm>
            <a:off x="2350419" y="1071522"/>
            <a:ext cx="4443163" cy="5643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282" y="71438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571852" y="16353"/>
            <a:ext cx="62431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smtClean="0">
                <a:solidFill>
                  <a:srgbClr val="FF0000"/>
                </a:solidFill>
              </a:rPr>
              <a:t>АГЕНТСТВО «МАРАФОН»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001" y="607199"/>
            <a:ext cx="8643998" cy="5643602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t="697"/>
          <a:stretch>
            <a:fillRect/>
          </a:stretch>
        </p:blipFill>
        <p:spPr bwMode="auto">
          <a:xfrm>
            <a:off x="-32" y="4143380"/>
            <a:ext cx="3707823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1470025"/>
          </a:xfrm>
        </p:spPr>
        <p:txBody>
          <a:bodyPr/>
          <a:lstStyle/>
          <a:p>
            <a:r>
              <a:rPr lang="ru-RU" dirty="0" smtClean="0"/>
              <a:t>Урок - игра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64" y="2462218"/>
            <a:ext cx="7715272" cy="175260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Модель и К</a:t>
            </a:r>
            <a:r>
              <a:rPr lang="ru-RU" sz="9600" baseline="30000" dirty="0" smtClean="0">
                <a:solidFill>
                  <a:srgbClr val="FF0000"/>
                </a:solidFill>
              </a:rPr>
              <a:t>о</a:t>
            </a:r>
            <a:r>
              <a:rPr lang="ru-RU" sz="9600" dirty="0" smtClean="0">
                <a:solidFill>
                  <a:srgbClr val="FF0000"/>
                </a:solidFill>
              </a:rPr>
              <a:t> </a:t>
            </a:r>
            <a:endParaRPr lang="ru-RU" sz="9600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1000108"/>
            <a:ext cx="1857388" cy="1582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 r="3089"/>
          <a:stretch>
            <a:fillRect/>
          </a:stretch>
        </p:blipFill>
        <p:spPr bwMode="auto">
          <a:xfrm>
            <a:off x="7215206" y="3714752"/>
            <a:ext cx="1643074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1357298"/>
            <a:ext cx="1347788" cy="1305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 r="6238" b="8773"/>
          <a:stretch>
            <a:fillRect/>
          </a:stretch>
        </p:blipFill>
        <p:spPr bwMode="auto">
          <a:xfrm>
            <a:off x="5286380" y="5000636"/>
            <a:ext cx="1230309" cy="10715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71438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571852" y="16353"/>
            <a:ext cx="62431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smtClean="0">
                <a:solidFill>
                  <a:srgbClr val="FF0000"/>
                </a:solidFill>
              </a:rPr>
              <a:t>АГЕНТСТВО «МАРАФОН»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0001" y="857232"/>
            <a:ext cx="8643998" cy="5643602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приближаемся к финишу. Спортсмены говорят, чем ближе к финишу – тем быстрее нужно бежать. Этот этап требует максимальной концентрации и скорости, а также внимания и хорошей памяти, сейчас поймете почему.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Каждая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команда должна разработать структуру таблицы для Базы данных своих соперников.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Таблица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должна содержать следующую информацию о соперниках: фамилия, имя, цвет глаз, цвет волос.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 этого, нужно создать таблицу в СУБД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Microsoft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Access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заполнить ее данными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Цвет волос – мы определим как светлый или темный.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Вас есть 10 минут.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Каждая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команда получит столько баллов, сколько успеет занести записей в таблицу.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14282" y="0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70" name="AutoShape 6" descr="Ответы Mail.ru: как выглядит и чем занимается ШМАКОДЯВКА??!!))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571852" y="-55085"/>
            <a:ext cx="62431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АГЕНТСТВО «МАРАФОН»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142984"/>
            <a:ext cx="4724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286248" y="857232"/>
            <a:ext cx="4857752" cy="323165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Courier New" pitchFamily="49" charset="0"/>
                <a:cs typeface="Courier New" pitchFamily="49" charset="0"/>
              </a:rPr>
              <a:t>База данных соперников:</a:t>
            </a:r>
          </a:p>
          <a:p>
            <a:pPr algn="ctr"/>
            <a:r>
              <a:rPr lang="ru-RU" sz="2800" b="1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Фамилия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Имя</a:t>
            </a:r>
          </a:p>
          <a:p>
            <a:pPr algn="ctr"/>
            <a:r>
              <a:rPr lang="ru-RU" sz="2800" b="1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Цвет глаз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Цвет волос</a:t>
            </a:r>
          </a:p>
          <a:p>
            <a:pPr algn="ctr"/>
            <a:r>
              <a:rPr lang="ru-RU" sz="28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ru-RU" sz="2800" b="1" dirty="0" smtClean="0">
                <a:latin typeface="Courier New" pitchFamily="49" charset="0"/>
                <a:cs typeface="Courier New" pitchFamily="49" charset="0"/>
              </a:rPr>
              <a:t>светлый/темный)</a:t>
            </a:r>
            <a:endParaRPr lang="ru-RU" sz="28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1508" name="Picture 4" descr="Человечек рисунок (20 фото) » Папик.Про - Все рисунки в одном мест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3786189"/>
            <a:ext cx="5715040" cy="32147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Запуск фейерверков – пиротехники напомнили о правилах » Слово и Дел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25" y="214290"/>
            <a:ext cx="9001151" cy="54292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5786454"/>
            <a:ext cx="9144000" cy="1000132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Настал торжественный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момент!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Подведение итогов!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HTjDi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6" y="-214338"/>
            <a:ext cx="9607456" cy="592935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2844" y="0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70" name="AutoShape 6" descr="Ответы Mail.ru: как выглядит и чем занимается ШМАКОДЯВКА??!!))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135250" y="-55085"/>
            <a:ext cx="67306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ОПРЕДЕЛЕНИЕ МАРШРУТА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11285" name="Picture 21"/>
          <p:cNvPicPr>
            <a:picLocks noChangeAspect="1" noChangeArrowheads="1"/>
          </p:cNvPicPr>
          <p:nvPr/>
        </p:nvPicPr>
        <p:blipFill>
          <a:blip r:embed="rId3"/>
          <a:srcRect t="3705"/>
          <a:stretch>
            <a:fillRect/>
          </a:stretch>
        </p:blipFill>
        <p:spPr bwMode="auto">
          <a:xfrm>
            <a:off x="1464447" y="679014"/>
            <a:ext cx="6215106" cy="419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4919032"/>
            <a:ext cx="9144000" cy="1938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Мы отправляемся в путешествие!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Но чтобы ехать, нужно знать: куда и соответственно иметь маршрут.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Каждой команде выдан маршрутный лист, но дороги на нем нет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домики-агентства спрятаны. Подумайте, в какой последовательности должны быть соединены домики, чтобы маршрут был верным.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Команда, которая выполнит первой – получит 1 балл.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2844" y="0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70" name="AutoShape 6" descr="Ответы Mail.ru: как выглядит и чем занимается ШМАКОДЯВКА??!!))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135250" y="-55085"/>
            <a:ext cx="67306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ОПРЕДЕЛЕНИЕ МАРШРУТА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714348" y="928670"/>
            <a:ext cx="7858180" cy="5500726"/>
            <a:chOff x="642910" y="928670"/>
            <a:chExt cx="7858180" cy="5500726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/>
            <a:srcRect r="3376" b="4228"/>
            <a:stretch>
              <a:fillRect/>
            </a:stretch>
          </p:blipFill>
          <p:spPr bwMode="auto">
            <a:xfrm>
              <a:off x="642910" y="928670"/>
              <a:ext cx="7858180" cy="5500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363" name="Picture 3"/>
            <p:cNvPicPr>
              <a:picLocks noChangeAspect="1" noChangeArrowheads="1"/>
            </p:cNvPicPr>
            <p:nvPr/>
          </p:nvPicPr>
          <p:blipFill>
            <a:blip r:embed="rId4"/>
            <a:srcRect b="14286"/>
            <a:stretch>
              <a:fillRect/>
            </a:stretch>
          </p:blipFill>
          <p:spPr bwMode="auto">
            <a:xfrm flipH="1" flipV="1">
              <a:off x="1552559" y="4286256"/>
              <a:ext cx="500066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6457890"/>
            <a:ext cx="9144000" cy="40011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Вот такой маршрут у нас получился! Молодцы!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895" t="1278" r="895"/>
          <a:stretch>
            <a:fillRect/>
          </a:stretch>
        </p:blipFill>
        <p:spPr bwMode="auto">
          <a:xfrm>
            <a:off x="714348" y="838221"/>
            <a:ext cx="7837487" cy="551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142844" y="0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70" name="AutoShape 6" descr="Ответы Mail.ru: как выглядит и чем занимается ШМАКОДЯВКА??!!))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135250" y="-55085"/>
            <a:ext cx="67306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ОПРЕДЕЛЕНИЕ МАРШРУТА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3282735"/>
            <a:ext cx="142876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Модельное</a:t>
            </a:r>
          </a:p>
          <a:p>
            <a:pPr algn="ct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агентство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 b="14286"/>
          <a:stretch>
            <a:fillRect/>
          </a:stretch>
        </p:blipFill>
        <p:spPr bwMode="auto">
          <a:xfrm flipH="1" flipV="1">
            <a:off x="1623997" y="4211429"/>
            <a:ext cx="5000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857356" y="5425875"/>
            <a:ext cx="1428760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Агентство «ОХ»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29058" y="3782801"/>
            <a:ext cx="1643074" cy="923330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Агентство «Эти глаза напротив»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57950" y="2211165"/>
            <a:ext cx="1428760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Свадебное агентство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72264" y="5354437"/>
            <a:ext cx="142876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Агентство «Марафон»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0" y="6457890"/>
            <a:ext cx="9144000" cy="40011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/>
                <a:cs typeface="Times New Roman"/>
              </a:rPr>
              <a:t>В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/>
                <a:cs typeface="Times New Roman"/>
              </a:rPr>
              <a:t> каждом домике находится агентство. Мы побываем в каждом!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895" t="24617" r="73145" b="47274"/>
          <a:stretch>
            <a:fillRect/>
          </a:stretch>
        </p:blipFill>
        <p:spPr bwMode="auto">
          <a:xfrm>
            <a:off x="1107257" y="1214422"/>
            <a:ext cx="6929486" cy="5256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282" y="71438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42906" y="16353"/>
            <a:ext cx="62581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МОДЕЛЬНОЕ АГЕНТСТВО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14282" y="0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70" name="AutoShape 6" descr="Ответы Mail.ru: как выглядит и чем занимается ШМАКОДЯВКА??!!))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442906" y="-55085"/>
            <a:ext cx="62581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МОДЕЛЬНОЕ АГЕНТСТВО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785794"/>
            <a:ext cx="6143668" cy="3385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4232041"/>
            <a:ext cx="9144000" cy="255454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На этой станции, нужно разобрать </a:t>
            </a:r>
            <a:r>
              <a:rPr lang="ru-RU" sz="2000" dirty="0" err="1" smtClean="0"/>
              <a:t>пазл</a:t>
            </a:r>
            <a:r>
              <a:rPr lang="ru-RU" sz="2000" dirty="0" smtClean="0"/>
              <a:t>. На уроках информатики </a:t>
            </a:r>
            <a:r>
              <a:rPr lang="ru-RU" sz="2000" dirty="0" err="1" smtClean="0"/>
              <a:t>пазлы</a:t>
            </a:r>
            <a:r>
              <a:rPr lang="ru-RU" sz="2000" dirty="0" smtClean="0"/>
              <a:t>, конечно же, на компьютере. На ноутбуках уже открыта </a:t>
            </a:r>
            <a:r>
              <a:rPr lang="ru-RU" sz="2000" u="sng" dirty="0" smtClean="0">
                <a:solidFill>
                  <a:srgbClr val="0070C0"/>
                </a:solidFill>
                <a:hlinkClick r:id="rId3"/>
              </a:rPr>
              <a:t>нужная страничка</a:t>
            </a:r>
            <a:r>
              <a:rPr lang="ru-RU" sz="2000" u="sng" dirty="0" smtClean="0">
                <a:solidFill>
                  <a:srgbClr val="0070C0"/>
                </a:solidFill>
              </a:rPr>
              <a:t>.</a:t>
            </a:r>
          </a:p>
          <a:p>
            <a:r>
              <a:rPr lang="ru-RU" sz="2000" b="1" dirty="0" smtClean="0"/>
              <a:t>Правила игры: </a:t>
            </a:r>
            <a:r>
              <a:rPr lang="ru-RU" sz="2000" dirty="0" smtClean="0"/>
              <a:t>Необходимо распределить </a:t>
            </a:r>
            <a:r>
              <a:rPr lang="ru-RU" sz="2000" dirty="0" err="1" smtClean="0"/>
              <a:t>пазлы</a:t>
            </a:r>
            <a:r>
              <a:rPr lang="ru-RU" sz="2000" dirty="0" smtClean="0"/>
              <a:t> по четырем категориям, которые указаны сверху. Перед выбором </a:t>
            </a:r>
            <a:r>
              <a:rPr lang="ru-RU" sz="2000" dirty="0" err="1" smtClean="0"/>
              <a:t>пазла</a:t>
            </a:r>
            <a:r>
              <a:rPr lang="ru-RU" sz="2000" dirty="0" smtClean="0"/>
              <a:t>, необходимо выбрать категорию, к которой он относится. Если категория подходит к </a:t>
            </a:r>
            <a:r>
              <a:rPr lang="ru-RU" sz="2000" dirty="0" err="1" smtClean="0"/>
              <a:t>пазлу</a:t>
            </a:r>
            <a:r>
              <a:rPr lang="ru-RU" sz="2000" dirty="0" smtClean="0"/>
              <a:t>, то он исчезает. </a:t>
            </a:r>
          </a:p>
          <a:p>
            <a:r>
              <a:rPr lang="ru-RU" sz="2000" dirty="0" smtClean="0"/>
              <a:t>В результате у Вас откроется картинка. Картинка не простая, а знакомая.</a:t>
            </a:r>
          </a:p>
          <a:p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Команда,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первая открывшая картинку, получает 3 балла;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 характеристику картинки – 3 балла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14282" y="0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70" name="AutoShape 6" descr="Ответы Mail.ru: как выглядит и чем занимается ШМАКОДЯВКА??!!))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442906" y="-55085"/>
            <a:ext cx="62581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МОДЕЛЬНОЕ АГЕНТСТВО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5214950"/>
            <a:ext cx="9144000" cy="584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же это за картинка? Вы с ней уже знакомы!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8704263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4819985"/>
            <a:ext cx="9144000" cy="2062103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dirty="0" smtClean="0"/>
              <a:t>Это легендарная математическая задача</a:t>
            </a:r>
          </a:p>
          <a:p>
            <a:pPr algn="ctr"/>
            <a:r>
              <a:rPr lang="ru-RU" sz="3200" b="1" dirty="0" smtClean="0"/>
              <a:t>о семи мостах Кёнигсберга.</a:t>
            </a:r>
          </a:p>
          <a:p>
            <a:pPr algn="ctr"/>
            <a:r>
              <a:rPr lang="ru-RU" sz="3200" b="1" dirty="0" smtClean="0"/>
              <a:t>Решить эту задачу смог Леонард Эйлер, при этом разработал теорию графов.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3036" t="62816" r="59764" b="8534"/>
          <a:stretch>
            <a:fillRect/>
          </a:stretch>
        </p:blipFill>
        <p:spPr bwMode="auto">
          <a:xfrm>
            <a:off x="160704" y="1285860"/>
            <a:ext cx="8822593" cy="4760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282" y="71438"/>
            <a:ext cx="8715436" cy="6429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393776" y="16353"/>
            <a:ext cx="43564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АГЕНТСТВО «ОХ»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962</Words>
  <Application>Microsoft Office PowerPoint</Application>
  <PresentationFormat>Экран (4:3)</PresentationFormat>
  <Paragraphs>131</Paragraphs>
  <Slides>22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Урок - игра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Кактус</cp:lastModifiedBy>
  <cp:revision>135</cp:revision>
  <dcterms:created xsi:type="dcterms:W3CDTF">2021-10-20T15:45:04Z</dcterms:created>
  <dcterms:modified xsi:type="dcterms:W3CDTF">2022-03-16T07:32:22Z</dcterms:modified>
</cp:coreProperties>
</file>