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66" r:id="rId3"/>
    <p:sldId id="268" r:id="rId4"/>
    <p:sldId id="257" r:id="rId5"/>
    <p:sldId id="256" r:id="rId6"/>
    <p:sldId id="269" r:id="rId7"/>
    <p:sldId id="258" r:id="rId8"/>
    <p:sldId id="259" r:id="rId9"/>
    <p:sldId id="260" r:id="rId11"/>
    <p:sldId id="261" r:id="rId12"/>
    <p:sldId id="270" r:id="rId13"/>
    <p:sldId id="271" r:id="rId14"/>
    <p:sldId id="262" r:id="rId15"/>
    <p:sldId id="272" r:id="rId16"/>
    <p:sldId id="273" r:id="rId17"/>
    <p:sldId id="263" r:id="rId18"/>
    <p:sldId id="264" r:id="rId19"/>
    <p:sldId id="265" r:id="rId20"/>
    <p:sldId id="274" r:id="rId21"/>
    <p:sldId id="275" r:id="rId2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87" d="100"/>
          <a:sy n="87" d="100"/>
        </p:scale>
        <p:origin x="666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ru-RU" sz="186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Численность КПСС, в млн. чел.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1985</c:v>
                </c:pt>
                <c:pt idx="1">
                  <c:v>1991</c:v>
                </c:pt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21</c:v>
                </c:pt>
                <c:pt idx="1">
                  <c:v>15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855984288"/>
        <c:axId val="-855983744"/>
      </c:barChart>
      <c:catAx>
        <c:axId val="-8559842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ru-RU" sz="1195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-855983744"/>
        <c:crosses val="autoZero"/>
        <c:auto val="1"/>
        <c:lblAlgn val="ctr"/>
        <c:lblOffset val="100"/>
        <c:noMultiLvlLbl val="0"/>
      </c:catAx>
      <c:valAx>
        <c:axId val="-8559837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ru-RU" sz="1195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-8559842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ru-RU" sz="1195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  <c:extLst>
      <c:ext uri="{0b15fc19-7d7d-44ad-8c2d-2c3a37ce22c3}">
        <chartProps xmlns="https://web.wps.cn/et/2018/main" chartId="{7bcd5e24-22bb-4e04-a811-266e94caa795}"/>
      </c:ext>
    </c:extLst>
  </c:chart>
  <c:spPr>
    <a:solidFill>
      <a:schemeClr val="bg1"/>
    </a:solidFill>
    <a:ln>
      <a:noFill/>
    </a:ln>
    <a:effectLst/>
  </c:spPr>
  <c:txPr>
    <a:bodyPr/>
    <a:lstStyle/>
    <a:p>
      <a:pPr>
        <a:defRPr lang="ru-RU">
          <a:solidFill>
            <a:schemeClr val="tx1"/>
          </a:solidFill>
        </a:defRPr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46B21A-D924-47C1-989E-D04D56491ADE}" type="datetimeFigureOut">
              <a:rPr lang="ru-RU" smtClean="0"/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9977FF-4F6D-4D28-A5F7-E25090FF2DAB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9977FF-4F6D-4D28-A5F7-E25090FF2DAB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CFA5E-6527-46BA-A39B-40013315F749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612DD-E7FC-4D30-8CEF-708BFD270BF4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CFA5E-6527-46BA-A39B-40013315F749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612DD-E7FC-4D30-8CEF-708BFD270BF4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CFA5E-6527-46BA-A39B-40013315F749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612DD-E7FC-4D30-8CEF-708BFD270BF4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CFA5E-6527-46BA-A39B-40013315F749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612DD-E7FC-4D30-8CEF-708BFD270BF4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CFA5E-6527-46BA-A39B-40013315F749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612DD-E7FC-4D30-8CEF-708BFD270BF4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CFA5E-6527-46BA-A39B-40013315F749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612DD-E7FC-4D30-8CEF-708BFD270BF4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CFA5E-6527-46BA-A39B-40013315F749}" type="datetimeFigureOut">
              <a:rPr lang="ru-RU" smtClean="0"/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612DD-E7FC-4D30-8CEF-708BFD270BF4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CFA5E-6527-46BA-A39B-40013315F749}" type="datetimeFigureOut">
              <a:rPr lang="ru-RU" smtClean="0"/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612DD-E7FC-4D30-8CEF-708BFD270BF4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CFA5E-6527-46BA-A39B-40013315F749}" type="datetimeFigureOut">
              <a:rPr lang="ru-RU" smtClean="0"/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612DD-E7FC-4D30-8CEF-708BFD270BF4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CFA5E-6527-46BA-A39B-40013315F749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612DD-E7FC-4D30-8CEF-708BFD270BF4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CFA5E-6527-46BA-A39B-40013315F749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612DD-E7FC-4D30-8CEF-708BFD270BF4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DCFA5E-6527-46BA-A39B-40013315F749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6612DD-E7FC-4D30-8CEF-708BFD270BF4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Relationship Id="rId3" Type="http://schemas.microsoft.com/office/2007/relationships/hdphoto" Target="../media/image15.wdp"/><Relationship Id="rId2" Type="http://schemas.openxmlformats.org/officeDocument/2006/relationships/image" Target="../media/image14.png"/><Relationship Id="rId1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9.jpeg"/><Relationship Id="rId1" Type="http://schemas.openxmlformats.org/officeDocument/2006/relationships/image" Target="../media/image2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0.png"/><Relationship Id="rId1" Type="http://schemas.openxmlformats.org/officeDocument/2006/relationships/chart" Target="../charts/char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9" Type="http://schemas.microsoft.com/office/2007/relationships/hdphoto" Target="../media/image13.wdp"/><Relationship Id="rId8" Type="http://schemas.openxmlformats.org/officeDocument/2006/relationships/image" Target="../media/image12.png"/><Relationship Id="rId7" Type="http://schemas.openxmlformats.org/officeDocument/2006/relationships/image" Target="../media/image11.png"/><Relationship Id="rId6" Type="http://schemas.microsoft.com/office/2007/relationships/hdphoto" Target="../media/image10.wdp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microsoft.com/office/2007/relationships/hdphoto" Target="../media/image6.wdp"/><Relationship Id="rId17" Type="http://schemas.openxmlformats.org/officeDocument/2006/relationships/notesSlide" Target="../notesSlides/notesSlide1.xml"/><Relationship Id="rId16" Type="http://schemas.openxmlformats.org/officeDocument/2006/relationships/slideLayout" Target="../slideLayouts/slideLayout2.xml"/><Relationship Id="rId15" Type="http://schemas.microsoft.com/office/2007/relationships/hdphoto" Target="../media/image19.wdp"/><Relationship Id="rId14" Type="http://schemas.openxmlformats.org/officeDocument/2006/relationships/image" Target="../media/image18.png"/><Relationship Id="rId13" Type="http://schemas.microsoft.com/office/2007/relationships/hdphoto" Target="../media/image17.wdp"/><Relationship Id="rId12" Type="http://schemas.openxmlformats.org/officeDocument/2006/relationships/image" Target="../media/image16.png"/><Relationship Id="rId11" Type="http://schemas.microsoft.com/office/2007/relationships/hdphoto" Target="../media/image15.wdp"/><Relationship Id="rId10" Type="http://schemas.openxmlformats.org/officeDocument/2006/relationships/image" Target="../media/image14.png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microsoft.com/office/2007/relationships/hdphoto" Target="../media/image22.wdp"/><Relationship Id="rId2" Type="http://schemas.openxmlformats.org/officeDocument/2006/relationships/image" Target="../media/image21.png"/><Relationship Id="rId1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27942" y="2763225"/>
            <a:ext cx="3180184" cy="754548"/>
          </a:xfrm>
        </p:spPr>
        <p:txBody>
          <a:bodyPr>
            <a:normAutofit/>
          </a:bodyPr>
          <a:lstStyle/>
          <a:p>
            <a:pPr algn="ctr"/>
            <a:endParaRPr lang="ru-RU" sz="28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4076" y="1241731"/>
            <a:ext cx="7735712" cy="4351338"/>
          </a:xfrm>
        </p:spPr>
      </p:pic>
      <p:sp>
        <p:nvSpPr>
          <p:cNvPr id="4" name="Текстовое поле 3"/>
          <p:cNvSpPr txBox="1"/>
          <p:nvPr/>
        </p:nvSpPr>
        <p:spPr>
          <a:xfrm>
            <a:off x="1111250" y="285750"/>
            <a:ext cx="99695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en-US" sz="3600" b="1"/>
              <a:t>Реформа</a:t>
            </a:r>
            <a:r>
              <a:rPr lang="en-US" altLang="ru-RU" sz="3600" b="1"/>
              <a:t> </a:t>
            </a:r>
            <a:r>
              <a:rPr lang="en-US" altLang="en-US" sz="3600" b="1"/>
              <a:t>политической</a:t>
            </a:r>
            <a:r>
              <a:rPr lang="en-US" altLang="ru-RU" sz="3600" b="1"/>
              <a:t> </a:t>
            </a:r>
            <a:r>
              <a:rPr lang="en-US" altLang="en-US" sz="3600" b="1"/>
              <a:t>системы</a:t>
            </a:r>
            <a:r>
              <a:rPr lang="en-US" altLang="ru-RU" sz="3600" b="1"/>
              <a:t> </a:t>
            </a:r>
            <a:r>
              <a:rPr lang="en-US" altLang="en-US" sz="3600" b="1"/>
              <a:t>СССР</a:t>
            </a:r>
            <a:r>
              <a:rPr lang="en-US" altLang="ru-RU" sz="3600" b="1"/>
              <a:t> </a:t>
            </a:r>
            <a:r>
              <a:rPr lang="en-US" altLang="en-US" sz="3600" b="1"/>
              <a:t>и</a:t>
            </a:r>
            <a:r>
              <a:rPr lang="en-US" altLang="ru-RU" sz="3600" b="1"/>
              <a:t> </a:t>
            </a:r>
            <a:r>
              <a:rPr lang="en-US" altLang="en-US" sz="3600" b="1"/>
              <a:t>её</a:t>
            </a:r>
            <a:r>
              <a:rPr lang="en-US" altLang="ru-RU" sz="3600" b="1"/>
              <a:t> </a:t>
            </a:r>
            <a:r>
              <a:rPr lang="en-US" altLang="en-US" sz="3600" b="1"/>
              <a:t>итоги</a:t>
            </a:r>
            <a:endParaRPr lang="ru-RU" altLang="en-US" sz="3600" b="1"/>
          </a:p>
        </p:txBody>
      </p:sp>
      <p:sp>
        <p:nvSpPr>
          <p:cNvPr id="6" name="Текстовое поле 5"/>
          <p:cNvSpPr txBox="1"/>
          <p:nvPr/>
        </p:nvSpPr>
        <p:spPr>
          <a:xfrm>
            <a:off x="3522345" y="5661025"/>
            <a:ext cx="6635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ru-RU" sz="2800"/>
              <a:t>10–11 </a:t>
            </a:r>
            <a:r>
              <a:rPr lang="en-US" altLang="en-US" sz="2800"/>
              <a:t>класс</a:t>
            </a:r>
            <a:r>
              <a:rPr lang="ru-RU" altLang="en-US" sz="2800"/>
              <a:t>ы, базовый уровень</a:t>
            </a:r>
            <a:r>
              <a:rPr lang="en-US" altLang="ru-RU"/>
              <a:t> </a:t>
            </a:r>
            <a:endParaRPr lang="ru-RU" altLang="en-US"/>
          </a:p>
        </p:txBody>
      </p:sp>
      <p:sp>
        <p:nvSpPr>
          <p:cNvPr id="7" name="Текстовое поле 6"/>
          <p:cNvSpPr txBox="1"/>
          <p:nvPr/>
        </p:nvSpPr>
        <p:spPr>
          <a:xfrm>
            <a:off x="8867775" y="6172200"/>
            <a:ext cx="32277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ru-RU" altLang="en-US"/>
              <a:t>учитель истории А.Г. Ромахова</a:t>
            </a:r>
            <a:endParaRPr lang="ru-RU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892366" y="749147"/>
            <a:ext cx="10036367" cy="5365214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600" b="1" dirty="0" smtClean="0"/>
              <a:t>Работа </a:t>
            </a:r>
            <a:r>
              <a:rPr lang="ru-RU" sz="3600" b="1" dirty="0"/>
              <a:t>с </a:t>
            </a:r>
            <a:r>
              <a:rPr lang="ru-RU" sz="3600" b="1" dirty="0" smtClean="0"/>
              <a:t>учебником:</a:t>
            </a:r>
            <a:endParaRPr lang="ru-RU" sz="3600" b="1" dirty="0" smtClean="0"/>
          </a:p>
          <a:p>
            <a:r>
              <a:rPr lang="ru-RU" sz="3600" dirty="0" smtClean="0"/>
              <a:t>п.2 </a:t>
            </a:r>
            <a:r>
              <a:rPr lang="ru-RU" sz="3600" dirty="0"/>
              <a:t>§21 на </a:t>
            </a:r>
            <a:r>
              <a:rPr lang="ru-RU" sz="3600" dirty="0" err="1"/>
              <a:t>стр</a:t>
            </a:r>
            <a:r>
              <a:rPr lang="ru-RU" sz="3600" dirty="0"/>
              <a:t> 236 и 239 (схема) </a:t>
            </a:r>
            <a:r>
              <a:rPr lang="ru-RU" sz="3600" dirty="0" smtClean="0"/>
              <a:t>и </a:t>
            </a:r>
            <a:r>
              <a:rPr lang="ru-RU" sz="3600" dirty="0" err="1"/>
              <a:t>стр</a:t>
            </a:r>
            <a:r>
              <a:rPr lang="ru-RU" sz="3600" dirty="0"/>
              <a:t> </a:t>
            </a:r>
            <a:r>
              <a:rPr lang="ru-RU" sz="3600" dirty="0" smtClean="0"/>
              <a:t>139, </a:t>
            </a:r>
            <a:r>
              <a:rPr lang="ru-RU" sz="3600" dirty="0"/>
              <a:t>заполните сравнительную </a:t>
            </a:r>
            <a:r>
              <a:rPr lang="ru-RU" sz="3600" dirty="0" smtClean="0"/>
              <a:t>таблицу 1, </a:t>
            </a:r>
            <a:r>
              <a:rPr lang="ru-RU" sz="3600" dirty="0"/>
              <a:t>посвященную изменениям, внесенным в Конституцию СССР по итогам решений </a:t>
            </a:r>
            <a:r>
              <a:rPr lang="en-US" sz="3600" dirty="0"/>
              <a:t>XIX</a:t>
            </a:r>
            <a:r>
              <a:rPr lang="ru-RU" sz="3600" dirty="0"/>
              <a:t> партконференции. </a:t>
            </a:r>
            <a:endParaRPr lang="ru-RU" sz="3600" dirty="0"/>
          </a:p>
          <a:p>
            <a:r>
              <a:rPr lang="ru-RU" sz="3600" b="1" dirty="0"/>
              <a:t>Ответить на вопрос: </a:t>
            </a:r>
            <a:r>
              <a:rPr lang="ru-RU" sz="3600" dirty="0"/>
              <a:t>Какие изменения произошли в высших органах власти и порядке их </a:t>
            </a:r>
            <a:r>
              <a:rPr lang="ru-RU" sz="3600" dirty="0" smtClean="0"/>
              <a:t>избрания?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85590" y="264405"/>
            <a:ext cx="11402458" cy="6158429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454225" y="517792"/>
          <a:ext cx="9606710" cy="466508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201902"/>
                <a:gridCol w="3201902"/>
                <a:gridCol w="3202906"/>
              </a:tblGrid>
              <a:tr h="5495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Параметр сравнения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Конституция СССР 1977г.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Поправки, внесенные в Конституцию в 1988г.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76040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Высший орган государственной власти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Верховный Совет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Съезд народных депутатов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01387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Избираемый им постоянно действующий орган власти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Президиум Верховного Совета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Верховный Совет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28121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Порядок избрания высшего органа власти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Избрание кандидатов от единого блока коммунистов и беспартийных на безальтернативной основе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2/3 депутатов избираются на альтернативной основе, 1/3 выдвигается общественными и партийными организациями (в том числе КПСС)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" name="Скругленный прямоугольник 3"/>
          <p:cNvSpPr/>
          <p:nvPr/>
        </p:nvSpPr>
        <p:spPr>
          <a:xfrm>
            <a:off x="1597446" y="5398265"/>
            <a:ext cx="9474506" cy="760164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Критерии оценивания: </a:t>
            </a:r>
            <a:endParaRPr lang="ru-RU" sz="2000" b="1" dirty="0" smtClean="0"/>
          </a:p>
          <a:p>
            <a:pPr algn="ctr"/>
            <a:r>
              <a:rPr lang="ru-RU" sz="2000" b="1" dirty="0" smtClean="0"/>
              <a:t>Без ошибок – отлично;1-2 ошибки – хорошо; 3 ошибки -удовлетворительно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6" b="1206"/>
          <a:stretch>
            <a:fillRect/>
          </a:stretch>
        </p:blipFill>
        <p:spPr>
          <a:xfrm>
            <a:off x="8765124" y="2644794"/>
            <a:ext cx="3078878" cy="3938864"/>
          </a:xfrm>
          <a:prstGeom prst="roundRect">
            <a:avLst>
              <a:gd name="adj" fmla="val 6060"/>
            </a:avLst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61234" y="293121"/>
            <a:ext cx="7469531" cy="1200762"/>
          </a:xfrm>
          <a:prstGeom prst="roundRect">
            <a:avLst>
              <a:gd name="adj" fmla="val 14555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+mn-lt"/>
              </a:rPr>
              <a:t>I Съезд народных депутатов СССР </a:t>
            </a:r>
            <a:br>
              <a:rPr lang="ru-RU" sz="3600" b="1" dirty="0">
                <a:solidFill>
                  <a:srgbClr val="FF0000"/>
                </a:solidFill>
                <a:latin typeface="+mn-lt"/>
              </a:rPr>
            </a:br>
            <a:r>
              <a:rPr lang="ru-RU" sz="3600" b="1" dirty="0">
                <a:solidFill>
                  <a:srgbClr val="FF0000"/>
                </a:solidFill>
                <a:latin typeface="+mn-lt"/>
              </a:rPr>
              <a:t>(май-июнь 1989 г.)</a:t>
            </a:r>
            <a:endParaRPr lang="ru-RU" sz="36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93912" y="1760574"/>
            <a:ext cx="3999308" cy="1849747"/>
          </a:xfrm>
          <a:prstGeom prst="roundRect">
            <a:avLst>
              <a:gd name="adj" fmla="val 8620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pPr marL="0" indent="0">
              <a:buNone/>
            </a:pPr>
            <a:r>
              <a:rPr lang="ru-RU" sz="2400" dirty="0"/>
              <a:t>Начали оформляться политические фракции как реформистской, так и </a:t>
            </a:r>
            <a:r>
              <a:rPr lang="ru-RU" sz="2400" dirty="0" err="1"/>
              <a:t>антиреформистской</a:t>
            </a:r>
            <a:r>
              <a:rPr lang="ru-RU" sz="2400" dirty="0"/>
              <a:t> направленности.</a:t>
            </a:r>
            <a:endParaRPr lang="ru-RU" sz="2400" dirty="0"/>
          </a:p>
        </p:txBody>
      </p:sp>
      <p:sp>
        <p:nvSpPr>
          <p:cNvPr id="4" name="Прямоугольник: скругленные углы 3"/>
          <p:cNvSpPr/>
          <p:nvPr/>
        </p:nvSpPr>
        <p:spPr>
          <a:xfrm>
            <a:off x="6096000" y="1690688"/>
            <a:ext cx="6096000" cy="105560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sz="2800" dirty="0"/>
              <a:t>Процесс демократизации, начатый КПСС, вышел из-под её контроля.</a:t>
            </a:r>
            <a:endParaRPr lang="ru-RU" sz="2800" dirty="0"/>
          </a:p>
        </p:txBody>
      </p:sp>
      <p:sp>
        <p:nvSpPr>
          <p:cNvPr id="5" name="Прямоугольник: скругленные углы 4"/>
          <p:cNvSpPr/>
          <p:nvPr/>
        </p:nvSpPr>
        <p:spPr>
          <a:xfrm>
            <a:off x="710421" y="3736128"/>
            <a:ext cx="4004898" cy="1191816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3200" b="1" dirty="0"/>
              <a:t>Межрегиональная депутатская группа:</a:t>
            </a:r>
            <a:endParaRPr lang="ru-RU" sz="3200" b="1" dirty="0"/>
          </a:p>
        </p:txBody>
      </p:sp>
      <p:sp>
        <p:nvSpPr>
          <p:cNvPr id="6" name="Прямоугольник: скругленные углы 5"/>
          <p:cNvSpPr/>
          <p:nvPr/>
        </p:nvSpPr>
        <p:spPr>
          <a:xfrm>
            <a:off x="847228" y="5071879"/>
            <a:ext cx="3432962" cy="1055608"/>
          </a:xfrm>
          <a:prstGeom prst="round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</a:rPr>
              <a:t>стремление к многопартийности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791879" y="5849790"/>
            <a:ext cx="3025367" cy="715089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15.03.1990</a:t>
            </a:r>
            <a:r>
              <a:rPr lang="ru-RU" dirty="0">
                <a:solidFill>
                  <a:srgbClr val="FF0000"/>
                </a:solidFill>
              </a:rPr>
              <a:t> г. </a:t>
            </a:r>
            <a:r>
              <a:rPr lang="ru-RU" dirty="0"/>
              <a:t>М.С. Горбачев – </a:t>
            </a:r>
            <a:r>
              <a:rPr lang="ru-RU" dirty="0">
                <a:solidFill>
                  <a:schemeClr val="bg1"/>
                </a:solidFill>
              </a:rPr>
              <a:t>Первый президент СССР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9249" y="6308209"/>
            <a:ext cx="1389219" cy="408623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/>
              <a:t>Стр.237-239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8791879" y="5849790"/>
            <a:ext cx="3025367" cy="715089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15.03.1990</a:t>
            </a:r>
            <a:r>
              <a:rPr lang="ru-RU" dirty="0"/>
              <a:t> </a:t>
            </a:r>
            <a:r>
              <a:rPr lang="ru-RU" dirty="0">
                <a:solidFill>
                  <a:srgbClr val="FF0000"/>
                </a:solidFill>
              </a:rPr>
              <a:t>г.</a:t>
            </a:r>
            <a:r>
              <a:rPr lang="ru-RU" dirty="0"/>
              <a:t> М.С. Горбачев – Первый президент СССР</a:t>
            </a:r>
            <a:endParaRPr lang="ru-RU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rcRect b="26334"/>
          <a:stretch>
            <a:fillRect/>
          </a:stretch>
        </p:blipFill>
        <p:spPr>
          <a:xfrm>
            <a:off x="6602352" y="2802221"/>
            <a:ext cx="1592859" cy="1750925"/>
          </a:xfrm>
          <a:prstGeom prst="roundRect">
            <a:avLst>
              <a:gd name="adj" fmla="val 7295"/>
            </a:avLst>
          </a:prstGeom>
        </p:spPr>
      </p:pic>
      <p:sp>
        <p:nvSpPr>
          <p:cNvPr id="12" name="TextBox 11"/>
          <p:cNvSpPr txBox="1"/>
          <p:nvPr/>
        </p:nvSpPr>
        <p:spPr>
          <a:xfrm>
            <a:off x="6790371" y="4332036"/>
            <a:ext cx="1216819" cy="340519"/>
          </a:xfrm>
          <a:prstGeom prst="round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400" dirty="0"/>
              <a:t>Б.Н. Ельцин</a:t>
            </a:r>
            <a:endParaRPr lang="ru-RU" sz="1400" dirty="0"/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5795" y="2823072"/>
            <a:ext cx="1468535" cy="1835669"/>
          </a:xfrm>
          <a:prstGeom prst="roundRect">
            <a:avLst>
              <a:gd name="adj" fmla="val 9864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5065498" y="4332036"/>
            <a:ext cx="1216819" cy="340519"/>
          </a:xfrm>
          <a:prstGeom prst="round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400" dirty="0"/>
              <a:t>А.Д. Сахаров</a:t>
            </a:r>
            <a:endParaRPr lang="ru-RU" sz="1400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9865" y="4742432"/>
            <a:ext cx="1437941" cy="1835669"/>
          </a:xfrm>
          <a:prstGeom prst="roundRect">
            <a:avLst>
              <a:gd name="adj" fmla="val 8651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5050425" y="6267634"/>
            <a:ext cx="1216819" cy="340519"/>
          </a:xfrm>
          <a:prstGeom prst="round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400" dirty="0"/>
              <a:t>А.А. Собчак</a:t>
            </a:r>
            <a:endParaRPr lang="ru-RU" sz="1400" dirty="0"/>
          </a:p>
        </p:txBody>
      </p:sp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5377" y="4753156"/>
            <a:ext cx="1428750" cy="1714500"/>
          </a:xfrm>
          <a:prstGeom prst="roundRect">
            <a:avLst>
              <a:gd name="adj" fmla="val 8830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6602352" y="6258304"/>
            <a:ext cx="1604359" cy="340519"/>
          </a:xfrm>
          <a:prstGeom prst="round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400" dirty="0"/>
              <a:t>Г.В. Старовойтова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2" grpId="0" animBg="1"/>
      <p:bldP spid="14" grpId="0" animBg="1"/>
      <p:bldP spid="15" grpId="0" animBg="1"/>
      <p:bldP spid="1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705080" y="462709"/>
            <a:ext cx="10972800" cy="1079652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FF0000"/>
                </a:solidFill>
              </a:rPr>
              <a:t>Задание: </a:t>
            </a:r>
            <a:r>
              <a:rPr lang="ru-RU" sz="2800" dirty="0"/>
              <a:t>систематизируйте имеющуюся информацию о Съездах народных депутатов в </a:t>
            </a:r>
            <a:r>
              <a:rPr lang="ru-RU" sz="2800" dirty="0" smtClean="0"/>
              <a:t>таблицу 2. Анализ </a:t>
            </a:r>
            <a:r>
              <a:rPr lang="ru-RU" sz="2800" dirty="0"/>
              <a:t>текста учебника </a:t>
            </a:r>
            <a:r>
              <a:rPr lang="ru-RU" sz="2800" dirty="0" err="1"/>
              <a:t>стр</a:t>
            </a:r>
            <a:r>
              <a:rPr lang="ru-RU" sz="2800" dirty="0"/>
              <a:t> 238-239.</a:t>
            </a:r>
            <a:endParaRPr lang="ru-RU" sz="2800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013552" y="1850834"/>
            <a:ext cx="10785513" cy="4847421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641514" y="2060153"/>
          <a:ext cx="9639758" cy="44398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22129"/>
                <a:gridCol w="1855233"/>
                <a:gridCol w="4962396"/>
              </a:tblGrid>
              <a:tr h="3143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Съезд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Период работы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Основные события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76804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I</a:t>
                      </a:r>
                      <a:r>
                        <a:rPr lang="ru-RU" sz="2000">
                          <a:effectLst/>
                        </a:rPr>
                        <a:t> Съезд народных депутатов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17869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II</a:t>
                      </a:r>
                      <a:r>
                        <a:rPr lang="ru-RU" sz="2000">
                          <a:effectLst/>
                        </a:rPr>
                        <a:t> Съезд народных депутатов СССР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17869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III</a:t>
                      </a:r>
                      <a:r>
                        <a:rPr lang="ru-RU" sz="2000" dirty="0">
                          <a:effectLst/>
                        </a:rPr>
                        <a:t> Съезд народных депутатов СССР 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793214" y="319489"/>
            <a:ext cx="10763480" cy="6092328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377110" y="506777"/>
          <a:ext cx="9716876" cy="48768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44707"/>
                <a:gridCol w="1870074"/>
                <a:gridCol w="5002095"/>
              </a:tblGrid>
              <a:tr h="3002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Съезд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Период работы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Основные события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10146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I</a:t>
                      </a:r>
                      <a:r>
                        <a:rPr lang="ru-RU" sz="2000">
                          <a:effectLst/>
                        </a:rPr>
                        <a:t> Съезд народных депутатов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Май-июнь 1989г.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- Избрание Горбачева председателем Верховного Совета СССР.</a:t>
                      </a:r>
                      <a:endParaRPr lang="ru-RU" sz="2000" dirty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- Создание оппозиционной радикально-реформистской Межрегиональной депутатской группы (лидеры- А.Д. Сахаров, Б.Н. Ельцин, Ю.Н. Афанасьев, Г.Х. Попов, А.А. Собчак)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20083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II</a:t>
                      </a:r>
                      <a:r>
                        <a:rPr lang="ru-RU" sz="2000">
                          <a:effectLst/>
                        </a:rPr>
                        <a:t> Съезд народных депутатов СССР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Декабрь 1989г.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Отказ большинства депутатов удовлетворить требование лидеров МДГ о включении в повестку съезда вопроса об отмене 6-й статьи Конституции СССР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20083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III</a:t>
                      </a:r>
                      <a:r>
                        <a:rPr lang="ru-RU" sz="2000" dirty="0">
                          <a:effectLst/>
                        </a:rPr>
                        <a:t> Съезд народных депутатов СССР 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Март 1990г.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- Учреждение поста Президента СССР.</a:t>
                      </a:r>
                      <a:endParaRPr lang="ru-RU" sz="2000" dirty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- Избрание Президентом СССР Горбачева на безальтернативной основе.</a:t>
                      </a:r>
                      <a:endParaRPr lang="ru-RU" sz="2000" dirty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- Отмена 6-й статьи Конституции СССР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" name="Скругленный прямоугольник 3"/>
          <p:cNvSpPr/>
          <p:nvPr/>
        </p:nvSpPr>
        <p:spPr>
          <a:xfrm>
            <a:off x="1542361" y="5431316"/>
            <a:ext cx="9463490" cy="826265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Критерии оценивания: </a:t>
            </a:r>
            <a:endParaRPr lang="ru-RU" sz="2000" b="1" dirty="0"/>
          </a:p>
          <a:p>
            <a:pPr algn="ctr"/>
            <a:r>
              <a:rPr lang="ru-RU" sz="2000" b="1" dirty="0"/>
              <a:t>Без ошибок – отлично;1-2 ошибки – хорошо; 3 ошибки -удовлетворительно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61711" y="440573"/>
            <a:ext cx="7468578" cy="686927"/>
          </a:xfrm>
          <a:prstGeom prst="round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+mn-lt"/>
              </a:rPr>
              <a:t>Становление многопартийности</a:t>
            </a:r>
            <a:endParaRPr lang="ru-RU" sz="3600" dirty="0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9" r="2169"/>
          <a:stretch>
            <a:fillRect/>
          </a:stretch>
        </p:blipFill>
        <p:spPr>
          <a:xfrm>
            <a:off x="615819" y="1623527"/>
            <a:ext cx="2281415" cy="2976465"/>
          </a:xfrm>
          <a:prstGeom prst="roundRect">
            <a:avLst>
              <a:gd name="adj" fmla="val 5602"/>
            </a:avLst>
          </a:prstGeom>
        </p:spPr>
      </p:pic>
      <p:sp>
        <p:nvSpPr>
          <p:cNvPr id="5" name="Прямоугольник: скругленные углы 4"/>
          <p:cNvSpPr/>
          <p:nvPr/>
        </p:nvSpPr>
        <p:spPr>
          <a:xfrm>
            <a:off x="3084458" y="1401625"/>
            <a:ext cx="8236614" cy="51077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400" b="1" dirty="0"/>
              <a:t>Усиление процесса формирования новых политических сил</a:t>
            </a:r>
            <a:endParaRPr lang="ru-RU" sz="2400" b="1" dirty="0"/>
          </a:p>
        </p:txBody>
      </p:sp>
      <p:sp>
        <p:nvSpPr>
          <p:cNvPr id="7" name="Прямоугольник: скругленные углы 6"/>
          <p:cNvSpPr/>
          <p:nvPr/>
        </p:nvSpPr>
        <p:spPr>
          <a:xfrm>
            <a:off x="264630" y="4260325"/>
            <a:ext cx="3987758" cy="1269980"/>
          </a:xfrm>
          <a:prstGeom prst="roundRect">
            <a:avLst>
              <a:gd name="adj" fmla="val 9641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/>
              <a:t>1988 г. – </a:t>
            </a:r>
            <a:r>
              <a:rPr lang="ru-RU" sz="2400" dirty="0">
                <a:solidFill>
                  <a:schemeClr val="bg1"/>
                </a:solidFill>
              </a:rPr>
              <a:t>Первая оппозиционная партия</a:t>
            </a:r>
            <a:endParaRPr lang="ru-RU" sz="2400" dirty="0">
              <a:solidFill>
                <a:schemeClr val="bg1"/>
              </a:solidFill>
            </a:endParaRPr>
          </a:p>
          <a:p>
            <a:r>
              <a:rPr lang="ru-RU" sz="2400" b="1" dirty="0">
                <a:solidFill>
                  <a:schemeClr val="bg1"/>
                </a:solidFill>
              </a:rPr>
              <a:t>ДЕМОКРАТИЧЕСКИЙ СОЮЗ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9" name="Прямоугольник: скругленные углы 8"/>
          <p:cNvSpPr/>
          <p:nvPr/>
        </p:nvSpPr>
        <p:spPr>
          <a:xfrm>
            <a:off x="798821" y="5556456"/>
            <a:ext cx="3987758" cy="510778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/>
              <a:t>Лидер – </a:t>
            </a:r>
            <a:r>
              <a:rPr lang="ru-RU" sz="2400" b="1" dirty="0"/>
              <a:t>В. Новодворская</a:t>
            </a:r>
            <a:endParaRPr lang="ru-RU" sz="2400" b="1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1" b="651"/>
          <a:stretch>
            <a:fillRect/>
          </a:stretch>
        </p:blipFill>
        <p:spPr>
          <a:xfrm>
            <a:off x="7623679" y="2266388"/>
            <a:ext cx="4136553" cy="2757702"/>
          </a:xfrm>
          <a:prstGeom prst="roundRect">
            <a:avLst>
              <a:gd name="adj" fmla="val 5208"/>
            </a:avLst>
          </a:prstGeom>
        </p:spPr>
      </p:pic>
      <p:sp>
        <p:nvSpPr>
          <p:cNvPr id="11" name="Прямоугольник: скругленные углы 10"/>
          <p:cNvSpPr/>
          <p:nvPr/>
        </p:nvSpPr>
        <p:spPr>
          <a:xfrm>
            <a:off x="7828377" y="5089404"/>
            <a:ext cx="3987758" cy="1328023"/>
          </a:xfrm>
          <a:prstGeom prst="roundRect">
            <a:avLst>
              <a:gd name="adj" fmla="val 11484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dirty="0"/>
              <a:t>Появление Народных Фронтов в Прибалтике и др. республиках</a:t>
            </a:r>
            <a:endParaRPr lang="ru-RU" sz="2400" dirty="0"/>
          </a:p>
        </p:txBody>
      </p:sp>
      <p:sp>
        <p:nvSpPr>
          <p:cNvPr id="3" name="Прямоугольник: скругленные углы 2"/>
          <p:cNvSpPr/>
          <p:nvPr/>
        </p:nvSpPr>
        <p:spPr>
          <a:xfrm>
            <a:off x="264630" y="4260325"/>
            <a:ext cx="3987758" cy="1269980"/>
          </a:xfrm>
          <a:prstGeom prst="roundRect">
            <a:avLst>
              <a:gd name="adj" fmla="val 9641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/>
              <a:t>1988 г. – </a:t>
            </a:r>
            <a:r>
              <a:rPr lang="ru-RU" sz="2400" dirty="0"/>
              <a:t>Первая оппозиционная партия</a:t>
            </a:r>
            <a:endParaRPr lang="ru-RU" sz="2400" dirty="0"/>
          </a:p>
          <a:p>
            <a:r>
              <a:rPr lang="ru-RU" sz="2400" b="1" dirty="0"/>
              <a:t>ДЕМОКРАТИЧЕСКИЙ СОЮЗ</a:t>
            </a:r>
            <a:endParaRPr lang="ru-RU" sz="2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89249" y="6308209"/>
            <a:ext cx="1389219" cy="408623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/>
              <a:t>Стр.239-240</a:t>
            </a:r>
            <a:endParaRPr lang="ru-RU" dirty="0"/>
          </a:p>
        </p:txBody>
      </p:sp>
      <p:grpSp>
        <p:nvGrpSpPr>
          <p:cNvPr id="12" name="Группа 11"/>
          <p:cNvGrpSpPr/>
          <p:nvPr/>
        </p:nvGrpSpPr>
        <p:grpSpPr>
          <a:xfrm>
            <a:off x="3065090" y="2466030"/>
            <a:ext cx="2163781" cy="1298268"/>
            <a:chOff x="23116" y="573106"/>
            <a:chExt cx="2163781" cy="1298268"/>
          </a:xfrm>
        </p:grpSpPr>
        <p:sp>
          <p:nvSpPr>
            <p:cNvPr id="19" name="Прямоугольник: скругленные углы 18"/>
            <p:cNvSpPr/>
            <p:nvPr/>
          </p:nvSpPr>
          <p:spPr>
            <a:xfrm>
              <a:off x="23116" y="573106"/>
              <a:ext cx="2163781" cy="1298268"/>
            </a:xfrm>
            <a:prstGeom prst="roundRect">
              <a:avLst>
                <a:gd name="adj" fmla="val 9094"/>
              </a:avLst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</p:sp>
        <p:sp>
          <p:nvSpPr>
            <p:cNvPr id="20" name="Прямоугольник: скругленные углы 4"/>
            <p:cNvSpPr txBox="1"/>
            <p:nvPr/>
          </p:nvSpPr>
          <p:spPr>
            <a:xfrm>
              <a:off x="63930" y="649558"/>
              <a:ext cx="2037029" cy="117151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2400" kern="1200" dirty="0"/>
                <a:t>Христианские демократы</a:t>
              </a:r>
              <a:endParaRPr lang="ru-RU" sz="2400" kern="1200" dirty="0"/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5483760" y="2479106"/>
            <a:ext cx="2163781" cy="1298268"/>
            <a:chOff x="2380714" y="586182"/>
            <a:chExt cx="2163781" cy="1298268"/>
          </a:xfrm>
        </p:grpSpPr>
        <p:sp>
          <p:nvSpPr>
            <p:cNvPr id="17" name="Прямоугольник: скругленные углы 16"/>
            <p:cNvSpPr/>
            <p:nvPr/>
          </p:nvSpPr>
          <p:spPr>
            <a:xfrm>
              <a:off x="2380714" y="586182"/>
              <a:ext cx="2163781" cy="1298268"/>
            </a:xfrm>
            <a:prstGeom prst="roundRect">
              <a:avLst>
                <a:gd name="adj" fmla="val 8336"/>
              </a:avLst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</p:sp>
        <p:sp>
          <p:nvSpPr>
            <p:cNvPr id="18" name="Прямоугольник: скругленные углы 6"/>
            <p:cNvSpPr txBox="1"/>
            <p:nvPr/>
          </p:nvSpPr>
          <p:spPr>
            <a:xfrm>
              <a:off x="2444090" y="649558"/>
              <a:ext cx="2037029" cy="117151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2400" kern="1200" dirty="0"/>
                <a:t>Либеральные Демократы</a:t>
              </a:r>
              <a:endParaRPr lang="ru-RU" sz="2400" kern="1200" dirty="0"/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4529839" y="4011243"/>
            <a:ext cx="2876887" cy="1298268"/>
            <a:chOff x="1819126" y="2124289"/>
            <a:chExt cx="2163781" cy="1298268"/>
          </a:xfrm>
        </p:grpSpPr>
        <p:sp>
          <p:nvSpPr>
            <p:cNvPr id="15" name="Прямоугольник: скругленные углы 14"/>
            <p:cNvSpPr/>
            <p:nvPr/>
          </p:nvSpPr>
          <p:spPr>
            <a:xfrm>
              <a:off x="1819126" y="2124289"/>
              <a:ext cx="2163781" cy="1298268"/>
            </a:xfrm>
            <a:prstGeom prst="roundRect">
              <a:avLst>
                <a:gd name="adj" fmla="val 7579"/>
              </a:avLst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</p:sp>
        <p:sp>
          <p:nvSpPr>
            <p:cNvPr id="16" name="Прямоугольник: скругленные углы 8"/>
            <p:cNvSpPr txBox="1"/>
            <p:nvPr/>
          </p:nvSpPr>
          <p:spPr>
            <a:xfrm>
              <a:off x="1882502" y="2187665"/>
              <a:ext cx="2037029" cy="117151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2400" kern="1200" dirty="0"/>
                <a:t>1990 г. – «Демократическая Россия»</a:t>
              </a:r>
              <a:endParaRPr lang="ru-RU" sz="2400" kern="12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: скругленные углы 3"/>
          <p:cNvSpPr/>
          <p:nvPr/>
        </p:nvSpPr>
        <p:spPr>
          <a:xfrm>
            <a:off x="4654989" y="1342150"/>
            <a:ext cx="7099155" cy="715089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</a:rPr>
              <a:t>Июнь 1990 г. </a:t>
            </a:r>
            <a:r>
              <a:rPr lang="ru-RU" sz="3600" dirty="0"/>
              <a:t>– </a:t>
            </a:r>
            <a:r>
              <a:rPr lang="ru-RU" sz="3600" dirty="0">
                <a:solidFill>
                  <a:schemeClr val="bg1"/>
                </a:solidFill>
              </a:rPr>
              <a:t>создание КП РСФСР</a:t>
            </a:r>
            <a:endParaRPr lang="ru-RU" sz="3600" dirty="0">
              <a:solidFill>
                <a:schemeClr val="bg1"/>
              </a:solidFill>
            </a:endParaRPr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334754" y="1169289"/>
          <a:ext cx="4125573" cy="46279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8" name="Прямоугольник: скругленные углы 7"/>
          <p:cNvSpPr/>
          <p:nvPr/>
        </p:nvSpPr>
        <p:spPr>
          <a:xfrm>
            <a:off x="5091142" y="2245604"/>
            <a:ext cx="6156149" cy="646986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</a:rPr>
              <a:t>XXVIII съезд КПСС </a:t>
            </a:r>
            <a:r>
              <a:rPr lang="ru-RU" sz="3200" b="1" dirty="0"/>
              <a:t>(</a:t>
            </a:r>
            <a:r>
              <a:rPr lang="ru-RU" sz="3200" b="1" dirty="0">
                <a:solidFill>
                  <a:srgbClr val="FF0000"/>
                </a:solidFill>
              </a:rPr>
              <a:t>июль 1990 г.</a:t>
            </a:r>
            <a:r>
              <a:rPr lang="ru-RU" sz="3200" b="1" dirty="0"/>
              <a:t>): </a:t>
            </a:r>
            <a:endParaRPr lang="ru-RU" sz="3200" b="1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" r="491"/>
          <a:stretch>
            <a:fillRect/>
          </a:stretch>
        </p:blipFill>
        <p:spPr>
          <a:xfrm>
            <a:off x="4654989" y="3159119"/>
            <a:ext cx="4125573" cy="2786348"/>
          </a:xfrm>
          <a:prstGeom prst="roundRect">
            <a:avLst>
              <a:gd name="adj" fmla="val 4802"/>
            </a:avLst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84390" y="344806"/>
            <a:ext cx="3823219" cy="818947"/>
          </a:xfrm>
          <a:prstGeom prst="round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>
            <a:no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+mn-lt"/>
              </a:rPr>
              <a:t>Кризис в КПСС</a:t>
            </a:r>
            <a:endParaRPr lang="ru-RU" sz="36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9249" y="6308209"/>
            <a:ext cx="1389219" cy="408623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/>
              <a:t>Стр.240-241</a:t>
            </a:r>
            <a:endParaRPr lang="ru-RU" dirty="0"/>
          </a:p>
        </p:txBody>
      </p:sp>
      <p:sp>
        <p:nvSpPr>
          <p:cNvPr id="5" name="Прямоугольник: скругленные углы 4"/>
          <p:cNvSpPr/>
          <p:nvPr/>
        </p:nvSpPr>
        <p:spPr>
          <a:xfrm>
            <a:off x="4654989" y="1342150"/>
            <a:ext cx="7099155" cy="715089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</a:rPr>
              <a:t>Июнь 1990 г. </a:t>
            </a:r>
            <a:r>
              <a:rPr lang="ru-RU" sz="3600" dirty="0"/>
              <a:t>– создание КП РСФСР</a:t>
            </a:r>
            <a:endParaRPr lang="ru-RU" sz="3600" dirty="0"/>
          </a:p>
        </p:txBody>
      </p:sp>
      <p:sp>
        <p:nvSpPr>
          <p:cNvPr id="6" name="Прямоугольник: скругленные углы 5"/>
          <p:cNvSpPr/>
          <p:nvPr/>
        </p:nvSpPr>
        <p:spPr>
          <a:xfrm>
            <a:off x="5091141" y="2248955"/>
            <a:ext cx="6156149" cy="646986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3200" b="1" dirty="0"/>
              <a:t>XXVIII съезд КПСС (</a:t>
            </a:r>
            <a:r>
              <a:rPr lang="ru-RU" sz="3200" b="1" dirty="0">
                <a:solidFill>
                  <a:srgbClr val="FF0000"/>
                </a:solidFill>
              </a:rPr>
              <a:t>июль 1990 г.</a:t>
            </a:r>
            <a:r>
              <a:rPr lang="ru-RU" sz="3200" b="1" dirty="0"/>
              <a:t>): </a:t>
            </a:r>
            <a:endParaRPr lang="ru-RU" sz="3200" b="1" dirty="0"/>
          </a:p>
        </p:txBody>
      </p:sp>
      <p:grpSp>
        <p:nvGrpSpPr>
          <p:cNvPr id="11" name="Группа 10"/>
          <p:cNvGrpSpPr/>
          <p:nvPr/>
        </p:nvGrpSpPr>
        <p:grpSpPr>
          <a:xfrm>
            <a:off x="9154527" y="3072799"/>
            <a:ext cx="2417345" cy="1450407"/>
            <a:chOff x="981913" y="166"/>
            <a:chExt cx="2417345" cy="1450407"/>
          </a:xfrm>
        </p:grpSpPr>
        <p:sp>
          <p:nvSpPr>
            <p:cNvPr id="15" name="Прямоугольник: скругленные углы 14"/>
            <p:cNvSpPr/>
            <p:nvPr/>
          </p:nvSpPr>
          <p:spPr>
            <a:xfrm>
              <a:off x="981913" y="166"/>
              <a:ext cx="2417345" cy="1450407"/>
            </a:xfrm>
            <a:prstGeom prst="roundRect">
              <a:avLst>
                <a:gd name="adj" fmla="val 10566"/>
              </a:avLst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</p:sp>
        <p:sp>
          <p:nvSpPr>
            <p:cNvPr id="16" name="Прямоугольник: скругленные углы 4"/>
            <p:cNvSpPr txBox="1"/>
            <p:nvPr/>
          </p:nvSpPr>
          <p:spPr>
            <a:xfrm>
              <a:off x="1052716" y="70969"/>
              <a:ext cx="2275739" cy="130880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80010" tIns="80010" rIns="80010" bIns="80010" numCol="1" spcCol="1270" anchor="ctr" anchorCtr="0">
              <a:noAutofit/>
            </a:bodyPr>
            <a:lstStyle/>
            <a:p>
              <a:pPr marL="0" lvl="0" indent="0" algn="ctr"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2100" kern="1200" dirty="0"/>
                <a:t>Углубление разногласий</a:t>
              </a:r>
              <a:endParaRPr lang="ru-RU" sz="2100" kern="1200" dirty="0"/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9154527" y="4764941"/>
            <a:ext cx="2417345" cy="1450407"/>
            <a:chOff x="981913" y="1692308"/>
            <a:chExt cx="2417345" cy="1450407"/>
          </a:xfrm>
        </p:grpSpPr>
        <p:sp>
          <p:nvSpPr>
            <p:cNvPr id="13" name="Прямоугольник: скругленные углы 12"/>
            <p:cNvSpPr/>
            <p:nvPr/>
          </p:nvSpPr>
          <p:spPr>
            <a:xfrm>
              <a:off x="981913" y="1692308"/>
              <a:ext cx="2417345" cy="1450407"/>
            </a:xfrm>
            <a:prstGeom prst="roundRect">
              <a:avLst>
                <a:gd name="adj" fmla="val 10566"/>
              </a:avLst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</p:sp>
        <p:sp>
          <p:nvSpPr>
            <p:cNvPr id="14" name="Прямоугольник: скругленные углы 6"/>
            <p:cNvSpPr txBox="1"/>
            <p:nvPr/>
          </p:nvSpPr>
          <p:spPr>
            <a:xfrm>
              <a:off x="1052716" y="1763111"/>
              <a:ext cx="2275739" cy="130880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80010" tIns="80010" rIns="80010" bIns="80010" numCol="1" spcCol="1270" anchor="ctr" anchorCtr="0">
              <a:noAutofit/>
            </a:bodyPr>
            <a:lstStyle/>
            <a:p>
              <a:pPr marL="0" lvl="0" indent="0" algn="ctr"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2100" kern="1200" dirty="0"/>
                <a:t>Сохранение М.С. Горбачевым поста Генсека КПСС</a:t>
              </a:r>
              <a:endParaRPr lang="ru-RU" sz="2100" kern="1200" dirty="0"/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5280801" y="5807885"/>
            <a:ext cx="2873948" cy="408623"/>
          </a:xfrm>
          <a:prstGeom prst="round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dirty="0"/>
              <a:t>Михаил и Раиса Горбачёвы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51213" y="1223816"/>
            <a:ext cx="9089571" cy="2326497"/>
          </a:xfrm>
          <a:prstGeom prst="roundRect">
            <a:avLst>
              <a:gd name="adj" fmla="val 6891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ru-RU" dirty="0"/>
              <a:t>Как изменилась политическая система СССР во времена перестройки?</a:t>
            </a:r>
            <a:endParaRPr lang="ru-RU" dirty="0"/>
          </a:p>
          <a:p>
            <a:r>
              <a:rPr lang="ru-RU" dirty="0"/>
              <a:t>К каким проблемам это привело?</a:t>
            </a:r>
            <a:endParaRPr lang="ru-RU" dirty="0"/>
          </a:p>
          <a:p>
            <a:r>
              <a:rPr lang="ru-RU" dirty="0"/>
              <a:t>Какие положительные явления можно выделить?</a:t>
            </a:r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087248" y="271563"/>
            <a:ext cx="4017500" cy="818947"/>
          </a:xfrm>
          <a:prstGeom prst="round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>
            <a:no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+mn-lt"/>
              </a:rPr>
              <a:t>Подведём </a:t>
            </a:r>
            <a:r>
              <a:rPr lang="ru-RU" sz="3600" b="1" dirty="0" smtClean="0">
                <a:solidFill>
                  <a:srgbClr val="FF0000"/>
                </a:solidFill>
                <a:latin typeface="+mn-lt"/>
              </a:rPr>
              <a:t>итоги. Узнал</a:t>
            </a:r>
            <a:endParaRPr lang="ru-RU" sz="3600" dirty="0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1" t="7264" r="16068" b="7264"/>
          <a:stretch>
            <a:fillRect/>
          </a:stretch>
        </p:blipFill>
        <p:spPr>
          <a:xfrm>
            <a:off x="3903304" y="3683619"/>
            <a:ext cx="4385388" cy="3056065"/>
          </a:xfrm>
          <a:prstGeom prst="roundRect">
            <a:avLst>
              <a:gd name="adj" fmla="val 7508"/>
            </a:avLst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597446" y="2610998"/>
            <a:ext cx="8383836" cy="1663547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3600">
                <a:solidFill>
                  <a:prstClr val="black"/>
                </a:solidFill>
              </a:rPr>
              <a:t>Домашнее задание:</a:t>
            </a:r>
            <a:endParaRPr lang="ru-RU" sz="3600">
              <a:solidFill>
                <a:prstClr val="black"/>
              </a:solidFill>
            </a:endParaRPr>
          </a:p>
          <a:p>
            <a:pPr lvl="0" algn="ctr"/>
            <a:r>
              <a:rPr lang="ru-RU" sz="3600">
                <a:solidFill>
                  <a:prstClr val="black"/>
                </a:solidFill>
              </a:rPr>
              <a:t>П 21, ?? 1,3,4</a:t>
            </a:r>
            <a:endParaRPr lang="ru-RU" sz="3600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Текстовое поле 2"/>
          <p:cNvSpPr txBox="1"/>
          <p:nvPr/>
        </p:nvSpPr>
        <p:spPr>
          <a:xfrm>
            <a:off x="832485" y="413385"/>
            <a:ext cx="10527030" cy="52927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en-US" sz="3200"/>
              <a:t>Использованные</a:t>
            </a:r>
            <a:r>
              <a:rPr lang="en-US" altLang="ru-RU" sz="3200"/>
              <a:t> </a:t>
            </a:r>
            <a:r>
              <a:rPr lang="en-US" altLang="en-US" sz="3200"/>
              <a:t>источники</a:t>
            </a:r>
            <a:endParaRPr lang="en-US" altLang="en-US" sz="3200"/>
          </a:p>
          <a:p>
            <a:endParaRPr lang="en-US" altLang="ru-RU"/>
          </a:p>
          <a:p>
            <a:r>
              <a:rPr lang="en-US" altLang="en-US" sz="2400"/>
              <a:t>ФРП</a:t>
            </a:r>
            <a:r>
              <a:rPr lang="en-US" altLang="ru-RU" sz="2400"/>
              <a:t> </a:t>
            </a:r>
            <a:r>
              <a:rPr lang="en-US" altLang="en-US" sz="2400"/>
              <a:t>СОО</a:t>
            </a:r>
            <a:r>
              <a:rPr lang="en-US" altLang="ru-RU" sz="2400"/>
              <a:t> </a:t>
            </a:r>
            <a:r>
              <a:rPr lang="en-US" altLang="en-US" sz="2400"/>
              <a:t>по</a:t>
            </a:r>
            <a:r>
              <a:rPr lang="en-US" altLang="ru-RU" sz="2400"/>
              <a:t> </a:t>
            </a:r>
            <a:r>
              <a:rPr lang="en-US" altLang="en-US" sz="2400"/>
              <a:t>учебному</a:t>
            </a:r>
            <a:r>
              <a:rPr lang="en-US" altLang="ru-RU" sz="2400"/>
              <a:t> </a:t>
            </a:r>
            <a:r>
              <a:rPr lang="en-US" altLang="en-US" sz="2400"/>
              <a:t>предмету</a:t>
            </a:r>
            <a:r>
              <a:rPr lang="en-US" altLang="ru-RU" sz="2400"/>
              <a:t> </a:t>
            </a:r>
            <a:r>
              <a:rPr lang="" altLang="en-US" sz="2400"/>
              <a:t>«</a:t>
            </a:r>
            <a:r>
              <a:rPr lang="en-US" altLang="en-US" sz="2400"/>
              <a:t>История</a:t>
            </a:r>
            <a:r>
              <a:rPr lang="" altLang="en-US" sz="2400"/>
              <a:t>»</a:t>
            </a:r>
            <a:r>
              <a:rPr lang="en-US" altLang="ru-RU" sz="2400"/>
              <a:t> (</a:t>
            </a:r>
            <a:r>
              <a:rPr lang="en-US" altLang="en-US" sz="2400"/>
              <a:t>базовый</a:t>
            </a:r>
            <a:r>
              <a:rPr lang="en-US" altLang="ru-RU" sz="2400"/>
              <a:t> </a:t>
            </a:r>
            <a:r>
              <a:rPr lang="en-US" altLang="en-US" sz="2400"/>
              <a:t>уровень</a:t>
            </a:r>
            <a:r>
              <a:rPr lang="en-US" altLang="ru-RU" sz="2400"/>
              <a:t>) </a:t>
            </a:r>
            <a:r>
              <a:rPr lang="en-US" altLang="en-US" sz="2400"/>
              <a:t>для</a:t>
            </a:r>
            <a:r>
              <a:rPr lang="en-US" altLang="ru-RU" sz="2400"/>
              <a:t> 10–11 </a:t>
            </a:r>
            <a:r>
              <a:rPr lang="en-US" altLang="en-US" sz="2400"/>
              <a:t>классов</a:t>
            </a:r>
            <a:r>
              <a:rPr lang="en-US" altLang="ru-RU" sz="2400"/>
              <a:t> </a:t>
            </a:r>
            <a:r>
              <a:rPr lang="en-US" altLang="en-US" sz="2400"/>
              <a:t>образовательных</a:t>
            </a:r>
            <a:r>
              <a:rPr lang="en-US" altLang="ru-RU" sz="2400"/>
              <a:t> </a:t>
            </a:r>
            <a:r>
              <a:rPr lang="en-US" altLang="en-US" sz="2400"/>
              <a:t>организаций</a:t>
            </a:r>
            <a:r>
              <a:rPr lang="en-US" altLang="ru-RU" sz="2400"/>
              <a:t>) https://edsoo.ru/</a:t>
            </a:r>
            <a:endParaRPr lang="en-US" altLang="ru-RU" sz="2400"/>
          </a:p>
          <a:p>
            <a:endParaRPr lang="en-US" altLang="ru-RU" sz="2400"/>
          </a:p>
          <a:p>
            <a:r>
              <a:rPr lang="en-US" altLang="en-US" sz="2400"/>
              <a:t>Мединский</a:t>
            </a:r>
            <a:r>
              <a:rPr lang="en-US" altLang="ru-RU" sz="2400"/>
              <a:t> </a:t>
            </a:r>
            <a:r>
              <a:rPr lang="en-US" altLang="en-US" sz="2400"/>
              <a:t>В</a:t>
            </a:r>
            <a:r>
              <a:rPr lang="en-US" altLang="ru-RU" sz="2400"/>
              <a:t>.</a:t>
            </a:r>
            <a:r>
              <a:rPr lang="en-US" altLang="en-US" sz="2400"/>
              <a:t>Р</a:t>
            </a:r>
            <a:r>
              <a:rPr lang="en-US" altLang="ru-RU" sz="2400"/>
              <a:t>., </a:t>
            </a:r>
            <a:r>
              <a:rPr lang="en-US" altLang="en-US" sz="2400"/>
              <a:t>Торкунов</a:t>
            </a:r>
            <a:r>
              <a:rPr lang="en-US" altLang="ru-RU" sz="2400"/>
              <a:t> </a:t>
            </a:r>
            <a:r>
              <a:rPr lang="en-US" altLang="en-US" sz="2400"/>
              <a:t>А</a:t>
            </a:r>
            <a:r>
              <a:rPr lang="en-US" altLang="ru-RU" sz="2400"/>
              <a:t>.</a:t>
            </a:r>
            <a:r>
              <a:rPr lang="en-US" altLang="en-US" sz="2400"/>
              <a:t>В</a:t>
            </a:r>
            <a:r>
              <a:rPr lang="en-US" altLang="ru-RU" sz="2400"/>
              <a:t>.</a:t>
            </a:r>
            <a:r>
              <a:rPr lang="en-US" altLang="en-US" sz="2400"/>
              <a:t>История</a:t>
            </a:r>
            <a:r>
              <a:rPr lang="en-US" altLang="ru-RU" sz="2400"/>
              <a:t> </a:t>
            </a:r>
            <a:r>
              <a:rPr lang="en-US" altLang="en-US" sz="2400"/>
              <a:t>России</a:t>
            </a:r>
            <a:r>
              <a:rPr lang="en-US" altLang="ru-RU" sz="2400"/>
              <a:t> 1945 </a:t>
            </a:r>
            <a:r>
              <a:rPr lang="en-US" altLang="en-US" sz="2400"/>
              <a:t>год</a:t>
            </a:r>
            <a:r>
              <a:rPr lang="en-US" altLang="ru-RU" sz="2400"/>
              <a:t>-</a:t>
            </a:r>
            <a:r>
              <a:rPr lang="en-US" altLang="en-US" sz="2400"/>
              <a:t>началоХХ</a:t>
            </a:r>
            <a:r>
              <a:rPr lang="en-US" altLang="ru-RU" sz="2400"/>
              <a:t>I </a:t>
            </a:r>
            <a:r>
              <a:rPr lang="en-US" altLang="en-US" sz="2400"/>
              <a:t>века</a:t>
            </a:r>
            <a:r>
              <a:rPr lang="en-US" altLang="ru-RU" sz="2400"/>
              <a:t>: </a:t>
            </a:r>
            <a:r>
              <a:rPr lang="en-US" altLang="en-US" sz="2400"/>
              <a:t>базовый</a:t>
            </a:r>
            <a:r>
              <a:rPr lang="en-US" altLang="ru-RU" sz="2400"/>
              <a:t> </a:t>
            </a:r>
            <a:r>
              <a:rPr lang="en-US" altLang="en-US" sz="2400"/>
              <a:t>уровень</a:t>
            </a:r>
            <a:r>
              <a:rPr lang="en-US" altLang="ru-RU" sz="2400"/>
              <a:t>, </a:t>
            </a:r>
            <a:r>
              <a:rPr lang="en-US" altLang="en-US" sz="2400"/>
              <a:t>учебник</a:t>
            </a:r>
            <a:r>
              <a:rPr lang="en-US" altLang="ru-RU" sz="2400"/>
              <a:t>. </a:t>
            </a:r>
            <a:r>
              <a:rPr lang="en-US" altLang="en-US" sz="2400"/>
              <a:t>Москва</a:t>
            </a:r>
            <a:r>
              <a:rPr lang="en-US" altLang="ru-RU" sz="2400"/>
              <a:t>, </a:t>
            </a:r>
            <a:r>
              <a:rPr lang="en-US" altLang="en-US" sz="2400"/>
              <a:t>Просвещение</a:t>
            </a:r>
            <a:r>
              <a:rPr lang="en-US" altLang="ru-RU" sz="2400"/>
              <a:t>, 2023 </a:t>
            </a:r>
            <a:r>
              <a:rPr lang="en-US" altLang="en-US" sz="2400"/>
              <a:t>г</a:t>
            </a:r>
            <a:r>
              <a:rPr lang="en-US" altLang="ru-RU" sz="2400"/>
              <a:t>.</a:t>
            </a:r>
            <a:endParaRPr lang="en-US" altLang="ru-RU" sz="2400"/>
          </a:p>
          <a:p>
            <a:endParaRPr lang="en-US" altLang="ru-RU" sz="2400"/>
          </a:p>
          <a:p>
            <a:r>
              <a:rPr lang="en-US" altLang="ru-RU" sz="2400"/>
              <a:t>https://infourok.ru/konspekt-uroka-po-istorii-na-temu-reforma-politicheskoj-sistemy-1985-1991gg-6511501.html</a:t>
            </a:r>
            <a:endParaRPr lang="en-US" altLang="ru-RU" sz="2400"/>
          </a:p>
          <a:p>
            <a:endParaRPr lang="en-US" altLang="ru-RU" sz="2400"/>
          </a:p>
          <a:p>
            <a:r>
              <a:rPr lang="en-US" altLang="ru-RU" sz="2400"/>
              <a:t>https://infourok.ru/magazin-materialov/prezentaciya-k-uroku-istorii-11-klass-po-teme-reforma-politicheskoj-sistemy-sssr-i-eyo-itogi-444470</a:t>
            </a:r>
            <a:endParaRPr lang="en-US" altLang="ru-RU" sz="2400"/>
          </a:p>
          <a:p>
            <a:endParaRPr lang="ru-RU" altLang="en-US" sz="24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4549966" y="451692"/>
            <a:ext cx="2754217" cy="694062"/>
          </a:xfrm>
          <a:prstGeom prst="round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Знаю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694063" y="1905918"/>
            <a:ext cx="10873648" cy="440674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800" b="1" dirty="0"/>
              <a:t> - </a:t>
            </a:r>
            <a:r>
              <a:rPr lang="ru-RU" sz="2800" dirty="0"/>
              <a:t>Кто правил в СССР в изучаемую эпоху?</a:t>
            </a:r>
            <a:endParaRPr lang="ru-RU" sz="2800" dirty="0"/>
          </a:p>
          <a:p>
            <a:r>
              <a:rPr lang="ru-RU" sz="2800" dirty="0"/>
              <a:t>- Как она называется?</a:t>
            </a:r>
            <a:endParaRPr lang="ru-RU" sz="2800" dirty="0"/>
          </a:p>
          <a:p>
            <a:r>
              <a:rPr lang="ru-RU" sz="2800" dirty="0"/>
              <a:t>- Из курса обществознания известно, что преобразования в государстве происходят в разных сферах. С какой сферы началась перестройка?</a:t>
            </a:r>
            <a:endParaRPr lang="ru-RU" sz="2800" dirty="0"/>
          </a:p>
          <a:p>
            <a:r>
              <a:rPr lang="ru-RU" sz="2800" dirty="0"/>
              <a:t>-Политика гласности характерна для какой сферы?</a:t>
            </a:r>
            <a:endParaRPr lang="ru-RU" sz="2800" dirty="0"/>
          </a:p>
          <a:p>
            <a:r>
              <a:rPr lang="ru-RU" sz="2800" dirty="0"/>
              <a:t>-Деятельность М. С. Горбачёва относится к какой сфере?</a:t>
            </a:r>
            <a:endParaRPr lang="ru-RU" sz="2800" dirty="0"/>
          </a:p>
          <a:p>
            <a:r>
              <a:rPr lang="ru-RU" sz="2800" dirty="0"/>
              <a:t>-Какой элемент политической сферы проводит преобразования?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0482" y="1495590"/>
            <a:ext cx="2894822" cy="754549"/>
          </a:xfrm>
          <a:prstGeom prst="round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+mn-lt"/>
              </a:rPr>
              <a:t>Вспомним:</a:t>
            </a:r>
            <a:endParaRPr lang="ru-RU" sz="36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1124639" y="611131"/>
            <a:ext cx="10515600" cy="1880119"/>
          </a:xfrm>
          <a:prstGeom prst="roundRect">
            <a:avLst>
              <a:gd name="adj" fmla="val 7254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ru-RU" dirty="0"/>
              <a:t>Какие проблемы были в политической системе СССР к 80-м гг.?</a:t>
            </a:r>
            <a:endParaRPr lang="ru-RU" dirty="0"/>
          </a:p>
          <a:p>
            <a:r>
              <a:rPr lang="ru-RU" dirty="0"/>
              <a:t>Были ли попытки поменять ситуацию?</a:t>
            </a:r>
            <a:endParaRPr lang="ru-RU" dirty="0"/>
          </a:p>
          <a:p>
            <a:r>
              <a:rPr lang="ru-RU" dirty="0"/>
              <a:t>Какова причина неудачи?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42316" y="3253920"/>
            <a:ext cx="6907367" cy="3517697"/>
          </a:xfrm>
          <a:prstGeom prst="roundRect">
            <a:avLst>
              <a:gd name="adj" fmla="val 5792"/>
            </a:avLst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91" b="5590"/>
          <a:stretch>
            <a:fillRect/>
          </a:stretch>
        </p:blipFill>
        <p:spPr>
          <a:xfrm>
            <a:off x="4015615" y="1055484"/>
            <a:ext cx="8042156" cy="4721289"/>
          </a:xfrm>
          <a:prstGeom prst="roundRect">
            <a:avLst>
              <a:gd name="adj" fmla="val 4284"/>
            </a:avLst>
          </a:prstGeom>
          <a:ln w="19050">
            <a:solidFill>
              <a:srgbClr val="FF0000"/>
            </a:solidFill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220" y="144118"/>
            <a:ext cx="6391158" cy="1585601"/>
          </a:xfrm>
          <a:prstGeom prst="roundRect">
            <a:avLst>
              <a:gd name="adj" fmla="val 12451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anchor="ctr">
            <a:noAutofit/>
          </a:bodyPr>
          <a:lstStyle/>
          <a:p>
            <a:r>
              <a:rPr lang="ru-RU" sz="4400" b="1" dirty="0">
                <a:solidFill>
                  <a:srgbClr val="FF0000"/>
                </a:solidFill>
                <a:latin typeface="+mn-lt"/>
              </a:rPr>
              <a:t>Реформа политической системы СССР и её итоги</a:t>
            </a:r>
            <a:endParaRPr lang="ru-RU" sz="44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54236" y="5221995"/>
            <a:ext cx="3745734" cy="1184313"/>
          </a:xfrm>
          <a:prstGeom prst="round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FF0000"/>
                </a:solidFill>
              </a:rPr>
              <a:t>Хочу узнать</a:t>
            </a:r>
            <a:endParaRPr lang="ru-RU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864951" y="495759"/>
            <a:ext cx="10320499" cy="1322024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FF0000"/>
                </a:solidFill>
              </a:rPr>
              <a:t>Цель: </a:t>
            </a:r>
            <a:r>
              <a:rPr lang="ru-RU" sz="2800" dirty="0">
                <a:solidFill>
                  <a:schemeClr val="tx1"/>
                </a:solidFill>
              </a:rPr>
              <a:t>узнать какие изменения произошли в политической системе в годы перестройки? Как они отразились на развитии СССР?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756449" y="2498652"/>
            <a:ext cx="10642294" cy="2917164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600" b="1" i="1" dirty="0">
                <a:solidFill>
                  <a:srgbClr val="FF0000"/>
                </a:solidFill>
              </a:rPr>
              <a:t>План урока</a:t>
            </a:r>
            <a:endParaRPr lang="ru-RU" sz="3600" dirty="0">
              <a:solidFill>
                <a:srgbClr val="FF0000"/>
              </a:solidFill>
            </a:endParaRPr>
          </a:p>
          <a:p>
            <a:pPr lvl="0"/>
            <a:r>
              <a:rPr lang="ru-RU" sz="2800" dirty="0" smtClean="0"/>
              <a:t>1. Начало </a:t>
            </a:r>
            <a:r>
              <a:rPr lang="ru-RU" sz="2800" dirty="0"/>
              <a:t>изменения советской политической системы.</a:t>
            </a:r>
            <a:endParaRPr lang="ru-RU" sz="2800" dirty="0"/>
          </a:p>
          <a:p>
            <a:pPr lvl="0"/>
            <a:r>
              <a:rPr lang="ru-RU" sz="2800" dirty="0" smtClean="0"/>
              <a:t>2. Конституционная </a:t>
            </a:r>
            <a:r>
              <a:rPr lang="ru-RU" sz="2800" dirty="0"/>
              <a:t>реформа 1988-1991гг.</a:t>
            </a:r>
            <a:endParaRPr lang="ru-RU" sz="2800" dirty="0"/>
          </a:p>
          <a:p>
            <a:pPr lvl="0"/>
            <a:r>
              <a:rPr lang="ru-RU" sz="2800" dirty="0" smtClean="0"/>
              <a:t>3. </a:t>
            </a:r>
            <a:r>
              <a:rPr lang="en-US" sz="2800" dirty="0" smtClean="0"/>
              <a:t>I </a:t>
            </a:r>
            <a:r>
              <a:rPr lang="ru-RU" sz="2800" dirty="0"/>
              <a:t>Съезд народных депутатов </a:t>
            </a:r>
            <a:r>
              <a:rPr lang="en-US" sz="2800" dirty="0"/>
              <a:t>CCC</a:t>
            </a:r>
            <a:r>
              <a:rPr lang="ru-RU" sz="2800" dirty="0"/>
              <a:t>Р.</a:t>
            </a:r>
            <a:endParaRPr lang="ru-RU" sz="2800" dirty="0"/>
          </a:p>
          <a:p>
            <a:pPr lvl="0"/>
            <a:r>
              <a:rPr lang="ru-RU" sz="2800" dirty="0" smtClean="0"/>
              <a:t>4. Становление </a:t>
            </a:r>
            <a:r>
              <a:rPr lang="ru-RU" sz="2800" dirty="0"/>
              <a:t>многопартийности</a:t>
            </a:r>
            <a:r>
              <a:rPr lang="ru-RU" sz="2800" dirty="0" smtClean="0"/>
              <a:t>.</a:t>
            </a:r>
            <a:endParaRPr lang="ru-RU" sz="2800" dirty="0" smtClean="0"/>
          </a:p>
          <a:p>
            <a:pPr lvl="0"/>
            <a:r>
              <a:rPr lang="ru-RU" sz="2800" dirty="0" smtClean="0"/>
              <a:t>5. Кризис КПСС.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53048" y="376464"/>
            <a:ext cx="8885903" cy="791871"/>
          </a:xfrm>
          <a:prstGeom prst="round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+mn-lt"/>
              </a:rPr>
              <a:t>Начало изменения политической системы</a:t>
            </a:r>
            <a:endParaRPr lang="ru-RU" sz="36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7871" y="3948825"/>
            <a:ext cx="7253748" cy="2136775"/>
          </a:xfrm>
          <a:prstGeom prst="roundRect">
            <a:avLst>
              <a:gd name="adj" fmla="val 9680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>
            <a:normAutofit lnSpcReduction="10000"/>
          </a:bodyPr>
          <a:lstStyle/>
          <a:p>
            <a:pPr marL="0" indent="0">
              <a:buNone/>
            </a:pPr>
            <a:r>
              <a:rPr lang="ru-RU" b="1" dirty="0">
                <a:solidFill>
                  <a:srgbClr val="FF0000"/>
                </a:solidFill>
              </a:rPr>
              <a:t>Январь 1987 г.</a:t>
            </a:r>
            <a:endParaRPr lang="ru-RU" b="1" dirty="0">
              <a:solidFill>
                <a:srgbClr val="FF0000"/>
              </a:solidFill>
            </a:endParaRPr>
          </a:p>
          <a:p>
            <a:r>
              <a:rPr lang="ru-RU" dirty="0">
                <a:solidFill>
                  <a:schemeClr val="bg1"/>
                </a:solidFill>
              </a:rPr>
              <a:t>Пленум ЦК КПСС признал необходимым осуществлять подбор кадров на основе идеологического критерия — поддержки целей и идей перестройки.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9249" y="6308209"/>
            <a:ext cx="964376" cy="408623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/>
              <a:t>Стр.235</a:t>
            </a:r>
            <a:endParaRPr lang="ru-RU" dirty="0"/>
          </a:p>
        </p:txBody>
      </p:sp>
      <p:sp>
        <p:nvSpPr>
          <p:cNvPr id="7" name="Объект 2"/>
          <p:cNvSpPr txBox="1"/>
          <p:nvPr/>
        </p:nvSpPr>
        <p:spPr>
          <a:xfrm>
            <a:off x="415864" y="3948824"/>
            <a:ext cx="7253748" cy="2136775"/>
          </a:xfrm>
          <a:prstGeom prst="roundRect">
            <a:avLst>
              <a:gd name="adj" fmla="val 9680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b="1">
                <a:solidFill>
                  <a:srgbClr val="FF0000"/>
                </a:solidFill>
              </a:rPr>
              <a:t>Январь 1987 г.</a:t>
            </a:r>
            <a:endParaRPr lang="ru-RU" b="1">
              <a:solidFill>
                <a:srgbClr val="FF0000"/>
              </a:solidFill>
            </a:endParaRPr>
          </a:p>
          <a:p>
            <a:r>
              <a:rPr lang="ru-RU"/>
              <a:t>Пленум ЦК КПСС признал необходимым осуществлять подбор кадров на основе идеологического критерия — поддержки целей и идей перестройки.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20" b="4020"/>
          <a:stretch>
            <a:fillRect/>
          </a:stretch>
        </p:blipFill>
        <p:spPr>
          <a:xfrm>
            <a:off x="7480078" y="4002355"/>
            <a:ext cx="4422673" cy="2510165"/>
          </a:xfrm>
          <a:prstGeom prst="roundRect">
            <a:avLst>
              <a:gd name="adj" fmla="val 7746"/>
            </a:avLst>
          </a:prstGeom>
        </p:spPr>
      </p:pic>
      <p:grpSp>
        <p:nvGrpSpPr>
          <p:cNvPr id="5" name="Группа 4"/>
          <p:cNvGrpSpPr/>
          <p:nvPr/>
        </p:nvGrpSpPr>
        <p:grpSpPr>
          <a:xfrm>
            <a:off x="521815" y="1467165"/>
            <a:ext cx="3548830" cy="2129298"/>
            <a:chOff x="0" y="243101"/>
            <a:chExt cx="3548830" cy="2129298"/>
          </a:xfrm>
        </p:grpSpPr>
        <p:sp>
          <p:nvSpPr>
            <p:cNvPr id="15" name="Прямоугольник: скругленные углы 14"/>
            <p:cNvSpPr/>
            <p:nvPr/>
          </p:nvSpPr>
          <p:spPr>
            <a:xfrm>
              <a:off x="0" y="243101"/>
              <a:ext cx="3548830" cy="2129298"/>
            </a:xfrm>
            <a:prstGeom prst="roundRect">
              <a:avLst>
                <a:gd name="adj" fmla="val 7431"/>
              </a:avLst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</p:sp>
        <p:sp>
          <p:nvSpPr>
            <p:cNvPr id="16" name="Прямоугольник: скругленные углы 4"/>
            <p:cNvSpPr txBox="1"/>
            <p:nvPr/>
          </p:nvSpPr>
          <p:spPr>
            <a:xfrm>
              <a:off x="103944" y="347045"/>
              <a:ext cx="3340942" cy="192141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83820" tIns="83820" rIns="83820" bIns="83820" numCol="1" spcCol="1270" anchor="ctr" anchorCtr="0">
              <a:noAutofit/>
            </a:bodyPr>
            <a:lstStyle/>
            <a:p>
              <a:pPr marL="0" lvl="0" indent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2200" kern="1200" dirty="0"/>
                <a:t>М.  Горбачёв и его сторонники </a:t>
              </a:r>
              <a:r>
                <a:rPr lang="ru-RU" sz="2200" b="1" kern="1200" dirty="0"/>
                <a:t>не планировали серьёзных изменений в  политической системе</a:t>
              </a:r>
              <a:endParaRPr lang="ru-RU" sz="2200" b="1" kern="1200" dirty="0"/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4321585" y="1467165"/>
            <a:ext cx="3548830" cy="2129298"/>
            <a:chOff x="3903713" y="243101"/>
            <a:chExt cx="3548830" cy="2129298"/>
          </a:xfrm>
        </p:grpSpPr>
        <p:sp>
          <p:nvSpPr>
            <p:cNvPr id="13" name="Прямоугольник: скругленные углы 12"/>
            <p:cNvSpPr/>
            <p:nvPr/>
          </p:nvSpPr>
          <p:spPr>
            <a:xfrm>
              <a:off x="3903713" y="243101"/>
              <a:ext cx="3548830" cy="2129298"/>
            </a:xfrm>
            <a:prstGeom prst="roundRect">
              <a:avLst>
                <a:gd name="adj" fmla="val 7894"/>
              </a:avLst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</p:sp>
        <p:sp>
          <p:nvSpPr>
            <p:cNvPr id="14" name="Прямоугольник: скругленные углы 6"/>
            <p:cNvSpPr txBox="1"/>
            <p:nvPr/>
          </p:nvSpPr>
          <p:spPr>
            <a:xfrm>
              <a:off x="4007657" y="347045"/>
              <a:ext cx="3340942" cy="192141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83820" tIns="83820" rIns="83820" bIns="83820" numCol="1" spcCol="1270" anchor="ctr" anchorCtr="0">
              <a:noAutofit/>
            </a:bodyPr>
            <a:lstStyle/>
            <a:p>
              <a:pPr marL="0" lvl="0" indent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2200" b="1" kern="1200" dirty="0">
                  <a:solidFill>
                    <a:schemeClr val="tx1"/>
                  </a:solidFill>
                </a:rPr>
                <a:t>1985-1988 гг. </a:t>
              </a:r>
              <a:r>
                <a:rPr lang="ru-RU" sz="2200" kern="1200" dirty="0"/>
                <a:t>ни один государственный или партийный деятель не мог открыто заявить </a:t>
              </a:r>
              <a:r>
                <a:rPr lang="ru-RU" sz="2200" b="1" kern="1200" dirty="0"/>
                <a:t>о разрыве с марксизмом</a:t>
              </a:r>
              <a:endParaRPr lang="ru-RU" sz="2200" b="1" kern="1200" dirty="0"/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8121355" y="1467165"/>
            <a:ext cx="3548830" cy="2129298"/>
            <a:chOff x="7807427" y="243101"/>
            <a:chExt cx="3548830" cy="2129298"/>
          </a:xfrm>
        </p:grpSpPr>
        <p:sp>
          <p:nvSpPr>
            <p:cNvPr id="11" name="Прямоугольник: скругленные углы 10"/>
            <p:cNvSpPr/>
            <p:nvPr/>
          </p:nvSpPr>
          <p:spPr>
            <a:xfrm>
              <a:off x="7807427" y="243101"/>
              <a:ext cx="3548830" cy="2129298"/>
            </a:xfrm>
            <a:prstGeom prst="roundRect">
              <a:avLst>
                <a:gd name="adj" fmla="val 6508"/>
              </a:avLst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</p:sp>
        <p:sp>
          <p:nvSpPr>
            <p:cNvPr id="12" name="Прямоугольник: скругленные углы 8"/>
            <p:cNvSpPr txBox="1"/>
            <p:nvPr/>
          </p:nvSpPr>
          <p:spPr>
            <a:xfrm>
              <a:off x="7911371" y="347045"/>
              <a:ext cx="3340942" cy="192141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83820" tIns="83820" rIns="83820" bIns="83820" numCol="1" spcCol="1270" anchor="ctr" anchorCtr="0">
              <a:noAutofit/>
            </a:bodyPr>
            <a:lstStyle/>
            <a:p>
              <a:pPr marL="0" lvl="0" indent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2200" kern="1200" dirty="0"/>
                <a:t>Неудачи экономических реформ Горбачёв до поры до времени объяснял </a:t>
              </a:r>
              <a:r>
                <a:rPr lang="ru-RU" sz="2200" b="1" kern="1200" dirty="0"/>
                <a:t>сопротивлением бюрократии. </a:t>
              </a:r>
              <a:endParaRPr lang="ru-RU" sz="2200" b="1" kern="12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Рисунок 20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0"/>
                    </a14:imgEffect>
                  </a14:imgLayer>
                </a14:imgProps>
              </a:ext>
            </a:extLst>
          </a:blip>
          <a:srcRect b="22022"/>
          <a:stretch>
            <a:fillRect/>
          </a:stretch>
        </p:blipFill>
        <p:spPr>
          <a:xfrm>
            <a:off x="6608845" y="3474861"/>
            <a:ext cx="1141060" cy="1292576"/>
          </a:xfrm>
          <a:prstGeom prst="round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9655" y="323185"/>
            <a:ext cx="10832690" cy="819827"/>
          </a:xfrm>
          <a:prstGeom prst="round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+mn-lt"/>
              </a:rPr>
              <a:t>Смена партийно-государственных руководителей</a:t>
            </a:r>
            <a:endParaRPr lang="ru-RU" sz="3600" dirty="0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52" t="7637" r="26609" b="27646"/>
          <a:stretch>
            <a:fillRect/>
          </a:stretch>
        </p:blipFill>
        <p:spPr bwMode="auto">
          <a:xfrm>
            <a:off x="679655" y="1382719"/>
            <a:ext cx="4016865" cy="3486915"/>
          </a:xfrm>
          <a:prstGeom prst="roundRect">
            <a:avLst>
              <a:gd name="adj" fmla="val 5148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: скругленные углы 5"/>
          <p:cNvSpPr/>
          <p:nvPr/>
        </p:nvSpPr>
        <p:spPr>
          <a:xfrm>
            <a:off x="4788302" y="5152846"/>
            <a:ext cx="6136633" cy="1246763"/>
          </a:xfrm>
          <a:prstGeom prst="roundRect">
            <a:avLst>
              <a:gd name="adj" fmla="val 7533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r>
              <a:rPr lang="ru-RU" sz="2400" dirty="0"/>
              <a:t>Ситуация в стране приводила М.  Горбачёва к мысли о необходимости ликвидации властной монополии КПСС.</a:t>
            </a:r>
            <a:endParaRPr lang="ru-RU" sz="2400" dirty="0"/>
          </a:p>
        </p:txBody>
      </p:sp>
      <p:sp>
        <p:nvSpPr>
          <p:cNvPr id="11" name="Прямоугольник: скругленные углы 4"/>
          <p:cNvSpPr txBox="1"/>
          <p:nvPr/>
        </p:nvSpPr>
        <p:spPr>
          <a:xfrm>
            <a:off x="3165985" y="1330019"/>
            <a:ext cx="3244635" cy="1107949"/>
          </a:xfrm>
          <a:prstGeom prst="roundRect">
            <a:avLst>
              <a:gd name="adj" fmla="val 11614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spcFirstLastPara="0" vert="horz" wrap="square" lIns="109976" tIns="0" rIns="109976" bIns="0" numCol="1" spcCol="1270" anchor="ctr" anchorCtr="0">
            <a:noAutofit/>
          </a:bodyPr>
          <a:lstStyle/>
          <a:p>
            <a:pPr marL="0" lvl="0" indent="0" algn="l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ru-RU" sz="2800" b="1" kern="1200" dirty="0"/>
              <a:t>1985-1990 гг. </a:t>
            </a:r>
            <a:r>
              <a:rPr lang="ru-RU" sz="1800" kern="1200" dirty="0">
                <a:solidFill>
                  <a:schemeClr val="bg1"/>
                </a:solidFill>
              </a:rPr>
              <a:t>произошли массовая замена и «омоложение» кадров </a:t>
            </a:r>
            <a:endParaRPr lang="ru-RU" sz="1800" kern="1200" dirty="0">
              <a:solidFill>
                <a:schemeClr val="bg1"/>
              </a:solidFill>
            </a:endParaRPr>
          </a:p>
        </p:txBody>
      </p:sp>
      <p:sp>
        <p:nvSpPr>
          <p:cNvPr id="12" name="Прямоугольник: скругленные углы 4"/>
          <p:cNvSpPr txBox="1"/>
          <p:nvPr/>
        </p:nvSpPr>
        <p:spPr>
          <a:xfrm>
            <a:off x="3165985" y="1330018"/>
            <a:ext cx="3244635" cy="1107949"/>
          </a:xfrm>
          <a:prstGeom prst="roundRect">
            <a:avLst>
              <a:gd name="adj" fmla="val 11614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spcFirstLastPara="0" vert="horz" wrap="square" lIns="109976" tIns="0" rIns="109976" bIns="0" numCol="1" spcCol="1270" anchor="ctr" anchorCtr="0">
            <a:noAutofit/>
          </a:bodyPr>
          <a:lstStyle/>
          <a:p>
            <a:pPr marL="0" lvl="0" indent="0" algn="l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ru-RU" sz="2800" b="1" kern="1200" dirty="0"/>
              <a:t>1985-1990 гг. </a:t>
            </a:r>
            <a:r>
              <a:rPr lang="ru-RU" sz="1800" kern="1200" dirty="0"/>
              <a:t>произошли массовая замена и «омоложение» кадров </a:t>
            </a:r>
            <a:endParaRPr lang="ru-RU" sz="1800" kern="1200" dirty="0"/>
          </a:p>
        </p:txBody>
      </p:sp>
      <p:sp>
        <p:nvSpPr>
          <p:cNvPr id="13" name="TextBox 12"/>
          <p:cNvSpPr txBox="1"/>
          <p:nvPr/>
        </p:nvSpPr>
        <p:spPr>
          <a:xfrm>
            <a:off x="422787" y="4798522"/>
            <a:ext cx="3539917" cy="1269980"/>
          </a:xfrm>
          <a:prstGeom prst="roundRect">
            <a:avLst>
              <a:gd name="adj" fmla="val 1075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/>
              <a:t>Почему власти решили провести политическую реформу?</a:t>
            </a:r>
            <a:endParaRPr lang="ru-RU" sz="24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289249" y="6308209"/>
            <a:ext cx="964376" cy="408623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/>
              <a:t>Стр.235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/>
          <a:srcRect b="23110"/>
          <a:stretch>
            <a:fillRect/>
          </a:stretch>
        </p:blipFill>
        <p:spPr>
          <a:xfrm>
            <a:off x="6592718" y="1883992"/>
            <a:ext cx="1180264" cy="1313043"/>
          </a:xfrm>
          <a:prstGeom prst="round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880225" y="1356242"/>
            <a:ext cx="2289539" cy="408623"/>
          </a:xfrm>
          <a:prstGeom prst="round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Политбюро ЦК КПСС: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833765" y="1883991"/>
            <a:ext cx="1180264" cy="1313043"/>
          </a:xfrm>
          <a:prstGeom prst="round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7"/>
          <a:srcRect b="17348"/>
          <a:stretch>
            <a:fillRect/>
          </a:stretch>
        </p:blipFill>
        <p:spPr>
          <a:xfrm>
            <a:off x="9074812" y="1883991"/>
            <a:ext cx="1163309" cy="1313043"/>
          </a:xfrm>
          <a:prstGeom prst="round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0"/>
                    </a14:imgEffect>
                  </a14:imgLayer>
                </a14:imgProps>
              </a:ext>
            </a:extLst>
          </a:blip>
          <a:srcRect b="7942"/>
          <a:stretch>
            <a:fillRect/>
          </a:stretch>
        </p:blipFill>
        <p:spPr>
          <a:xfrm>
            <a:off x="10354405" y="1883991"/>
            <a:ext cx="1141060" cy="1313044"/>
          </a:xfrm>
          <a:prstGeom prst="round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0"/>
                    </a14:imgEffect>
                  </a14:imgLayer>
                </a14:imgProps>
              </a:ext>
            </a:extLst>
          </a:blip>
          <a:srcRect b="26334"/>
          <a:stretch>
            <a:fillRect/>
          </a:stretch>
        </p:blipFill>
        <p:spPr>
          <a:xfrm>
            <a:off x="7806993" y="3493662"/>
            <a:ext cx="1194508" cy="1313044"/>
          </a:xfrm>
          <a:prstGeom prst="round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6664118" y="3126176"/>
            <a:ext cx="1057530" cy="289441"/>
          </a:xfrm>
          <a:prstGeom prst="round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1100" dirty="0"/>
              <a:t>М.С. Горбачёв</a:t>
            </a:r>
            <a:endParaRPr lang="ru-RU" sz="1100" dirty="0"/>
          </a:p>
        </p:txBody>
      </p:sp>
      <p:sp>
        <p:nvSpPr>
          <p:cNvPr id="16" name="TextBox 15"/>
          <p:cNvSpPr txBox="1"/>
          <p:nvPr/>
        </p:nvSpPr>
        <p:spPr>
          <a:xfrm>
            <a:off x="7964608" y="3126176"/>
            <a:ext cx="963645" cy="289441"/>
          </a:xfrm>
          <a:prstGeom prst="round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1100" dirty="0"/>
              <a:t>Н.И. Рыжков</a:t>
            </a:r>
            <a:endParaRPr lang="ru-RU" sz="1100" dirty="0"/>
          </a:p>
        </p:txBody>
      </p:sp>
      <p:sp>
        <p:nvSpPr>
          <p:cNvPr id="17" name="TextBox 16"/>
          <p:cNvSpPr txBox="1"/>
          <p:nvPr/>
        </p:nvSpPr>
        <p:spPr>
          <a:xfrm>
            <a:off x="6631437" y="4738829"/>
            <a:ext cx="1086943" cy="289441"/>
          </a:xfrm>
          <a:prstGeom prst="round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1100" dirty="0"/>
              <a:t>В.М. Чебриков</a:t>
            </a:r>
            <a:endParaRPr lang="ru-RU" sz="1100" dirty="0"/>
          </a:p>
        </p:txBody>
      </p:sp>
      <p:sp>
        <p:nvSpPr>
          <p:cNvPr id="18" name="TextBox 17"/>
          <p:cNvSpPr txBox="1"/>
          <p:nvPr/>
        </p:nvSpPr>
        <p:spPr>
          <a:xfrm>
            <a:off x="7979926" y="4738829"/>
            <a:ext cx="912510" cy="289441"/>
          </a:xfrm>
          <a:prstGeom prst="round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1100" dirty="0"/>
              <a:t>Б.Н. Ельцин</a:t>
            </a:r>
            <a:endParaRPr lang="ru-RU" sz="1100" dirty="0"/>
          </a:p>
        </p:txBody>
      </p:sp>
      <p:sp>
        <p:nvSpPr>
          <p:cNvPr id="19" name="TextBox 18"/>
          <p:cNvSpPr txBox="1"/>
          <p:nvPr/>
        </p:nvSpPr>
        <p:spPr>
          <a:xfrm>
            <a:off x="10326053" y="3132461"/>
            <a:ext cx="1220931" cy="289441"/>
          </a:xfrm>
          <a:prstGeom prst="round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1100" dirty="0"/>
              <a:t>Э.А. Шеварнадзе</a:t>
            </a:r>
            <a:endParaRPr lang="ru-RU" sz="1100" dirty="0"/>
          </a:p>
        </p:txBody>
      </p:sp>
      <p:sp>
        <p:nvSpPr>
          <p:cNvPr id="20" name="TextBox 19"/>
          <p:cNvSpPr txBox="1"/>
          <p:nvPr/>
        </p:nvSpPr>
        <p:spPr>
          <a:xfrm>
            <a:off x="9145054" y="3126176"/>
            <a:ext cx="1008510" cy="289441"/>
          </a:xfrm>
          <a:prstGeom prst="round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1100" dirty="0"/>
              <a:t>А.А. Громыко</a:t>
            </a:r>
            <a:endParaRPr lang="ru-RU" sz="1100" dirty="0"/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aturation sat="33000"/>
                    </a14:imgEffect>
                  </a14:imgLayer>
                </a14:imgProps>
              </a:ext>
            </a:extLst>
          </a:blip>
          <a:srcRect t="5971" b="21296"/>
          <a:stretch>
            <a:fillRect/>
          </a:stretch>
        </p:blipFill>
        <p:spPr>
          <a:xfrm>
            <a:off x="9105247" y="3463197"/>
            <a:ext cx="1145412" cy="1357606"/>
          </a:xfrm>
          <a:prstGeom prst="round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b="22814"/>
          <a:stretch>
            <a:fillRect/>
          </a:stretch>
        </p:blipFill>
        <p:spPr>
          <a:xfrm>
            <a:off x="10354405" y="3493662"/>
            <a:ext cx="1141060" cy="1327141"/>
          </a:xfrm>
          <a:prstGeom prst="round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9071138" y="4728729"/>
            <a:ext cx="1260148" cy="289441"/>
          </a:xfrm>
          <a:prstGeom prst="round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1100" dirty="0"/>
              <a:t>М.С. </a:t>
            </a:r>
            <a:r>
              <a:rPr lang="ru-RU" sz="1100" dirty="0" err="1"/>
              <a:t>Соломейцев</a:t>
            </a:r>
            <a:endParaRPr lang="ru-RU" sz="1100" dirty="0"/>
          </a:p>
        </p:txBody>
      </p:sp>
      <p:sp>
        <p:nvSpPr>
          <p:cNvPr id="25" name="TextBox 24"/>
          <p:cNvSpPr txBox="1"/>
          <p:nvPr/>
        </p:nvSpPr>
        <p:spPr>
          <a:xfrm>
            <a:off x="10354405" y="4728729"/>
            <a:ext cx="1181715" cy="289441"/>
          </a:xfrm>
          <a:prstGeom prst="round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1100" dirty="0"/>
              <a:t>В.В. Щербицкий</a:t>
            </a:r>
            <a:endParaRPr lang="ru-RU" sz="11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11493" y="350664"/>
            <a:ext cx="9029399" cy="830997"/>
          </a:xfrm>
          <a:prstGeom prst="round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+mn-lt"/>
              </a:rPr>
              <a:t>Конституционная реформа 1988-1991  гг. </a:t>
            </a:r>
            <a:endParaRPr lang="ru-RU" sz="3600" dirty="0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7" b="2507"/>
          <a:stretch>
            <a:fillRect/>
          </a:stretch>
        </p:blipFill>
        <p:spPr>
          <a:xfrm>
            <a:off x="6478402" y="1252551"/>
            <a:ext cx="3862764" cy="2575175"/>
          </a:xfrm>
          <a:prstGeom prst="roundRect">
            <a:avLst>
              <a:gd name="adj" fmla="val 4798"/>
            </a:avLst>
          </a:prstGeom>
        </p:spPr>
      </p:pic>
      <p:sp>
        <p:nvSpPr>
          <p:cNvPr id="7" name="Прямоугольник: скругленные углы 6"/>
          <p:cNvSpPr/>
          <p:nvPr/>
        </p:nvSpPr>
        <p:spPr>
          <a:xfrm>
            <a:off x="7895305" y="2970414"/>
            <a:ext cx="3854244" cy="919401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</a:rPr>
              <a:t>XIX Всесоюзная партийная конференция </a:t>
            </a:r>
            <a:r>
              <a:rPr lang="ru-RU" sz="2400" dirty="0"/>
              <a:t>-  </a:t>
            </a:r>
            <a:r>
              <a:rPr lang="ru-RU" sz="2400" b="1" dirty="0">
                <a:solidFill>
                  <a:srgbClr val="FF0000"/>
                </a:solidFill>
              </a:rPr>
              <a:t>1988 г.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: скругленные углы 7"/>
          <p:cNvSpPr/>
          <p:nvPr/>
        </p:nvSpPr>
        <p:spPr>
          <a:xfrm>
            <a:off x="6296325" y="3960705"/>
            <a:ext cx="4130917" cy="2581275"/>
          </a:xfrm>
          <a:prstGeom prst="roundRect">
            <a:avLst>
              <a:gd name="adj" fmla="val 6528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r>
              <a:rPr lang="ru-RU" sz="2200" b="1" dirty="0"/>
              <a:t>Предложения М.С. Горбачева:</a:t>
            </a:r>
            <a:endParaRPr lang="ru-RU" sz="22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200" dirty="0"/>
              <a:t>СССР - правовое государство </a:t>
            </a:r>
            <a:endParaRPr lang="ru-RU" sz="2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200" dirty="0"/>
              <a:t>Переход к разделению властей</a:t>
            </a:r>
            <a:endParaRPr lang="ru-RU" sz="2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200" dirty="0"/>
              <a:t>Съезд народных депутатов</a:t>
            </a:r>
            <a:endParaRPr lang="ru-RU" sz="2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200" dirty="0"/>
              <a:t>Верховный Совет – постоянный парламент</a:t>
            </a:r>
            <a:endParaRPr lang="ru-RU" sz="2200" dirty="0"/>
          </a:p>
        </p:txBody>
      </p:sp>
      <p:pic>
        <p:nvPicPr>
          <p:cNvPr id="2050" name="Picture 2" descr="https://e7.pngegg.com/pngimages/527/599/png-clipart-mikhail-gorbachev-mikhail-gorbachev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foregroundMark x1="57778" y1="48828" x2="62556" y2="7597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9478" y="4600702"/>
            <a:ext cx="4433129" cy="2521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: скругленные углы 9"/>
          <p:cNvSpPr/>
          <p:nvPr/>
        </p:nvSpPr>
        <p:spPr>
          <a:xfrm>
            <a:off x="7895304" y="2969299"/>
            <a:ext cx="3854244" cy="919401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/>
              <a:t>XIX Всесоюзная партийная конференция -  </a:t>
            </a:r>
            <a:r>
              <a:rPr lang="ru-RU" sz="2400" b="1" dirty="0">
                <a:solidFill>
                  <a:srgbClr val="FF0000"/>
                </a:solidFill>
              </a:rPr>
              <a:t>1988 г.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89249" y="6308209"/>
            <a:ext cx="964376" cy="408623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/>
              <a:t>Стр.236</a:t>
            </a:r>
            <a:endParaRPr lang="ru-RU" dirty="0"/>
          </a:p>
        </p:txBody>
      </p:sp>
      <p:grpSp>
        <p:nvGrpSpPr>
          <p:cNvPr id="14" name="Группа 13"/>
          <p:cNvGrpSpPr/>
          <p:nvPr/>
        </p:nvGrpSpPr>
        <p:grpSpPr>
          <a:xfrm>
            <a:off x="385038" y="1592826"/>
            <a:ext cx="5759245" cy="2170920"/>
            <a:chOff x="0" y="43782"/>
            <a:chExt cx="5759245" cy="2337660"/>
          </a:xfrm>
        </p:grpSpPr>
        <p:sp>
          <p:nvSpPr>
            <p:cNvPr id="18" name="Прямоугольник: скругленные углы 17"/>
            <p:cNvSpPr/>
            <p:nvPr/>
          </p:nvSpPr>
          <p:spPr>
            <a:xfrm>
              <a:off x="0" y="43782"/>
              <a:ext cx="5759245" cy="2337660"/>
            </a:xfrm>
            <a:prstGeom prst="roundRect">
              <a:avLst>
                <a:gd name="adj" fmla="val 6152"/>
              </a:avLst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</p:sp>
        <p:sp>
          <p:nvSpPr>
            <p:cNvPr id="19" name="Прямоугольник: скругленные углы 4"/>
            <p:cNvSpPr txBox="1"/>
            <p:nvPr/>
          </p:nvSpPr>
          <p:spPr>
            <a:xfrm>
              <a:off x="114115" y="157897"/>
              <a:ext cx="5531015" cy="210943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37160" tIns="137160" rIns="137160" bIns="137160" numCol="1" spcCol="1270" anchor="t" anchorCtr="0">
              <a:noAutofit/>
            </a:bodyPr>
            <a:lstStyle/>
            <a:p>
              <a:pPr marL="0" lvl="0" indent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3600" b="1" kern="1200" dirty="0">
                  <a:effectLst/>
                </a:rPr>
                <a:t>Январь 1987 г. </a:t>
              </a:r>
              <a:endParaRPr lang="ru-RU" sz="3600" b="1" kern="1200" dirty="0">
                <a:effectLst/>
              </a:endParaRPr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365670" y="4068924"/>
            <a:ext cx="5759245" cy="2057849"/>
            <a:chOff x="0" y="2459202"/>
            <a:chExt cx="5759245" cy="2337660"/>
          </a:xfrm>
        </p:grpSpPr>
        <p:sp>
          <p:nvSpPr>
            <p:cNvPr id="16" name="Прямоугольник: скругленные углы 15"/>
            <p:cNvSpPr/>
            <p:nvPr/>
          </p:nvSpPr>
          <p:spPr>
            <a:xfrm>
              <a:off x="0" y="2459202"/>
              <a:ext cx="5759245" cy="2337660"/>
            </a:xfrm>
            <a:prstGeom prst="roundRect">
              <a:avLst>
                <a:gd name="adj" fmla="val 7834"/>
              </a:avLst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</p:sp>
        <p:sp>
          <p:nvSpPr>
            <p:cNvPr id="17" name="Прямоугольник: скругленные углы 6"/>
            <p:cNvSpPr txBox="1"/>
            <p:nvPr/>
          </p:nvSpPr>
          <p:spPr>
            <a:xfrm>
              <a:off x="114115" y="2573317"/>
              <a:ext cx="5531015" cy="210943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02870" tIns="102870" rIns="102870" bIns="102870" numCol="1" spcCol="1270" anchor="ctr" anchorCtr="0">
              <a:noAutofit/>
            </a:bodyPr>
            <a:lstStyle/>
            <a:p>
              <a:pPr marL="0" lvl="0" indent="0" algn="l" defTabSz="12001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2700" kern="1200" dirty="0">
                  <a:effectLst/>
                </a:rPr>
                <a:t>Альтернативные выборы партийных секретарей, руководителей предприятий и учреждений с участием трудовых коллективов</a:t>
              </a:r>
              <a:endParaRPr lang="ru-RU" sz="2700" kern="1200" dirty="0">
                <a:effectLst/>
              </a:endParaRPr>
            </a:p>
          </p:txBody>
        </p:sp>
      </p:grpSp>
      <p:sp>
        <p:nvSpPr>
          <p:cNvPr id="5" name="Стрелка вниз 4"/>
          <p:cNvSpPr/>
          <p:nvPr/>
        </p:nvSpPr>
        <p:spPr>
          <a:xfrm>
            <a:off x="4966348" y="3474533"/>
            <a:ext cx="747252" cy="825910"/>
          </a:xfrm>
          <a:prstGeom prst="down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501360" y="2427452"/>
            <a:ext cx="5594639" cy="12557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l" defTabSz="16002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ru-RU" sz="2800" kern="1200" dirty="0">
                <a:effectLst/>
              </a:rPr>
              <a:t>ЦК КПСС поощряет меры по развитию демократии в партии и на производстве. </a:t>
            </a:r>
            <a:endParaRPr lang="ru-RU" sz="2800" kern="1200" dirty="0"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5" grpId="0" animBg="1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" b="41"/>
          <a:stretch>
            <a:fillRect/>
          </a:stretch>
        </p:blipFill>
        <p:spPr>
          <a:xfrm>
            <a:off x="5801270" y="1183231"/>
            <a:ext cx="6033093" cy="4638581"/>
          </a:xfrm>
          <a:prstGeom prst="roundRect">
            <a:avLst>
              <a:gd name="adj" fmla="val 4196"/>
            </a:avLst>
          </a:prstGeom>
        </p:spPr>
      </p:pic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659958" y="273244"/>
            <a:ext cx="8872084" cy="830997"/>
          </a:xfrm>
          <a:prstGeom prst="round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+mn-lt"/>
              </a:rPr>
              <a:t>Конституционная реформа 1988-1991  гг. </a:t>
            </a:r>
            <a:endParaRPr lang="ru-RU" sz="36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9249" y="6308209"/>
            <a:ext cx="1389219" cy="408623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/>
              <a:t>Стр.236-237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467026" y="4259725"/>
            <a:ext cx="8313080" cy="1903690"/>
          </a:xfrm>
          <a:prstGeom prst="roundRect">
            <a:avLst>
              <a:gd name="adj" fmla="val 8784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</a:rPr>
              <a:t>Декабрь 1988 г. </a:t>
            </a:r>
            <a:r>
              <a:rPr lang="ru-RU" sz="2800" dirty="0"/>
              <a:t>– </a:t>
            </a:r>
            <a:r>
              <a:rPr lang="ru-RU" sz="2800" dirty="0">
                <a:solidFill>
                  <a:schemeClr val="bg1"/>
                </a:solidFill>
              </a:rPr>
              <a:t>конституционная реформа: высший орган власти – </a:t>
            </a:r>
            <a:r>
              <a:rPr lang="ru-RU" sz="2800" b="1" dirty="0">
                <a:solidFill>
                  <a:schemeClr val="bg1"/>
                </a:solidFill>
              </a:rPr>
              <a:t>Съезд народных депутатов</a:t>
            </a:r>
            <a:r>
              <a:rPr lang="ru-RU" sz="2800" dirty="0">
                <a:solidFill>
                  <a:schemeClr val="bg1"/>
                </a:solidFill>
              </a:rPr>
              <a:t>;</a:t>
            </a:r>
            <a:endParaRPr lang="ru-RU" sz="2800" dirty="0">
              <a:solidFill>
                <a:schemeClr val="bg1"/>
              </a:solidFill>
            </a:endParaRPr>
          </a:p>
          <a:p>
            <a:r>
              <a:rPr lang="ru-RU" sz="2800" b="1" dirty="0">
                <a:solidFill>
                  <a:srgbClr val="FF0000"/>
                </a:solidFill>
              </a:rPr>
              <a:t>Весна 1989 г. </a:t>
            </a:r>
            <a:r>
              <a:rPr lang="ru-RU" sz="2800" dirty="0"/>
              <a:t>– </a:t>
            </a:r>
            <a:r>
              <a:rPr lang="ru-RU" sz="2800" dirty="0">
                <a:solidFill>
                  <a:schemeClr val="bg1"/>
                </a:solidFill>
              </a:rPr>
              <a:t>выборы народных депутатов,</a:t>
            </a:r>
            <a:endParaRPr lang="ru-RU" sz="2800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schemeClr val="bg1"/>
                </a:solidFill>
              </a:rPr>
              <a:t>Каковы итоги выборов?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67026" y="4253920"/>
            <a:ext cx="8313080" cy="1903690"/>
          </a:xfrm>
          <a:prstGeom prst="roundRect">
            <a:avLst>
              <a:gd name="adj" fmla="val 8784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</a:rPr>
              <a:t>Декабрь 1988 г. </a:t>
            </a:r>
            <a:r>
              <a:rPr lang="ru-RU" sz="2800" dirty="0"/>
              <a:t>– конституционная реформа: высший орган власти – </a:t>
            </a:r>
            <a:r>
              <a:rPr lang="ru-RU" sz="2800" b="1" dirty="0"/>
              <a:t>Съезд народных депутатов</a:t>
            </a:r>
            <a:r>
              <a:rPr lang="ru-RU" sz="2800" dirty="0"/>
              <a:t>;</a:t>
            </a:r>
            <a:endParaRPr lang="ru-RU" sz="2800" dirty="0"/>
          </a:p>
          <a:p>
            <a:r>
              <a:rPr lang="ru-RU" sz="2800" b="1" dirty="0">
                <a:solidFill>
                  <a:srgbClr val="FF0000"/>
                </a:solidFill>
              </a:rPr>
              <a:t>Весна 1989 г. </a:t>
            </a:r>
            <a:r>
              <a:rPr lang="ru-RU" sz="2800" dirty="0"/>
              <a:t>– </a:t>
            </a:r>
            <a:r>
              <a:rPr lang="ru-RU" sz="2800" dirty="0">
                <a:solidFill>
                  <a:schemeClr val="bg1"/>
                </a:solidFill>
              </a:rPr>
              <a:t>выборы народных депутатов,</a:t>
            </a:r>
            <a:endParaRPr lang="ru-RU" sz="2800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schemeClr val="bg1"/>
                </a:solidFill>
              </a:rPr>
              <a:t>Каковы итоги выборов?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67026" y="4259725"/>
            <a:ext cx="8313080" cy="1903690"/>
          </a:xfrm>
          <a:prstGeom prst="roundRect">
            <a:avLst>
              <a:gd name="adj" fmla="val 8784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</a:rPr>
              <a:t>Декабрь 1988 г. </a:t>
            </a:r>
            <a:r>
              <a:rPr lang="ru-RU" sz="2800" dirty="0"/>
              <a:t>– конституционная реформа: высший орган власти – </a:t>
            </a:r>
            <a:r>
              <a:rPr lang="ru-RU" sz="2800" b="1" dirty="0"/>
              <a:t>Съезд народных депутатов</a:t>
            </a:r>
            <a:r>
              <a:rPr lang="ru-RU" sz="2800" dirty="0"/>
              <a:t>;</a:t>
            </a:r>
            <a:endParaRPr lang="ru-RU" sz="2800" dirty="0"/>
          </a:p>
          <a:p>
            <a:r>
              <a:rPr lang="ru-RU" sz="2800" b="1" dirty="0">
                <a:solidFill>
                  <a:srgbClr val="FF0000"/>
                </a:solidFill>
              </a:rPr>
              <a:t>Весна 1989 г. </a:t>
            </a:r>
            <a:r>
              <a:rPr lang="ru-RU" sz="2800" dirty="0"/>
              <a:t>– выборы народных депутатов,</a:t>
            </a:r>
            <a:endParaRPr lang="ru-RU" sz="2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dirty="0"/>
              <a:t>Каковы итоги выборов?</a:t>
            </a:r>
            <a:endParaRPr lang="ru-RU" sz="2800" dirty="0"/>
          </a:p>
        </p:txBody>
      </p:sp>
      <p:grpSp>
        <p:nvGrpSpPr>
          <p:cNvPr id="8" name="Группа 7"/>
          <p:cNvGrpSpPr/>
          <p:nvPr/>
        </p:nvGrpSpPr>
        <p:grpSpPr>
          <a:xfrm>
            <a:off x="635167" y="1249035"/>
            <a:ext cx="4723147" cy="772521"/>
            <a:chOff x="402580" y="131064"/>
            <a:chExt cx="4723147" cy="772521"/>
          </a:xfrm>
        </p:grpSpPr>
        <p:sp>
          <p:nvSpPr>
            <p:cNvPr id="17" name="Прямоугольник: скругленные углы 16"/>
            <p:cNvSpPr/>
            <p:nvPr/>
          </p:nvSpPr>
          <p:spPr>
            <a:xfrm>
              <a:off x="402580" y="131064"/>
              <a:ext cx="4723147" cy="772521"/>
            </a:xfrm>
            <a:prstGeom prst="roundRect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</p:sp>
        <p:sp>
          <p:nvSpPr>
            <p:cNvPr id="19" name="Прямоугольник: скругленные углы 4"/>
            <p:cNvSpPr txBox="1"/>
            <p:nvPr/>
          </p:nvSpPr>
          <p:spPr>
            <a:xfrm>
              <a:off x="440291" y="168775"/>
              <a:ext cx="4647725" cy="69709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marL="0" lvl="0" indent="0" algn="l" defTabSz="10668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2400" b="1" kern="1200"/>
                <a:t>Изменения избирательного законодательства: </a:t>
              </a:r>
              <a:endParaRPr lang="ru-RU" sz="2400" b="1" kern="1200"/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624904" y="2047610"/>
            <a:ext cx="4811158" cy="2020320"/>
            <a:chOff x="392317" y="929639"/>
            <a:chExt cx="4811158" cy="2020320"/>
          </a:xfrm>
        </p:grpSpPr>
        <p:sp>
          <p:nvSpPr>
            <p:cNvPr id="13" name="Прямоугольник: скругленные углы 12"/>
            <p:cNvSpPr/>
            <p:nvPr/>
          </p:nvSpPr>
          <p:spPr>
            <a:xfrm>
              <a:off x="392317" y="929639"/>
              <a:ext cx="4811158" cy="2020320"/>
            </a:xfrm>
            <a:prstGeom prst="roundRect">
              <a:avLst>
                <a:gd name="adj" fmla="val 6934"/>
              </a:avLst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" name="Прямоугольник: скругленные углы 6"/>
            <p:cNvSpPr txBox="1"/>
            <p:nvPr/>
          </p:nvSpPr>
          <p:spPr>
            <a:xfrm>
              <a:off x="490941" y="1028263"/>
              <a:ext cx="4712534" cy="182307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77096" tIns="30480" rIns="170688" bIns="30480" numCol="1" spcCol="1270" anchor="t" anchorCtr="0">
              <a:noAutofit/>
            </a:bodyPr>
            <a:lstStyle/>
            <a:p>
              <a:pPr marL="228600" lvl="1" indent="-228600" algn="l" defTabSz="1066800" rtl="0">
                <a:lnSpc>
                  <a:spcPct val="90000"/>
                </a:lnSpc>
                <a:spcBef>
                  <a:spcPct val="0"/>
                </a:spcBef>
                <a:spcAft>
                  <a:spcPct val="20000"/>
                </a:spcAft>
                <a:buChar char="•"/>
              </a:pPr>
              <a:r>
                <a:rPr lang="ru-RU" sz="2400" kern="1200" dirty="0">
                  <a:solidFill>
                    <a:schemeClr val="tx1"/>
                  </a:solidFill>
                </a:rPr>
                <a:t>выборы народных депутатов на альтернативной основе</a:t>
              </a:r>
              <a:endParaRPr lang="ru-RU" sz="2400" kern="1200" dirty="0">
                <a:solidFill>
                  <a:schemeClr val="tx1"/>
                </a:solidFill>
              </a:endParaRPr>
            </a:p>
            <a:p>
              <a:pPr marL="228600" lvl="1" indent="-228600" algn="l" defTabSz="1066800" rtl="0">
                <a:lnSpc>
                  <a:spcPct val="90000"/>
                </a:lnSpc>
                <a:spcBef>
                  <a:spcPct val="0"/>
                </a:spcBef>
                <a:spcAft>
                  <a:spcPct val="20000"/>
                </a:spcAft>
                <a:buChar char="•"/>
              </a:pPr>
              <a:r>
                <a:rPr lang="ru-RU" sz="2400" kern="1200" dirty="0">
                  <a:solidFill>
                    <a:schemeClr val="tx1"/>
                  </a:solidFill>
                </a:rPr>
                <a:t>треть депутатского корпуса - представители общественных организаций.</a:t>
              </a:r>
              <a:endParaRPr lang="ru-RU" sz="2400" kern="1200" dirty="0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8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Вид</Template>
  <TotalTime>0</TotalTime>
  <Words>6799</Words>
  <Application>WPS Presentation</Application>
  <PresentationFormat>Широкоэкранный</PresentationFormat>
  <Paragraphs>280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8" baseType="lpstr">
      <vt:lpstr>Arial</vt:lpstr>
      <vt:lpstr>SimSun</vt:lpstr>
      <vt:lpstr>Wingdings</vt:lpstr>
      <vt:lpstr>Calibri</vt:lpstr>
      <vt:lpstr>Times New Roman</vt:lpstr>
      <vt:lpstr>Calibri Light</vt:lpstr>
      <vt:lpstr>Microsoft YaHei</vt:lpstr>
      <vt:lpstr>Arial Unicode MS</vt:lpstr>
      <vt:lpstr>Тема Office</vt:lpstr>
      <vt:lpstr>PowerPoint 演示文稿</vt:lpstr>
      <vt:lpstr>PowerPoint 演示文稿</vt:lpstr>
      <vt:lpstr>Вспомним:</vt:lpstr>
      <vt:lpstr>Реформа политической системы СССР и её итоги</vt:lpstr>
      <vt:lpstr>PowerPoint 演示文稿</vt:lpstr>
      <vt:lpstr>Начало изменения политической системы</vt:lpstr>
      <vt:lpstr>Смена партийно-государственных руководителей</vt:lpstr>
      <vt:lpstr>Конституционная реформа 1988-1991  гг. </vt:lpstr>
      <vt:lpstr>Конституционная реформа 1988-1991  гг. </vt:lpstr>
      <vt:lpstr>PowerPoint 演示文稿</vt:lpstr>
      <vt:lpstr>PowerPoint 演示文稿</vt:lpstr>
      <vt:lpstr>I Съезд народных депутатов СССР  (май-июнь 1989 г.)</vt:lpstr>
      <vt:lpstr>PowerPoint 演示文稿</vt:lpstr>
      <vt:lpstr>PowerPoint 演示文稿</vt:lpstr>
      <vt:lpstr>Становление многопартийности</vt:lpstr>
      <vt:lpstr>Кризис в КПСС</vt:lpstr>
      <vt:lpstr>Подведём итоги. Узнал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Восстановление экономики и социальной сферы</dc:title>
  <dc:creator>Александр Александрович</dc:creator>
  <cp:lastModifiedBy>alla</cp:lastModifiedBy>
  <cp:revision>40</cp:revision>
  <dcterms:created xsi:type="dcterms:W3CDTF">2023-08-21T09:32:00Z</dcterms:created>
  <dcterms:modified xsi:type="dcterms:W3CDTF">2025-04-15T15:27:48Z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208776B3130A4DE5B90468C45AEEC914_12</vt:lpwstr>
  </property>
  <property fmtid="{D5CDD505-2E9C-101B-9397-08002B2CF9AE}" pid="3" name="KSOProductBuildVer">
    <vt:lpwstr>1049-12.2.0.20795</vt:lpwstr>
  </property>
</Properties>
</file>