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64" r:id="rId10"/>
    <p:sldId id="259" r:id="rId11"/>
    <p:sldId id="265" r:id="rId12"/>
    <p:sldId id="270" r:id="rId13"/>
    <p:sldId id="271" r:id="rId14"/>
    <p:sldId id="273" r:id="rId15"/>
    <p:sldId id="268" r:id="rId16"/>
    <p:sldId id="269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«Энциклопедия   одного  слова»</a:t>
            </a:r>
          </a:p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выполнила </a:t>
            </a:r>
          </a:p>
          <a:p>
            <a:pPr marL="0" indent="0" algn="ctr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Гильд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Алла,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Ученица 2 «В» класса </a:t>
            </a:r>
          </a:p>
          <a:p>
            <a:pPr marL="0" indent="0" algn="ctr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Заводоуковской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средней общеобразовательной школы №3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34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/>
                <a:ea typeface="Lucida Sans Unicode"/>
              </a:rPr>
              <a:t>Береза- в русском фольклоре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66018"/>
            <a:ext cx="74991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ходе работы над проектом я узнала , что слово «берёза» часто встречается в самых разных жанрах фольклора: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закличках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считалках,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нескладушках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 небылицах, приговорках, дразнилках,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потешках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пестушках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загадках. </a:t>
            </a:r>
          </a:p>
          <a:p>
            <a:pPr>
              <a:spcAft>
                <a:spcPts val="0"/>
              </a:spcAft>
            </a:pPr>
            <a:endParaRPr lang="ru-RU" dirty="0">
              <a:ea typeface="Times New Roman"/>
              <a:cs typeface="Times New Roman"/>
            </a:endParaRPr>
          </a:p>
        </p:txBody>
      </p:sp>
      <p:pic>
        <p:nvPicPr>
          <p:cNvPr id="12291" name="Picture 3" descr="C:\Users\Пользователь\Desktop\phpfaWmxI_ekologicheskij-vestnik_html_52f466dc2d128a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11" y="4374699"/>
            <a:ext cx="2979440" cy="22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cf3.ppt-online.org/files3/slide/g/g5XiyY6Kb1x9sNM8aSkwWImEVFHn7jq3ClPvhu/slide-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21590"/>
            <a:ext cx="2952328" cy="22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52" y="3429000"/>
            <a:ext cx="2797696" cy="209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00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/>
                <a:ea typeface="Times New Roman"/>
              </a:rPr>
              <a:t>Берёза – символ России</a:t>
            </a:r>
            <a:endParaRPr lang="ru-RU" sz="3600" dirty="0"/>
          </a:p>
        </p:txBody>
      </p:sp>
      <p:pic>
        <p:nvPicPr>
          <p:cNvPr id="4" name="Picture 2" descr="C:\Documents and Settings\users\Рабочий стол\Оля Гулянцова\Nature___Rivers_and_lakes_Gold_tree_on_a_breakaway_037033_2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268760"/>
            <a:ext cx="5132388" cy="4392488"/>
          </a:xfr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79504" y="2852936"/>
            <a:ext cx="4028454" cy="3693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latin typeface="Calibri" pitchFamily="34" charset="0"/>
              </a:rPr>
              <a:t>Когда великий русский композитор М. И. Глинка </a:t>
            </a:r>
          </a:p>
          <a:p>
            <a:pPr eaLnBrk="1" hangingPunct="1"/>
            <a:r>
              <a:rPr lang="ru-RU" sz="2400" b="1" dirty="0">
                <a:latin typeface="Calibri" pitchFamily="34" charset="0"/>
              </a:rPr>
              <a:t>возвращался на родину, то, переехав границу, </a:t>
            </a:r>
          </a:p>
          <a:p>
            <a:pPr eaLnBrk="1" hangingPunct="1"/>
            <a:r>
              <a:rPr lang="ru-RU" sz="2400" b="1" dirty="0">
                <a:latin typeface="Calibri" pitchFamily="34" charset="0"/>
              </a:rPr>
              <a:t>он остановил свой экипаж, вышел на дорогу </a:t>
            </a:r>
          </a:p>
          <a:p>
            <a:pPr eaLnBrk="1" hangingPunct="1"/>
            <a:r>
              <a:rPr lang="ru-RU" sz="2400" b="1" dirty="0">
                <a:latin typeface="Calibri" pitchFamily="34" charset="0"/>
              </a:rPr>
              <a:t>и низко поклонился белой берёзке, как символу своей Родины.</a:t>
            </a:r>
          </a:p>
          <a:p>
            <a:pPr eaLnBrk="1" hangingPunct="1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34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Образ  берёзы  в  живописи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80" y="1008770"/>
            <a:ext cx="2533836" cy="256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853261"/>
            <a:ext cx="1584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Архип Иванович Куинджи.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Стволы берез.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1879.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302" y="1011074"/>
            <a:ext cx="2376264" cy="352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80302" y="4548800"/>
            <a:ext cx="2578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Борис Михайлович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Козмин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Старые берёзы. Петровское.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1992.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8" y="4601988"/>
            <a:ext cx="329894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94774" y="3893496"/>
            <a:ext cx="2544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Иван Иванович Шишкин.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Берёзовый лес.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1871.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01" y="1862555"/>
            <a:ext cx="2914657" cy="2030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71320" y="1487667"/>
            <a:ext cx="2412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И. Левитан. «Берёзовая роща»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21" y="3934154"/>
            <a:ext cx="2656671" cy="197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15034" y="6104920"/>
            <a:ext cx="2412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И. Левитан.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«Золотая  осень»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24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Пользователь\Desktop\рис2 —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1656"/>
            <a:ext cx="5586413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рис1 —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7231"/>
            <a:ext cx="4514908" cy="252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рис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2088"/>
            <a:ext cx="4520264" cy="35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6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Пользователь\Desktop\изображение_viber_2022-03-27_19-58-45-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изображение_viber_2022-03-27_19-58-39-2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539" y="2996952"/>
            <a:ext cx="25922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изображение_viber_2022-03-27_19-58-42-4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724" y="1713934"/>
            <a:ext cx="2577361" cy="343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16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Моё    исследование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80728"/>
            <a:ext cx="7499176" cy="5145435"/>
          </a:xfrm>
        </p:spPr>
        <p:txBody>
          <a:bodyPr>
            <a:normAutofit fontScale="4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3800" u="sng" dirty="0">
                <a:latin typeface="Times New Roman" pitchFamily="18" charset="0"/>
                <a:ea typeface="Times New Roman"/>
                <a:cs typeface="Times New Roman" pitchFamily="18" charset="0"/>
              </a:rPr>
              <a:t>Какие народные символы России вы можете назвать?</a:t>
            </a:r>
            <a:endParaRPr lang="ru-RU" sz="3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Береза - 43%,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матрешка - 39%,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русская баня - 10%,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блины - 8%.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2. </a:t>
            </a:r>
            <a:r>
              <a:rPr lang="ru-RU" sz="3800" u="sng" dirty="0">
                <a:latin typeface="Times New Roman" pitchFamily="18" charset="0"/>
                <a:ea typeface="Times New Roman"/>
                <a:cs typeface="Times New Roman" pitchFamily="18" charset="0"/>
              </a:rPr>
              <a:t>Как вы думаете, почему русская береза является символом у русского народа?</a:t>
            </a:r>
            <a:endParaRPr lang="ru-RU" sz="3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1) Это самое распространенное дерево - 43%,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2) За ее красоту - 28%,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3) Сравнивают с девушкой - 17%,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4) По значению: чистота, стройность, свобода - 12%.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3. </a:t>
            </a:r>
            <a:r>
              <a:rPr lang="ru-RU" sz="3800" u="sng" dirty="0">
                <a:latin typeface="Times New Roman" pitchFamily="18" charset="0"/>
                <a:ea typeface="Times New Roman"/>
                <a:cs typeface="Times New Roman" pitchFamily="18" charset="0"/>
              </a:rPr>
              <a:t>Каких русских писателей вы можете назвать, которые в своих стихотворениях писали о березе?</a:t>
            </a:r>
            <a:endParaRPr lang="ru-RU" sz="3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1) </a:t>
            </a:r>
            <a:r>
              <a:rPr lang="ru-RU" sz="3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С.Есенин</a:t>
            </a: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 - 43%,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2) </a:t>
            </a:r>
            <a:r>
              <a:rPr lang="ru-RU" sz="3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А..Пушкин</a:t>
            </a: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 - 40%,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3) И. Бунин – 7%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4) Н. Рубцов - 5%.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4</a:t>
            </a:r>
            <a:r>
              <a:rPr lang="ru-RU" sz="3800" u="sng" dirty="0">
                <a:latin typeface="Times New Roman" pitchFamily="18" charset="0"/>
                <a:ea typeface="Times New Roman"/>
                <a:cs typeface="Times New Roman" pitchFamily="18" charset="0"/>
              </a:rPr>
              <a:t>. Назовите несколько строчек из стихотворений о березе.</a:t>
            </a:r>
            <a:endParaRPr lang="ru-RU" sz="3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1) Белая береза под моим окном… </a:t>
            </a:r>
            <a:r>
              <a:rPr lang="ru-RU" sz="3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С.Есенин</a:t>
            </a: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 – 60%,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2) Люблю березу русскую, то светлую, то грустную … </a:t>
            </a:r>
            <a:r>
              <a:rPr lang="ru-RU" sz="3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А.Прокофьев</a:t>
            </a: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 -16%,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3) Вы шумите, шумите надо мною березы (песня) – 12%,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800" dirty="0">
                <a:latin typeface="Times New Roman" pitchFamily="18" charset="0"/>
                <a:ea typeface="Times New Roman"/>
                <a:cs typeface="Times New Roman" pitchFamily="18" charset="0"/>
              </a:rPr>
              <a:t>4) Отчего так в России березы шумят (песня) – 12% 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80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Autofit/>
          </a:bodyPr>
          <a:lstStyle/>
          <a:p>
            <a:pPr indent="342900"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ходе проделанной работы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 сумели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собрать очень  много информации о слове «берёза», о его значении и функционировании.  В итоге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удалось составить энциклопедию этого слова.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показалась мне очень увлекательной, 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открыла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себя много нового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полезного.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74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1613676795_39-p-fon-dlya-prezentatsii-berezki-5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 за  внимание!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6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0" y="33959"/>
            <a:ext cx="9130870" cy="684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392488"/>
          </a:xfrm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        Цель </a:t>
            </a:r>
            <a:r>
              <a:rPr lang="ru-RU" sz="2400" b="1" dirty="0">
                <a:latin typeface="Times New Roman" pitchFamily="18" charset="0"/>
                <a:ea typeface="Lucida Sans Unicode"/>
                <a:cs typeface="Times New Roman" pitchFamily="18" charset="0"/>
              </a:rPr>
              <a:t>проекта: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 создать портрет слова «береза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».</a:t>
            </a:r>
            <a:b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Задачи </a:t>
            </a:r>
            <a:r>
              <a:rPr lang="ru-RU" sz="2400" b="1" dirty="0">
                <a:latin typeface="Times New Roman" pitchFamily="18" charset="0"/>
                <a:ea typeface="Lucida Sans Unicode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ea typeface="Lucida Sans Unicode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1.  Изучить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лексическое значение слова «береза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»,</a:t>
            </a:r>
            <a:b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        его этимологию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с помощью различных словарей;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2.  Исследовать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«жизнь» слова «береза» в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языке,</a:t>
            </a:r>
            <a:b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        в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малых жанрах фольклора, в литературе и в искусстве;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 3.  Выявить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традиции русского народа,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связанные</a:t>
            </a:r>
            <a:b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с образом берёзы.</a:t>
            </a:r>
          </a:p>
        </p:txBody>
      </p:sp>
    </p:spTree>
    <p:extLst>
      <p:ext uri="{BB962C8B-B14F-4D97-AF65-F5344CB8AC3E}">
        <p14:creationId xmlns:p14="http://schemas.microsoft.com/office/powerpoint/2010/main" val="5816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840760" cy="439248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Lucida Sans Unicode"/>
                <a:cs typeface="Times New Roman" pitchFamily="18" charset="0"/>
              </a:rPr>
              <a:t>Гипотеза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исследования состоит в том, что</a:t>
            </a:r>
            <a:r>
              <a:rPr lang="ru-RU" sz="2400" b="1" dirty="0">
                <a:latin typeface="Times New Roman" pitchFamily="18" charset="0"/>
                <a:ea typeface="Lucida Sans Unicode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если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мы изучим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слово «береза» с точки зрения его лексического значения, его этимологии, проследив «жизнь» этого слова в языке, в фольклоре, в литературе, искусстве, то </a:t>
            </a:r>
            <a:r>
              <a:rPr lang="ru-RU" sz="2400" dirty="0" smtClean="0">
                <a:latin typeface="Times New Roman" pitchFamily="18" charset="0"/>
                <a:ea typeface="Lucida Sans Unicode"/>
                <a:cs typeface="Times New Roman" pitchFamily="18" charset="0"/>
              </a:rPr>
              <a:t>сможем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создать «Энциклопедию слова «береза».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ru-RU" sz="2400" b="1" dirty="0">
                <a:latin typeface="Times New Roman" pitchFamily="18" charset="0"/>
                <a:ea typeface="Times New Roman"/>
                <a:cs typeface="Times New Roman" pitchFamily="18" charset="0"/>
              </a:rPr>
              <a:t>Практическая значимость работы: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материал по данной теме может быть полезен и интересен ученикам на уроках русского языка, литературного чтения, окружающего мира, изобразительного искусства и технологии.</a:t>
            </a:r>
            <a:b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15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Aft>
                <a:spcPts val="0"/>
              </a:spcAft>
              <a:buSzPts val="1400"/>
            </a:pPr>
            <a:r>
              <a:rPr lang="en-US" sz="3600" b="1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Лексическое</a:t>
            </a:r>
            <a:r>
              <a:rPr lang="en-US" sz="3600" b="1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значение</a:t>
            </a:r>
            <a:r>
              <a:rPr lang="en-US" sz="3600" b="1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слова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берёза</a:t>
            </a:r>
            <a:endParaRPr lang="ru-RU" sz="3600" dirty="0"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003232" cy="5661248"/>
          </a:xfrm>
        </p:spPr>
        <p:txBody>
          <a:bodyPr>
            <a:noAutofit/>
          </a:bodyPr>
          <a:lstStyle/>
          <a:p>
            <a:pPr lvl="0">
              <a:buFont typeface="Symbol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Береза- лиственное дерево с белой корой. (Д. Н. Ушаков)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buFont typeface="Symbol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Береза- дерево, вид белая. Порода березы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шерстолистая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, есть и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остролистая;она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из семьи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серещатых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ea typeface="Lucida Sans Unicode"/>
                <a:cs typeface="Times New Roman" pitchFamily="18" charset="0"/>
              </a:rPr>
              <a:t>Березу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белую зовут веселкой, а </a:t>
            </a:r>
            <a:r>
              <a:rPr lang="ru-RU" sz="2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шерстолистую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и </a:t>
            </a:r>
            <a:r>
              <a:rPr lang="ru-RU" sz="2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болоткою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, черною, и глухою. В Питере березка обратилась в общее название всякого лиственного дерева, как ёлка в название хвойного. На Семик девки завивают березку, обычай и гаданье: идут в лес, завивают березку венком, кумятся, крестят кукушку, </a:t>
            </a:r>
            <a:r>
              <a:rPr lang="ru-RU" sz="2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сестрятся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, меняясь крестами, и ходят хороводом вокруг наряженной лентами березки, принося ее в деревню. </a:t>
            </a:r>
            <a:r>
              <a:rPr lang="en-US" sz="2400" dirty="0"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en-US" sz="2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В.Даль</a:t>
            </a:r>
            <a:r>
              <a:rPr lang="en-US" sz="2400" dirty="0"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buFont typeface="Symbol"/>
              <a:buChar char=""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Береза- Лиственное дерево с белой (реже с темной)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корой и с сердцевидными листьями (С. И. Ожегов)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413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Aft>
                <a:spcPts val="0"/>
              </a:spcAft>
              <a:buSzPts val="1400"/>
            </a:pPr>
            <a:r>
              <a:rPr lang="ru-RU" sz="3600" b="1" dirty="0">
                <a:latin typeface="Times New Roman"/>
                <a:ea typeface="Lucida Sans Unicode"/>
                <a:cs typeface="Times New Roman"/>
              </a:rPr>
              <a:t>Анализ слова.</a:t>
            </a:r>
            <a:endParaRPr lang="ru-RU" sz="3600" dirty="0"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268760"/>
            <a:ext cx="7643192" cy="439248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2400" u="sng" dirty="0">
                <a:latin typeface="Times New Roman" pitchFamily="18" charset="0"/>
                <a:ea typeface="Lucida Sans Unicode"/>
                <a:cs typeface="Times New Roman" pitchFamily="18" charset="0"/>
              </a:rPr>
              <a:t>Морфологические свойства. 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Береза – имя  существительное, женского рода, имеет формы единственного и множественного числа (берёза – берёзы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Существительное «берёза» - нарицательное (называет ряд однородных предметов), может употребляться в собственных именах существительных (например, стихотворение «Берёза»)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Существительное «берёза»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</a:p>
          <a:p>
            <a:pPr marL="0" indent="0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неодушевленное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потому что обозначает неживой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предмет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отвечает на вопрос что?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8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Однокоренные  слова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0"/>
            <a:ext cx="7427168" cy="4525963"/>
          </a:xfrm>
        </p:spPr>
        <p:txBody>
          <a:bodyPr>
            <a:normAutofit lnSpcReduction="10000"/>
          </a:bodyPr>
          <a:lstStyle/>
          <a:p>
            <a:pPr marL="0" lvl="0" indent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400" dirty="0" err="1">
                <a:latin typeface="Book Antiqua" pitchFamily="18" charset="0"/>
                <a:cs typeface="Arial" charset="0"/>
              </a:rPr>
              <a:t>березина</a:t>
            </a:r>
            <a:r>
              <a:rPr lang="ru-RU" sz="2400" dirty="0">
                <a:latin typeface="Book Antiqua" pitchFamily="18" charset="0"/>
                <a:cs typeface="Arial" charset="0"/>
              </a:rPr>
              <a:t> </a:t>
            </a:r>
            <a:r>
              <a:rPr lang="ru-RU" sz="2400" i="1" dirty="0">
                <a:latin typeface="Book Antiqua" pitchFamily="18" charset="0"/>
                <a:cs typeface="Arial" charset="0"/>
              </a:rPr>
              <a:t>(значение: река Березина – один из основных притоков Днепра)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березняк </a:t>
            </a:r>
            <a:r>
              <a:rPr lang="ru-RU" sz="2400" i="1" dirty="0">
                <a:latin typeface="Book Antiqua" pitchFamily="18" charset="0"/>
                <a:cs typeface="Arial" charset="0"/>
              </a:rPr>
              <a:t>(значение: берёзовый лес, роща)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берёза</a:t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 err="1">
                <a:latin typeface="Book Antiqua" pitchFamily="18" charset="0"/>
                <a:cs typeface="Arial" charset="0"/>
              </a:rPr>
              <a:t>берёзин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берёзка</a:t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 err="1">
                <a:latin typeface="Book Antiqua" pitchFamily="18" charset="0"/>
                <a:cs typeface="Arial" charset="0"/>
              </a:rPr>
              <a:t>берёзкин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берёзовый</a:t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берёзонька</a:t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 err="1">
                <a:latin typeface="Book Antiqua" pitchFamily="18" charset="0"/>
                <a:cs typeface="Arial" charset="0"/>
              </a:rPr>
              <a:t>берёзонькин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 err="1">
                <a:latin typeface="Book Antiqua" pitchFamily="18" charset="0"/>
                <a:cs typeface="Arial" charset="0"/>
              </a:rPr>
              <a:t>берёзочка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 err="1">
                <a:latin typeface="Book Antiqua" pitchFamily="18" charset="0"/>
                <a:cs typeface="Arial" charset="0"/>
              </a:rPr>
              <a:t>берёзушка</a:t>
            </a:r>
            <a:r>
              <a:rPr lang="ru-RU" sz="2400" dirty="0">
                <a:latin typeface="Book Antiqua" pitchFamily="18" charset="0"/>
                <a:cs typeface="Arial" charset="0"/>
              </a:rPr>
              <a:t/>
            </a:r>
            <a:br>
              <a:rPr lang="ru-RU" sz="2400" dirty="0">
                <a:latin typeface="Book Antiqua" pitchFamily="18" charset="0"/>
                <a:cs typeface="Arial" charset="0"/>
              </a:rPr>
            </a:br>
            <a:r>
              <a:rPr lang="ru-RU" sz="2400" dirty="0">
                <a:latin typeface="Book Antiqua" pitchFamily="18" charset="0"/>
                <a:cs typeface="Arial" charset="0"/>
              </a:rPr>
              <a:t>подберёзовик</a:t>
            </a:r>
            <a:r>
              <a:rPr lang="ru-RU" sz="2400" i="1" dirty="0">
                <a:latin typeface="Book Antiqua" pitchFamily="18" charset="0"/>
                <a:cs typeface="Arial" charset="0"/>
              </a:rPr>
              <a:t>(значение: съедобный трубчатый гриб с коричневато- чёрной шляпкой)</a:t>
            </a:r>
            <a:r>
              <a:rPr lang="ru-RU" sz="2400" dirty="0">
                <a:latin typeface="Book Antiqua" pitchFamily="18" charset="0"/>
                <a:cs typeface="Arial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1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Фразеологизмы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84785"/>
            <a:ext cx="7427168" cy="4104456"/>
          </a:xfrm>
        </p:spPr>
        <p:txBody>
          <a:bodyPr>
            <a:noAutofit/>
          </a:bodyPr>
          <a:lstStyle/>
          <a:p>
            <a:pPr eaLnBrk="0" fontAlgn="base" hangingPunct="0">
              <a:spcAft>
                <a:spcPct val="0"/>
              </a:spcAft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Каша березовая (устар.) – розги (березовые прутья)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Дать березовой каши – наказать розгами; выпороть, высечь.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Пень березовый (груб. прост.) – тупица, дурак.</a:t>
            </a:r>
          </a:p>
          <a:p>
            <a:pPr marL="0" indent="0" eaLnBrk="0" fontAlgn="base" hangingPunct="0"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Есть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устойчивые сравнения:</a:t>
            </a:r>
          </a:p>
          <a:p>
            <a:pPr eaLnBrk="0" fontAlgn="base" hangingPunct="0">
              <a:spcAft>
                <a:spcPct val="0"/>
              </a:spcAft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 стройна, как берёза» - говорят про девушку со стройной фигурой</a:t>
            </a:r>
          </a:p>
          <a:p>
            <a:pPr eaLnBrk="0" fontAlgn="base" hangingPunct="0">
              <a:spcAft>
                <a:spcPct val="0"/>
              </a:spcAft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«красива, как березка» - говорили о самой красивой женщине в селе, наполненной силой и здоровьем.</a:t>
            </a:r>
          </a:p>
        </p:txBody>
      </p:sp>
    </p:spTree>
    <p:extLst>
      <p:ext uri="{BB962C8B-B14F-4D97-AF65-F5344CB8AC3E}">
        <p14:creationId xmlns:p14="http://schemas.microsoft.com/office/powerpoint/2010/main" val="41224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Приметы  и  обычаи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787208" cy="5400600"/>
          </a:xfrm>
        </p:spPr>
        <p:txBody>
          <a:bodyPr>
            <a:normAutofit fontScale="70000" lnSpcReduction="20000"/>
          </a:bodyPr>
          <a:lstStyle/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Из берёзы весной  течёт много сока – к дождливому лету.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«Зацвела берёза – начинай сажать картофель»;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Когда берёза перед ольхой лист распустит, лето будет сухое, если ольха наперёд – мокрое.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Когда берёза станет распускаться, сей овёс.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Лопаются серёжки у берёзки – время сеять хлеб.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Соловей впервые начинает петь, когда сможет напиться росы с берёзового листа.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Если на березняке осенью много листа остаётся, то год будет тяжёлым.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Если листья берёзы осенью начнут желтеть с верхушки, то следующая весна будет ранняя, а если снизу – то поздняя.</a:t>
            </a:r>
          </a:p>
          <a:p>
            <a:pPr lvl="0">
              <a:buFont typeface="Symbol"/>
              <a:buChar char=""/>
            </a:pPr>
            <a:r>
              <a:rPr lang="ru-RU" sz="3400" dirty="0">
                <a:latin typeface="Times New Roman" pitchFamily="18" charset="0"/>
                <a:ea typeface="Times New Roman"/>
                <a:cs typeface="Times New Roman" pitchFamily="18" charset="0"/>
              </a:rPr>
              <a:t>Берёза, рядом с домом посаженная, зло отпугивает и от молнии оберегает.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68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63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10101"/>
                </a:solidFill>
                <a:latin typeface="Times New Roman"/>
                <a:ea typeface="Times New Roman"/>
              </a:rPr>
              <a:t>Применение берёзы</a:t>
            </a:r>
            <a:endParaRPr lang="ru-RU" sz="3600" dirty="0"/>
          </a:p>
        </p:txBody>
      </p:sp>
      <p:pic>
        <p:nvPicPr>
          <p:cNvPr id="13314" name="Picture 2" descr="C:\Users\Пользователь\Desktop\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Пользователь\Desktop\img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22" y="3789039"/>
            <a:ext cx="4392488" cy="284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Пользователь\Desktop\podelki-iz-berez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52736"/>
            <a:ext cx="2096243" cy="258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Пользователь\Desktop\img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34465"/>
            <a:ext cx="2409056" cy="236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8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794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       Цель проекта: создать портрет слова «береза».           Задачи :             1.  Изучить лексическое значение слова «береза»,          его этимологию с помощью различных словарей;          2.  Исследовать «жизнь» слова «береза» в языке,          в малых жанрах фольклора, в литературе и в искусстве;          3.  Выявить традиции русского народа, связанные           с образом берёзы.</vt:lpstr>
      <vt:lpstr>Гипотеза исследования состоит в том, что если мы изучим слово «береза» с точки зрения его лексического значения, его этимологии, проследив «жизнь» этого слова в языке, в фольклоре, в литературе, искусстве, то сможем создать «Энциклопедию слова «береза».      Практическая значимость работы: материал по данной теме может быть полезен и интересен ученикам на уроках русского языка, литературного чтения, окружающего мира, изобразительного искусства и технологии. </vt:lpstr>
      <vt:lpstr>Лексическое значение слова берёза</vt:lpstr>
      <vt:lpstr>Анализ слова.</vt:lpstr>
      <vt:lpstr>Однокоренные  слова</vt:lpstr>
      <vt:lpstr>Фразеологизмы</vt:lpstr>
      <vt:lpstr>Приметы  и  обычаи</vt:lpstr>
      <vt:lpstr>Применение берёзы</vt:lpstr>
      <vt:lpstr>Береза- в русском фольклоре </vt:lpstr>
      <vt:lpstr>Берёза – символ России</vt:lpstr>
      <vt:lpstr>Образ  берёзы  в  живописи</vt:lpstr>
      <vt:lpstr>Презентация PowerPoint</vt:lpstr>
      <vt:lpstr>Презентация PowerPoint</vt:lpstr>
      <vt:lpstr>Моё    исследование </vt:lpstr>
      <vt:lpstr>Заключение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</cp:lastModifiedBy>
  <cp:revision>22</cp:revision>
  <dcterms:modified xsi:type="dcterms:W3CDTF">2022-03-27T15:03:56Z</dcterms:modified>
</cp:coreProperties>
</file>