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3" r:id="rId2"/>
    <p:sldId id="277" r:id="rId3"/>
    <p:sldId id="264" r:id="rId4"/>
    <p:sldId id="256" r:id="rId5"/>
    <p:sldId id="273" r:id="rId6"/>
    <p:sldId id="257" r:id="rId7"/>
    <p:sldId id="274" r:id="rId8"/>
    <p:sldId id="259" r:id="rId9"/>
    <p:sldId id="275" r:id="rId10"/>
    <p:sldId id="260" r:id="rId11"/>
    <p:sldId id="278" r:id="rId12"/>
    <p:sldId id="261" r:id="rId13"/>
    <p:sldId id="279" r:id="rId14"/>
    <p:sldId id="263" r:id="rId15"/>
    <p:sldId id="28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77" autoAdjust="0"/>
    <p:restoredTop sz="94660"/>
  </p:normalViewPr>
  <p:slideViewPr>
    <p:cSldViewPr>
      <p:cViewPr varScale="1">
        <p:scale>
          <a:sx n="67" d="100"/>
          <a:sy n="67" d="100"/>
        </p:scale>
        <p:origin x="1458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hyperlink" Target="&#1055;&#1088;&#1077;&#1079;&#1077;&#1085;&#1090;&#1072;&#1094;&#1080;&#1103;%203%20&#1085;&#1072;&#1073;&#1086;&#1088;.pptx" TargetMode="External"/><Relationship Id="rId2" Type="http://schemas.openxmlformats.org/officeDocument/2006/relationships/hyperlink" Target="&#1055;&#1088;&#1077;&#1079;&#1077;&#1085;&#1090;&#1072;&#1094;&#1080;&#1103;%202&#1085;&#1072;&#1073;&#1086;&#1088;.pptx" TargetMode="External"/><Relationship Id="rId1" Type="http://schemas.openxmlformats.org/officeDocument/2006/relationships/slide" Target="../slides/slide3.xml"/><Relationship Id="rId5" Type="http://schemas.openxmlformats.org/officeDocument/2006/relationships/hyperlink" Target="&#1055;&#1088;&#1077;&#1079;&#1077;&#1085;&#1090;&#1072;&#1094;&#1080;&#1103;%205&#1085;&#1072;&#1073;&#1086;&#1088;.pptx" TargetMode="External"/><Relationship Id="rId4" Type="http://schemas.openxmlformats.org/officeDocument/2006/relationships/hyperlink" Target="&#1055;&#1088;&#1077;&#1079;&#1077;&#1085;&#1090;&#1072;&#1094;&#1080;&#1103;%204%20&#1085;&#1072;&#1073;&#1086;&#1088;.pptx" TargetMode="External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hyperlink" Target="&#1055;&#1088;&#1077;&#1079;&#1077;&#1085;&#1090;&#1072;&#1094;&#1080;&#1103;%204%20&#1085;&#1072;&#1073;&#1086;&#1088;.pptx" TargetMode="External"/><Relationship Id="rId2" Type="http://schemas.openxmlformats.org/officeDocument/2006/relationships/hyperlink" Target="&#1055;&#1088;&#1077;&#1079;&#1077;&#1085;&#1090;&#1072;&#1094;&#1080;&#1103;%203%20&#1085;&#1072;&#1073;&#1086;&#1088;.pptx" TargetMode="External"/><Relationship Id="rId1" Type="http://schemas.openxmlformats.org/officeDocument/2006/relationships/hyperlink" Target="&#1055;&#1088;&#1077;&#1079;&#1077;&#1085;&#1090;&#1072;&#1094;&#1080;&#1103;%202&#1085;&#1072;&#1073;&#1086;&#1088;.pptx" TargetMode="External"/><Relationship Id="rId4" Type="http://schemas.openxmlformats.org/officeDocument/2006/relationships/hyperlink" Target="&#1055;&#1088;&#1077;&#1079;&#1077;&#1085;&#1090;&#1072;&#1094;&#1080;&#1103;%205&#1085;&#1072;&#1073;&#1086;&#1088;.pptx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5257C0D-6C6B-4513-AA06-EF843BFCC102}" type="doc">
      <dgm:prSet loTypeId="urn:microsoft.com/office/officeart/2005/8/layout/default#3" loCatId="list" qsTypeId="urn:microsoft.com/office/officeart/2005/8/quickstyle/3d2" qsCatId="3D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79F3B521-245D-45D1-BF14-C263CEBA69E3}">
      <dgm:prSet phldrT="[Текст]" custT="1"/>
      <dgm:spPr/>
      <dgm:t>
        <a:bodyPr anchor="t"/>
        <a:lstStyle/>
        <a:p>
          <a:pPr algn="r"/>
          <a:r>
            <a:rPr lang="ru-RU" sz="4000" dirty="0" smtClean="0">
              <a:hlinkClick xmlns:r="http://schemas.openxmlformats.org/officeDocument/2006/relationships" r:id="rId1" action="ppaction://hlinksldjump"/>
            </a:rPr>
            <a:t>№ 1</a:t>
          </a:r>
          <a:endParaRPr lang="ru-RU" sz="4000" dirty="0"/>
        </a:p>
      </dgm:t>
    </dgm:pt>
    <dgm:pt modelId="{C10109F7-229C-4017-AC60-95BFCFD79B6D}" type="parTrans" cxnId="{57FD8DC0-6D11-49F7-9E14-6DE23B7B79EE}">
      <dgm:prSet/>
      <dgm:spPr/>
      <dgm:t>
        <a:bodyPr/>
        <a:lstStyle/>
        <a:p>
          <a:endParaRPr lang="ru-RU"/>
        </a:p>
      </dgm:t>
    </dgm:pt>
    <dgm:pt modelId="{89173E8A-A9D9-4A96-9C40-D51CC2FCE32F}" type="sibTrans" cxnId="{57FD8DC0-6D11-49F7-9E14-6DE23B7B79EE}">
      <dgm:prSet/>
      <dgm:spPr/>
      <dgm:t>
        <a:bodyPr/>
        <a:lstStyle/>
        <a:p>
          <a:endParaRPr lang="ru-RU"/>
        </a:p>
      </dgm:t>
    </dgm:pt>
    <dgm:pt modelId="{1861936E-5C20-4A21-A10E-E4DE3685DFFE}">
      <dgm:prSet phldrT="[Текст]" custT="1"/>
      <dgm:spPr/>
      <dgm:t>
        <a:bodyPr anchor="t"/>
        <a:lstStyle/>
        <a:p>
          <a:pPr algn="r"/>
          <a:r>
            <a:rPr lang="ru-RU" sz="4000" dirty="0" smtClean="0">
              <a:hlinkClick xmlns:r="http://schemas.openxmlformats.org/officeDocument/2006/relationships" r:id="rId2" action="ppaction://hlinkpres?slideindex=1&amp;slidetitle="/>
            </a:rPr>
            <a:t>№2</a:t>
          </a:r>
          <a:endParaRPr lang="ru-RU" sz="4000" dirty="0"/>
        </a:p>
      </dgm:t>
    </dgm:pt>
    <dgm:pt modelId="{6D192A83-7D13-48CD-AEF7-9172DF5919F8}" type="parTrans" cxnId="{627B9F55-4174-4545-BD4C-0E2C2C5B2B38}">
      <dgm:prSet/>
      <dgm:spPr/>
      <dgm:t>
        <a:bodyPr/>
        <a:lstStyle/>
        <a:p>
          <a:endParaRPr lang="ru-RU"/>
        </a:p>
      </dgm:t>
    </dgm:pt>
    <dgm:pt modelId="{84E2F699-D51B-478D-8724-F9722FB298BA}" type="sibTrans" cxnId="{627B9F55-4174-4545-BD4C-0E2C2C5B2B38}">
      <dgm:prSet/>
      <dgm:spPr/>
      <dgm:t>
        <a:bodyPr/>
        <a:lstStyle/>
        <a:p>
          <a:endParaRPr lang="ru-RU"/>
        </a:p>
      </dgm:t>
    </dgm:pt>
    <dgm:pt modelId="{13EEAB80-DC0C-4E18-8187-3A9E6622EB20}">
      <dgm:prSet phldrT="[Текст]" custT="1"/>
      <dgm:spPr/>
      <dgm:t>
        <a:bodyPr anchor="t"/>
        <a:lstStyle/>
        <a:p>
          <a:pPr algn="r"/>
          <a:r>
            <a:rPr lang="ru-RU" sz="4000" smtClean="0">
              <a:hlinkClick xmlns:r="http://schemas.openxmlformats.org/officeDocument/2006/relationships" r:id="rId3" action="ppaction://hlinkpres?slideindex=1&amp;slidetitle="/>
            </a:rPr>
            <a:t>№3</a:t>
          </a:r>
          <a:endParaRPr lang="ru-RU" sz="4000" dirty="0"/>
        </a:p>
      </dgm:t>
    </dgm:pt>
    <dgm:pt modelId="{D7DEB277-7527-4F3C-BC13-EA70A2CEC501}" type="parTrans" cxnId="{F60B2591-FC5C-49F4-B80E-619E02AD9505}">
      <dgm:prSet/>
      <dgm:spPr/>
      <dgm:t>
        <a:bodyPr/>
        <a:lstStyle/>
        <a:p>
          <a:endParaRPr lang="ru-RU"/>
        </a:p>
      </dgm:t>
    </dgm:pt>
    <dgm:pt modelId="{D09DB448-DB99-4844-A514-F47406B3EF96}" type="sibTrans" cxnId="{F60B2591-FC5C-49F4-B80E-619E02AD9505}">
      <dgm:prSet/>
      <dgm:spPr/>
      <dgm:t>
        <a:bodyPr/>
        <a:lstStyle/>
        <a:p>
          <a:endParaRPr lang="ru-RU"/>
        </a:p>
      </dgm:t>
    </dgm:pt>
    <dgm:pt modelId="{2EEE09FF-0B41-4A2C-A4DD-1F4FE2C8FE5D}">
      <dgm:prSet phldrT="[Текст]" custT="1"/>
      <dgm:spPr/>
      <dgm:t>
        <a:bodyPr anchor="t"/>
        <a:lstStyle/>
        <a:p>
          <a:pPr algn="r"/>
          <a:r>
            <a:rPr lang="ru-RU" sz="4000" b="0" smtClean="0">
              <a:hlinkClick xmlns:r="http://schemas.openxmlformats.org/officeDocument/2006/relationships" r:id="rId4" action="ppaction://hlinkpres?slideindex=1&amp;slidetitle="/>
            </a:rPr>
            <a:t>№4</a:t>
          </a:r>
          <a:endParaRPr lang="ru-RU" sz="4000" b="0" dirty="0"/>
        </a:p>
      </dgm:t>
    </dgm:pt>
    <dgm:pt modelId="{8D8630A7-DFE4-48CA-9A19-3DAF2FD2ABFC}" type="parTrans" cxnId="{D7EF12CF-E44E-4DC1-A5A4-D902FF9E0D0E}">
      <dgm:prSet/>
      <dgm:spPr/>
      <dgm:t>
        <a:bodyPr/>
        <a:lstStyle/>
        <a:p>
          <a:endParaRPr lang="ru-RU"/>
        </a:p>
      </dgm:t>
    </dgm:pt>
    <dgm:pt modelId="{160716E6-085D-4F62-BFC2-3A7F40EC0BD3}" type="sibTrans" cxnId="{D7EF12CF-E44E-4DC1-A5A4-D902FF9E0D0E}">
      <dgm:prSet/>
      <dgm:spPr/>
      <dgm:t>
        <a:bodyPr/>
        <a:lstStyle/>
        <a:p>
          <a:endParaRPr lang="ru-RU"/>
        </a:p>
      </dgm:t>
    </dgm:pt>
    <dgm:pt modelId="{4030C055-D547-445E-8FB8-0A03755CB7C3}">
      <dgm:prSet phldrT="[Текст]" custT="1"/>
      <dgm:spPr/>
      <dgm:t>
        <a:bodyPr anchor="t"/>
        <a:lstStyle/>
        <a:p>
          <a:pPr algn="r"/>
          <a:r>
            <a:rPr lang="ru-RU" sz="4000" dirty="0" smtClean="0">
              <a:hlinkClick xmlns:r="http://schemas.openxmlformats.org/officeDocument/2006/relationships" r:id="rId5" action="ppaction://hlinkpres?slideindex=1&amp;slidetitle="/>
            </a:rPr>
            <a:t>№ 5</a:t>
          </a:r>
          <a:endParaRPr lang="ru-RU" sz="4000" dirty="0"/>
        </a:p>
      </dgm:t>
    </dgm:pt>
    <dgm:pt modelId="{15186981-2B25-46D1-A4C7-03FD3BDC9A8B}" type="parTrans" cxnId="{4A8BDC39-5DF6-46C7-B811-97B1051FDD0D}">
      <dgm:prSet/>
      <dgm:spPr/>
      <dgm:t>
        <a:bodyPr/>
        <a:lstStyle/>
        <a:p>
          <a:endParaRPr lang="ru-RU"/>
        </a:p>
      </dgm:t>
    </dgm:pt>
    <dgm:pt modelId="{5F340624-8068-4249-A477-351F5A7E6B29}" type="sibTrans" cxnId="{4A8BDC39-5DF6-46C7-B811-97B1051FDD0D}">
      <dgm:prSet/>
      <dgm:spPr/>
      <dgm:t>
        <a:bodyPr/>
        <a:lstStyle/>
        <a:p>
          <a:endParaRPr lang="ru-RU"/>
        </a:p>
      </dgm:t>
    </dgm:pt>
    <dgm:pt modelId="{16068827-DA0A-4C6F-AF8D-2A817EA1EBA0}" type="pres">
      <dgm:prSet presAssocID="{95257C0D-6C6B-4513-AA06-EF843BFCC102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BC200D0-888C-4B4A-9468-F1C5317777B3}" type="pres">
      <dgm:prSet presAssocID="{79F3B521-245D-45D1-BF14-C263CEBA69E3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DD1E88-43B1-4043-8B44-D1C0BC538724}" type="pres">
      <dgm:prSet presAssocID="{89173E8A-A9D9-4A96-9C40-D51CC2FCE32F}" presName="sibTrans" presStyleCnt="0"/>
      <dgm:spPr/>
    </dgm:pt>
    <dgm:pt modelId="{FF0EFF49-1674-4860-9C27-93EC3736381B}" type="pres">
      <dgm:prSet presAssocID="{1861936E-5C20-4A21-A10E-E4DE3685DFFE}" presName="node" presStyleLbl="node1" presStyleIdx="1" presStyleCnt="5" custLinFactNeighborX="4195" custLinFactNeighborY="34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3DED02-DB73-4932-BFDE-CD49FBA47E29}" type="pres">
      <dgm:prSet presAssocID="{84E2F699-D51B-478D-8724-F9722FB298BA}" presName="sibTrans" presStyleCnt="0"/>
      <dgm:spPr/>
    </dgm:pt>
    <dgm:pt modelId="{3199B475-4568-40D2-BB13-1846BFCF1DDA}" type="pres">
      <dgm:prSet presAssocID="{13EEAB80-DC0C-4E18-8187-3A9E6622EB20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F45122-EA7B-4D01-AFF7-81F6CBBF53F0}" type="pres">
      <dgm:prSet presAssocID="{D09DB448-DB99-4844-A514-F47406B3EF96}" presName="sibTrans" presStyleCnt="0"/>
      <dgm:spPr/>
    </dgm:pt>
    <dgm:pt modelId="{7C59ED68-AB75-40A4-9666-E215B77544D6}" type="pres">
      <dgm:prSet presAssocID="{2EEE09FF-0B41-4A2C-A4DD-1F4FE2C8FE5D}" presName="node" presStyleLbl="node1" presStyleIdx="3" presStyleCnt="5" custLinFactNeighborX="4195" custLinFactNeighborY="33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E14BEF-03C4-4B37-8BB2-295236B2CFF4}" type="pres">
      <dgm:prSet presAssocID="{160716E6-085D-4F62-BFC2-3A7F40EC0BD3}" presName="sibTrans" presStyleCnt="0"/>
      <dgm:spPr/>
    </dgm:pt>
    <dgm:pt modelId="{BEA7F357-2621-4C54-A71F-B32791AEC72E}" type="pres">
      <dgm:prSet presAssocID="{4030C055-D547-445E-8FB8-0A03755CB7C3}" presName="node" presStyleLbl="node1" presStyleIdx="4" presStyleCnt="5" custLinFactNeighborX="535" custLinFactNeighborY="-10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2D55CFB-E406-49D8-85B2-65C75F5C902E}" type="presOf" srcId="{13EEAB80-DC0C-4E18-8187-3A9E6622EB20}" destId="{3199B475-4568-40D2-BB13-1846BFCF1DDA}" srcOrd="0" destOrd="0" presId="urn:microsoft.com/office/officeart/2005/8/layout/default#3"/>
    <dgm:cxn modelId="{3E8FADE7-B85F-47A1-985D-3B017CE53E4D}" type="presOf" srcId="{1861936E-5C20-4A21-A10E-E4DE3685DFFE}" destId="{FF0EFF49-1674-4860-9C27-93EC3736381B}" srcOrd="0" destOrd="0" presId="urn:microsoft.com/office/officeart/2005/8/layout/default#3"/>
    <dgm:cxn modelId="{EE1E492A-FBB0-46B5-A335-601456E56E51}" type="presOf" srcId="{79F3B521-245D-45D1-BF14-C263CEBA69E3}" destId="{ABC200D0-888C-4B4A-9468-F1C5317777B3}" srcOrd="0" destOrd="0" presId="urn:microsoft.com/office/officeart/2005/8/layout/default#3"/>
    <dgm:cxn modelId="{D7EF12CF-E44E-4DC1-A5A4-D902FF9E0D0E}" srcId="{95257C0D-6C6B-4513-AA06-EF843BFCC102}" destId="{2EEE09FF-0B41-4A2C-A4DD-1F4FE2C8FE5D}" srcOrd="3" destOrd="0" parTransId="{8D8630A7-DFE4-48CA-9A19-3DAF2FD2ABFC}" sibTransId="{160716E6-085D-4F62-BFC2-3A7F40EC0BD3}"/>
    <dgm:cxn modelId="{57FD8DC0-6D11-49F7-9E14-6DE23B7B79EE}" srcId="{95257C0D-6C6B-4513-AA06-EF843BFCC102}" destId="{79F3B521-245D-45D1-BF14-C263CEBA69E3}" srcOrd="0" destOrd="0" parTransId="{C10109F7-229C-4017-AC60-95BFCFD79B6D}" sibTransId="{89173E8A-A9D9-4A96-9C40-D51CC2FCE32F}"/>
    <dgm:cxn modelId="{4A8BDC39-5DF6-46C7-B811-97B1051FDD0D}" srcId="{95257C0D-6C6B-4513-AA06-EF843BFCC102}" destId="{4030C055-D547-445E-8FB8-0A03755CB7C3}" srcOrd="4" destOrd="0" parTransId="{15186981-2B25-46D1-A4C7-03FD3BDC9A8B}" sibTransId="{5F340624-8068-4249-A477-351F5A7E6B29}"/>
    <dgm:cxn modelId="{4F3DDD22-789A-410A-92E0-86D52C905564}" type="presOf" srcId="{4030C055-D547-445E-8FB8-0A03755CB7C3}" destId="{BEA7F357-2621-4C54-A71F-B32791AEC72E}" srcOrd="0" destOrd="0" presId="urn:microsoft.com/office/officeart/2005/8/layout/default#3"/>
    <dgm:cxn modelId="{47F8EFFE-4002-4BF7-8EC8-80B0E0D313E9}" type="presOf" srcId="{95257C0D-6C6B-4513-AA06-EF843BFCC102}" destId="{16068827-DA0A-4C6F-AF8D-2A817EA1EBA0}" srcOrd="0" destOrd="0" presId="urn:microsoft.com/office/officeart/2005/8/layout/default#3"/>
    <dgm:cxn modelId="{627B9F55-4174-4545-BD4C-0E2C2C5B2B38}" srcId="{95257C0D-6C6B-4513-AA06-EF843BFCC102}" destId="{1861936E-5C20-4A21-A10E-E4DE3685DFFE}" srcOrd="1" destOrd="0" parTransId="{6D192A83-7D13-48CD-AEF7-9172DF5919F8}" sibTransId="{84E2F699-D51B-478D-8724-F9722FB298BA}"/>
    <dgm:cxn modelId="{F60B2591-FC5C-49F4-B80E-619E02AD9505}" srcId="{95257C0D-6C6B-4513-AA06-EF843BFCC102}" destId="{13EEAB80-DC0C-4E18-8187-3A9E6622EB20}" srcOrd="2" destOrd="0" parTransId="{D7DEB277-7527-4F3C-BC13-EA70A2CEC501}" sibTransId="{D09DB448-DB99-4844-A514-F47406B3EF96}"/>
    <dgm:cxn modelId="{20FF4E78-ABFE-4D58-B2E1-5FC08AF81288}" type="presOf" srcId="{2EEE09FF-0B41-4A2C-A4DD-1F4FE2C8FE5D}" destId="{7C59ED68-AB75-40A4-9666-E215B77544D6}" srcOrd="0" destOrd="0" presId="urn:microsoft.com/office/officeart/2005/8/layout/default#3"/>
    <dgm:cxn modelId="{075EDF2C-52F7-41A4-A55D-B5B83921AA1E}" type="presParOf" srcId="{16068827-DA0A-4C6F-AF8D-2A817EA1EBA0}" destId="{ABC200D0-888C-4B4A-9468-F1C5317777B3}" srcOrd="0" destOrd="0" presId="urn:microsoft.com/office/officeart/2005/8/layout/default#3"/>
    <dgm:cxn modelId="{7830E6FD-CD45-4770-9175-BAB47E233B6B}" type="presParOf" srcId="{16068827-DA0A-4C6F-AF8D-2A817EA1EBA0}" destId="{D0DD1E88-43B1-4043-8B44-D1C0BC538724}" srcOrd="1" destOrd="0" presId="urn:microsoft.com/office/officeart/2005/8/layout/default#3"/>
    <dgm:cxn modelId="{389D48AF-7D7E-4E20-BBED-A173401A4F14}" type="presParOf" srcId="{16068827-DA0A-4C6F-AF8D-2A817EA1EBA0}" destId="{FF0EFF49-1674-4860-9C27-93EC3736381B}" srcOrd="2" destOrd="0" presId="urn:microsoft.com/office/officeart/2005/8/layout/default#3"/>
    <dgm:cxn modelId="{5BD93CF0-1CD9-4EB9-BD18-886E990D0A72}" type="presParOf" srcId="{16068827-DA0A-4C6F-AF8D-2A817EA1EBA0}" destId="{303DED02-DB73-4932-BFDE-CD49FBA47E29}" srcOrd="3" destOrd="0" presId="urn:microsoft.com/office/officeart/2005/8/layout/default#3"/>
    <dgm:cxn modelId="{C73241C0-E6C7-424D-A835-6C6BA10DF920}" type="presParOf" srcId="{16068827-DA0A-4C6F-AF8D-2A817EA1EBA0}" destId="{3199B475-4568-40D2-BB13-1846BFCF1DDA}" srcOrd="4" destOrd="0" presId="urn:microsoft.com/office/officeart/2005/8/layout/default#3"/>
    <dgm:cxn modelId="{A5F24269-0ADA-477B-9416-5EA9876AF989}" type="presParOf" srcId="{16068827-DA0A-4C6F-AF8D-2A817EA1EBA0}" destId="{05F45122-EA7B-4D01-AFF7-81F6CBBF53F0}" srcOrd="5" destOrd="0" presId="urn:microsoft.com/office/officeart/2005/8/layout/default#3"/>
    <dgm:cxn modelId="{71ED8157-B8FF-4E25-86FF-251A97298119}" type="presParOf" srcId="{16068827-DA0A-4C6F-AF8D-2A817EA1EBA0}" destId="{7C59ED68-AB75-40A4-9666-E215B77544D6}" srcOrd="6" destOrd="0" presId="urn:microsoft.com/office/officeart/2005/8/layout/default#3"/>
    <dgm:cxn modelId="{0E47A4DA-ABC7-44C6-B820-B2EFF20D0A0C}" type="presParOf" srcId="{16068827-DA0A-4C6F-AF8D-2A817EA1EBA0}" destId="{0CE14BEF-03C4-4B37-8BB2-295236B2CFF4}" srcOrd="7" destOrd="0" presId="urn:microsoft.com/office/officeart/2005/8/layout/default#3"/>
    <dgm:cxn modelId="{B9E63B8C-0D0F-4312-8320-55D48547841D}" type="presParOf" srcId="{16068827-DA0A-4C6F-AF8D-2A817EA1EBA0}" destId="{BEA7F357-2621-4C54-A71F-B32791AEC72E}" srcOrd="8" destOrd="0" presId="urn:microsoft.com/office/officeart/2005/8/layout/default#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BC200D0-888C-4B4A-9468-F1C5317777B3}">
      <dsp:nvSpPr>
        <dsp:cNvPr id="0" name=""/>
        <dsp:cNvSpPr/>
      </dsp:nvSpPr>
      <dsp:spPr>
        <a:xfrm>
          <a:off x="887498" y="0"/>
          <a:ext cx="3132348" cy="1879408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t" anchorCtr="0">
          <a:noAutofit/>
        </a:bodyPr>
        <a:lstStyle/>
        <a:p>
          <a:pPr lvl="0" algn="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>
              <a:hlinkClick xmlns:r="http://schemas.openxmlformats.org/officeDocument/2006/relationships" r:id="" action="ppaction://hlinksldjump"/>
            </a:rPr>
            <a:t>№ 1</a:t>
          </a:r>
          <a:endParaRPr lang="ru-RU" sz="4000" kern="1200" dirty="0"/>
        </a:p>
      </dsp:txBody>
      <dsp:txXfrm>
        <a:off x="887498" y="0"/>
        <a:ext cx="3132348" cy="1879408"/>
      </dsp:txXfrm>
    </dsp:sp>
    <dsp:sp modelId="{FF0EFF49-1674-4860-9C27-93EC3736381B}">
      <dsp:nvSpPr>
        <dsp:cNvPr id="0" name=""/>
        <dsp:cNvSpPr/>
      </dsp:nvSpPr>
      <dsp:spPr>
        <a:xfrm>
          <a:off x="4464483" y="64614"/>
          <a:ext cx="3132348" cy="1879408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t" anchorCtr="0">
          <a:noAutofit/>
        </a:bodyPr>
        <a:lstStyle/>
        <a:p>
          <a:pPr lvl="0" algn="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>
              <a:hlinkClick xmlns:r="http://schemas.openxmlformats.org/officeDocument/2006/relationships" r:id="rId1" action="ppaction://hlinkpres?slideindex=1&amp;slidetitle="/>
            </a:rPr>
            <a:t>№2</a:t>
          </a:r>
          <a:endParaRPr lang="ru-RU" sz="4000" kern="1200" dirty="0"/>
        </a:p>
      </dsp:txBody>
      <dsp:txXfrm>
        <a:off x="4464483" y="64614"/>
        <a:ext cx="3132348" cy="1879408"/>
      </dsp:txXfrm>
    </dsp:sp>
    <dsp:sp modelId="{3199B475-4568-40D2-BB13-1846BFCF1DDA}">
      <dsp:nvSpPr>
        <dsp:cNvPr id="0" name=""/>
        <dsp:cNvSpPr/>
      </dsp:nvSpPr>
      <dsp:spPr>
        <a:xfrm>
          <a:off x="887498" y="2192643"/>
          <a:ext cx="3132348" cy="1879408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t" anchorCtr="0">
          <a:noAutofit/>
        </a:bodyPr>
        <a:lstStyle/>
        <a:p>
          <a:pPr lvl="0" algn="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smtClean="0">
              <a:hlinkClick xmlns:r="http://schemas.openxmlformats.org/officeDocument/2006/relationships" r:id="rId2" action="ppaction://hlinkpres?slideindex=1&amp;slidetitle="/>
            </a:rPr>
            <a:t>№3</a:t>
          </a:r>
          <a:endParaRPr lang="ru-RU" sz="4000" kern="1200" dirty="0"/>
        </a:p>
      </dsp:txBody>
      <dsp:txXfrm>
        <a:off x="887498" y="2192643"/>
        <a:ext cx="3132348" cy="1879408"/>
      </dsp:txXfrm>
    </dsp:sp>
    <dsp:sp modelId="{7C59ED68-AB75-40A4-9666-E215B77544D6}">
      <dsp:nvSpPr>
        <dsp:cNvPr id="0" name=""/>
        <dsp:cNvSpPr/>
      </dsp:nvSpPr>
      <dsp:spPr>
        <a:xfrm>
          <a:off x="4464483" y="2255115"/>
          <a:ext cx="3132348" cy="1879408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t" anchorCtr="0">
          <a:noAutofit/>
        </a:bodyPr>
        <a:lstStyle/>
        <a:p>
          <a:pPr lvl="0" algn="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0" kern="1200" smtClean="0">
              <a:hlinkClick xmlns:r="http://schemas.openxmlformats.org/officeDocument/2006/relationships" r:id="rId3" action="ppaction://hlinkpres?slideindex=1&amp;slidetitle="/>
            </a:rPr>
            <a:t>№4</a:t>
          </a:r>
          <a:endParaRPr lang="ru-RU" sz="4000" b="0" kern="1200" dirty="0"/>
        </a:p>
      </dsp:txBody>
      <dsp:txXfrm>
        <a:off x="4464483" y="2255115"/>
        <a:ext cx="3132348" cy="1879408"/>
      </dsp:txXfrm>
    </dsp:sp>
    <dsp:sp modelId="{BEA7F357-2621-4C54-A71F-B32791AEC72E}">
      <dsp:nvSpPr>
        <dsp:cNvPr id="0" name=""/>
        <dsp:cNvSpPr/>
      </dsp:nvSpPr>
      <dsp:spPr>
        <a:xfrm>
          <a:off x="2627048" y="4366361"/>
          <a:ext cx="3132348" cy="1879408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t" anchorCtr="0">
          <a:noAutofit/>
        </a:bodyPr>
        <a:lstStyle/>
        <a:p>
          <a:pPr lvl="0" algn="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>
              <a:hlinkClick xmlns:r="http://schemas.openxmlformats.org/officeDocument/2006/relationships" r:id="rId4" action="ppaction://hlinkpres?slideindex=1&amp;slidetitle="/>
            </a:rPr>
            <a:t>№ 5</a:t>
          </a:r>
          <a:endParaRPr lang="ru-RU" sz="4000" kern="1200" dirty="0"/>
        </a:p>
      </dsp:txBody>
      <dsp:txXfrm>
        <a:off x="2627048" y="4366361"/>
        <a:ext cx="3132348" cy="187940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3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6FD2C-822D-4F44-BB5C-B10DF41F5A6C}" type="datetimeFigureOut">
              <a:rPr lang="ru-RU" smtClean="0"/>
              <a:pPr/>
              <a:t>03.04.2017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789D8-4325-4216-956A-322FF40133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6FD2C-822D-4F44-BB5C-B10DF41F5A6C}" type="datetimeFigureOut">
              <a:rPr lang="ru-RU" smtClean="0"/>
              <a:pPr/>
              <a:t>03.04.2017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789D8-4325-4216-956A-322FF40133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6FD2C-822D-4F44-BB5C-B10DF41F5A6C}" type="datetimeFigureOut">
              <a:rPr lang="ru-RU" smtClean="0"/>
              <a:pPr/>
              <a:t>03.04.2017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789D8-4325-4216-956A-322FF40133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6FD2C-822D-4F44-BB5C-B10DF41F5A6C}" type="datetimeFigureOut">
              <a:rPr lang="ru-RU" smtClean="0"/>
              <a:pPr/>
              <a:t>03.04.2017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789D8-4325-4216-956A-322FF40133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6FD2C-822D-4F44-BB5C-B10DF41F5A6C}" type="datetimeFigureOut">
              <a:rPr lang="ru-RU" smtClean="0"/>
              <a:pPr/>
              <a:t>03.04.2017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789D8-4325-4216-956A-322FF40133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6FD2C-822D-4F44-BB5C-B10DF41F5A6C}" type="datetimeFigureOut">
              <a:rPr lang="ru-RU" smtClean="0"/>
              <a:pPr/>
              <a:t>03.04.2017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789D8-4325-4216-956A-322FF40133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6FD2C-822D-4F44-BB5C-B10DF41F5A6C}" type="datetimeFigureOut">
              <a:rPr lang="ru-RU" smtClean="0"/>
              <a:pPr/>
              <a:t>03.04.2017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789D8-4325-4216-956A-322FF40133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6FD2C-822D-4F44-BB5C-B10DF41F5A6C}" type="datetimeFigureOut">
              <a:rPr lang="ru-RU" smtClean="0"/>
              <a:pPr/>
              <a:t>03.04.2017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789D8-4325-4216-956A-322FF40133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6FD2C-822D-4F44-BB5C-B10DF41F5A6C}" type="datetimeFigureOut">
              <a:rPr lang="ru-RU" smtClean="0"/>
              <a:pPr/>
              <a:t>03.04.2017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789D8-4325-4216-956A-322FF40133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6FD2C-822D-4F44-BB5C-B10DF41F5A6C}" type="datetimeFigureOut">
              <a:rPr lang="ru-RU" smtClean="0"/>
              <a:pPr/>
              <a:t>03.04.2017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789D8-4325-4216-956A-322FF40133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6FD2C-822D-4F44-BB5C-B10DF41F5A6C}" type="datetimeFigureOut">
              <a:rPr lang="ru-RU" smtClean="0"/>
              <a:pPr/>
              <a:t>03.04.2017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789D8-4325-4216-956A-322FF40133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36FD2C-822D-4F44-BB5C-B10DF41F5A6C}" type="datetimeFigureOut">
              <a:rPr lang="ru-RU" smtClean="0"/>
              <a:pPr/>
              <a:t>03.04.2017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A789D8-4325-4216-956A-322FF401336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13" Type="http://schemas.openxmlformats.org/officeDocument/2006/relationships/slide" Target="slide8.xml"/><Relationship Id="rId3" Type="http://schemas.openxmlformats.org/officeDocument/2006/relationships/slide" Target="slide2.xml"/><Relationship Id="rId7" Type="http://schemas.openxmlformats.org/officeDocument/2006/relationships/slide" Target="slide10.xml"/><Relationship Id="rId12" Type="http://schemas.openxmlformats.org/officeDocument/2006/relationships/slide" Target="slide5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11" Type="http://schemas.openxmlformats.org/officeDocument/2006/relationships/slide" Target="slide6.xml"/><Relationship Id="rId5" Type="http://schemas.openxmlformats.org/officeDocument/2006/relationships/slide" Target="slide7.xml"/><Relationship Id="rId10" Type="http://schemas.openxmlformats.org/officeDocument/2006/relationships/slide" Target="slide11.xml"/><Relationship Id="rId4" Type="http://schemas.openxmlformats.org/officeDocument/2006/relationships/slide" Target="slide4.xml"/><Relationship Id="rId9" Type="http://schemas.openxmlformats.org/officeDocument/2006/relationships/slide" Target="slide12.xml"/><Relationship Id="rId14" Type="http://schemas.openxmlformats.org/officeDocument/2006/relationships/slide" Target="slide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img-fotki.yandex.ru/get/4709/90468072.2e0/0_6bc04_c68f56ea_XL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081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71538" y="1412776"/>
            <a:ext cx="721523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smtClean="0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rgbClr val="FF0066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rPr>
              <a:t>  ЭЛЕКТРОННЫЙ СЛОВАРЬ</a:t>
            </a:r>
            <a:endParaRPr lang="ru-RU" sz="3600" b="1" cap="all" dirty="0" smtClean="0">
              <a:ln w="9000" cmpd="sng">
                <a:solidFill>
                  <a:srgbClr val="002060"/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 Narrow" pitchFamily="34" charset="0"/>
              <a:ea typeface="Arial Unicode MS" pitchFamily="34" charset="-128"/>
              <a:cs typeface="Arial Unicode MS" pitchFamily="34" charset="-128"/>
            </a:endParaRPr>
          </a:p>
          <a:p>
            <a:pPr algn="ctr"/>
            <a:endParaRPr lang="ru-RU" sz="36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 Narrow" pitchFamily="34" charset="0"/>
              <a:ea typeface="Arial Unicode MS" pitchFamily="34" charset="-128"/>
              <a:cs typeface="Arial Unicode MS" pitchFamily="34" charset="-128"/>
            </a:endParaRPr>
          </a:p>
          <a:p>
            <a:pPr algn="ctr"/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Narrow" pitchFamily="34" charset="0"/>
                <a:ea typeface="Arial Unicode MS" pitchFamily="34" charset="-128"/>
                <a:cs typeface="Arial Unicode MS" pitchFamily="34" charset="-128"/>
              </a:rPr>
              <a:t>1 класс </a:t>
            </a:r>
          </a:p>
          <a:p>
            <a:pPr algn="ctr"/>
            <a:r>
              <a:rPr lang="ru-RU" sz="2000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Narrow" pitchFamily="34" charset="0"/>
                <a:ea typeface="Arial Unicode MS" pitchFamily="34" charset="-128"/>
                <a:cs typeface="Arial Unicode MS" pitchFamily="34" charset="-128"/>
              </a:rPr>
              <a:t>(к учебнику В.П.КАНАКИНА, В.Г.ГОРЕЦКИЙ</a:t>
            </a: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Narrow" pitchFamily="34" charset="0"/>
                <a:ea typeface="Arial Unicode MS" pitchFamily="34" charset="-128"/>
                <a:cs typeface="Arial Unicode MS" pitchFamily="34" charset="-128"/>
              </a:rPr>
              <a:t>)</a:t>
            </a:r>
            <a:endParaRPr lang="ru-RU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 Narrow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6" name="Picture 8" descr="http://skyclipart.ru/uploads/posts/2010-03/1268140704_samolet-kopiya1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000" b="20000"/>
          <a:stretch>
            <a:fillRect/>
          </a:stretch>
        </p:blipFill>
        <p:spPr bwMode="auto">
          <a:xfrm rot="742150">
            <a:off x="6653121" y="300018"/>
            <a:ext cx="1118693" cy="727150"/>
          </a:xfrm>
          <a:prstGeom prst="rect">
            <a:avLst/>
          </a:prstGeom>
          <a:noFill/>
        </p:spPr>
      </p:pic>
      <p:pic>
        <p:nvPicPr>
          <p:cNvPr id="7" name="Picture 4" descr="http://igrushechki.info/pics/igrushechki.info/1001074414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251520" y="5877272"/>
            <a:ext cx="720080" cy="7340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Блок-схема: сохраненные данные 8">
            <a:hlinkClick r:id="rId6" action="ppaction://hlinksldjump"/>
          </p:cNvPr>
          <p:cNvSpPr/>
          <p:nvPr/>
        </p:nvSpPr>
        <p:spPr>
          <a:xfrm flipH="1">
            <a:off x="1071538" y="5985284"/>
            <a:ext cx="1656184" cy="518062"/>
          </a:xfrm>
          <a:prstGeom prst="flowChartOnlineStorage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cs typeface="Estrangelo Edessa" pitchFamily="66" charset="0"/>
              </a:rPr>
              <a:t>блоки</a:t>
            </a:r>
            <a:endParaRPr lang="ru-RU" dirty="0">
              <a:cs typeface="Estrangelo Edess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5535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9228" y="97451"/>
            <a:ext cx="4065598" cy="635588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254513" y="5073062"/>
            <a:ext cx="4584717" cy="1569660"/>
          </a:xfrm>
          <a:prstGeom prst="rect">
            <a:avLst/>
          </a:prstGeom>
          <a:solidFill>
            <a:srgbClr val="FFFF6D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9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дев</a:t>
            </a:r>
            <a:r>
              <a:rPr lang="ru-RU" sz="96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</a:t>
            </a:r>
            <a:r>
              <a:rPr lang="ru-RU" sz="9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чка</a:t>
            </a:r>
            <a:endParaRPr lang="ru-RU" sz="9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Диагональная полоса 3"/>
          <p:cNvSpPr/>
          <p:nvPr/>
        </p:nvSpPr>
        <p:spPr>
          <a:xfrm>
            <a:off x="3419872" y="5103323"/>
            <a:ext cx="214314" cy="500066"/>
          </a:xfrm>
          <a:prstGeom prst="diagStrip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196752"/>
            <a:ext cx="8765031" cy="306403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Горизонтальный свиток 1"/>
          <p:cNvSpPr/>
          <p:nvPr/>
        </p:nvSpPr>
        <p:spPr>
          <a:xfrm>
            <a:off x="611560" y="1556792"/>
            <a:ext cx="7704856" cy="3803511"/>
          </a:xfrm>
          <a:prstGeom prst="horizontalScroll">
            <a:avLst/>
          </a:prstGeom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endParaRPr lang="ru-RU" sz="3600" b="1" cap="all" dirty="0" smtClean="0">
              <a:ln w="9000" cmpd="sng">
                <a:solidFill>
                  <a:srgbClr val="FFC000"/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3600" b="1" cap="all" dirty="0" smtClean="0">
                <a:ln w="9000" cmpd="sng">
                  <a:solidFill>
                    <a:srgbClr val="FFC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Вот </a:t>
            </a:r>
            <a:r>
              <a:rPr lang="ru-RU" sz="3600" b="1" cap="all" dirty="0">
                <a:ln w="9000" cmpd="sng">
                  <a:solidFill>
                    <a:srgbClr val="FFC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цветок. Похож на гвоздик:</a:t>
            </a:r>
            <a:br>
              <a:rPr lang="ru-RU" sz="3600" b="1" cap="all" dirty="0">
                <a:ln w="9000" cmpd="sng">
                  <a:solidFill>
                    <a:srgbClr val="FFC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3600" b="1" cap="all" dirty="0">
                <a:ln w="9000" cmpd="sng">
                  <a:solidFill>
                    <a:srgbClr val="FFC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Шляпка пышная и хвостик.</a:t>
            </a:r>
            <a:br>
              <a:rPr lang="ru-RU" sz="3600" b="1" cap="all" dirty="0">
                <a:ln w="9000" cmpd="sng">
                  <a:solidFill>
                    <a:srgbClr val="FFC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</a:br>
            <a:endParaRPr lang="ru-RU" sz="3600" b="1" cap="all" dirty="0">
              <a:ln w="9000" cmpd="sng">
                <a:solidFill>
                  <a:srgbClr val="FFC000"/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050" name="Picture 2" descr="C:\Users\User\Pictures\Рисунок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7811193" y="6237312"/>
            <a:ext cx="504056" cy="432048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899592" y="620686"/>
            <a:ext cx="251645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cap="all" dirty="0" smtClean="0">
                <a:ln w="28575" cmpd="sng">
                  <a:solidFill>
                    <a:srgbClr val="0070C0"/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Дев</a:t>
            </a:r>
            <a:r>
              <a:rPr lang="ru-RU" sz="4400" b="1" cap="all" dirty="0" smtClean="0">
                <a:ln w="28575" cmpd="sng">
                  <a:solidFill>
                    <a:srgbClr val="0070C0"/>
                  </a:solidFill>
                  <a:prstDash val="solid"/>
                </a:ln>
                <a:solidFill>
                  <a:prstClr val="white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о</a:t>
            </a:r>
            <a:r>
              <a:rPr lang="ru-RU" sz="4400" b="1" cap="all" dirty="0" smtClean="0">
                <a:ln w="28575" cmpd="sng">
                  <a:solidFill>
                    <a:srgbClr val="0070C0"/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чка</a:t>
            </a:r>
            <a:endParaRPr lang="ru-RU" sz="4400" dirty="0">
              <a:ln w="28575" cmpd="sng">
                <a:solidFill>
                  <a:srgbClr val="0070C0"/>
                </a:solidFill>
                <a:prstDash val="solid"/>
              </a:ln>
              <a:solidFill>
                <a:srgbClr val="FFFF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98791" y="577179"/>
            <a:ext cx="251645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cap="all" dirty="0" smtClean="0">
                <a:ln w="28575" cmpd="sng">
                  <a:solidFill>
                    <a:srgbClr val="0070C0"/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дев</a:t>
            </a:r>
            <a:r>
              <a:rPr lang="ru-RU" sz="4400" b="1" cap="all" dirty="0" smtClean="0">
                <a:ln w="28575" cmpd="sng">
                  <a:solidFill>
                    <a:srgbClr val="0070C0"/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о</a:t>
            </a:r>
            <a:r>
              <a:rPr lang="ru-RU" sz="4400" b="1" cap="all" dirty="0" smtClean="0">
                <a:ln w="28575" cmpd="sng">
                  <a:solidFill>
                    <a:srgbClr val="0070C0"/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чка</a:t>
            </a:r>
            <a:endParaRPr lang="ru-RU" sz="4400" dirty="0">
              <a:ln w="28575" cmpd="sng">
                <a:solidFill>
                  <a:srgbClr val="0070C0"/>
                </a:solidFill>
                <a:prstDash val="solid"/>
              </a:ln>
              <a:solidFill>
                <a:srgbClr val="FFFF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79712" y="1391410"/>
            <a:ext cx="51242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cap="all" dirty="0" smtClean="0">
                <a:ln w="28575" cmpd="sng">
                  <a:solidFill>
                    <a:srgbClr val="0070C0"/>
                  </a:solidFill>
                  <a:prstDash val="solid"/>
                </a:ln>
                <a:solidFill>
                  <a:prstClr val="white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0871" y="1772816"/>
            <a:ext cx="2445927" cy="3823800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441028" y="2160851"/>
            <a:ext cx="31948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Девочка</a:t>
            </a:r>
            <a:endParaRPr lang="ru-RU" sz="2000" dirty="0"/>
          </a:p>
          <a:p>
            <a:r>
              <a:rPr lang="ru-RU" sz="2000" b="1" dirty="0" smtClean="0"/>
              <a:t>1</a:t>
            </a:r>
            <a:r>
              <a:rPr lang="ru-RU" sz="2000" b="1" dirty="0"/>
              <a:t>.</a:t>
            </a:r>
            <a:r>
              <a:rPr lang="ru-RU" sz="2000" dirty="0"/>
              <a:t> Ребенок женского </a:t>
            </a:r>
            <a:r>
              <a:rPr lang="ru-RU" sz="2000" dirty="0" smtClean="0"/>
              <a:t>пола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574320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750" y="500062"/>
            <a:ext cx="7810500" cy="585787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627406" y="5037343"/>
            <a:ext cx="5879174" cy="1569660"/>
          </a:xfrm>
          <a:prstGeom prst="rect">
            <a:avLst/>
          </a:prstGeom>
          <a:solidFill>
            <a:srgbClr val="FFFF6D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9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</a:t>
            </a:r>
            <a:r>
              <a:rPr lang="ru-RU" sz="96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</a:t>
            </a:r>
            <a:r>
              <a:rPr lang="ru-RU" sz="9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журный</a:t>
            </a:r>
            <a:endParaRPr lang="ru-RU" sz="9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Диагональная полоса 3"/>
          <p:cNvSpPr/>
          <p:nvPr/>
        </p:nvSpPr>
        <p:spPr>
          <a:xfrm>
            <a:off x="4338392" y="5037343"/>
            <a:ext cx="214314" cy="500066"/>
          </a:xfrm>
          <a:prstGeom prst="diagStrip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571480"/>
            <a:ext cx="8391876" cy="5078313"/>
          </a:xfrm>
          <a:prstGeom prst="rect">
            <a:avLst/>
          </a:prstGeom>
          <a:solidFill>
            <a:srgbClr val="FFFF99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5400" dirty="0">
                <a:solidFill>
                  <a:schemeClr val="tx1"/>
                </a:solidFill>
              </a:rPr>
              <a:t>Мы порядок соблюдаем,  Нарушителей ругаем. </a:t>
            </a:r>
            <a:br>
              <a:rPr lang="ru-RU" sz="5400" dirty="0">
                <a:solidFill>
                  <a:schemeClr val="tx1"/>
                </a:solidFill>
              </a:rPr>
            </a:br>
            <a:r>
              <a:rPr lang="ru-RU" sz="5400" dirty="0">
                <a:solidFill>
                  <a:schemeClr val="tx1"/>
                </a:solidFill>
              </a:rPr>
              <a:t>Нынче класс у нас нешумный, </a:t>
            </a:r>
            <a:br>
              <a:rPr lang="ru-RU" sz="5400" dirty="0">
                <a:solidFill>
                  <a:schemeClr val="tx1"/>
                </a:solidFill>
              </a:rPr>
            </a:br>
            <a:r>
              <a:rPr lang="ru-RU" sz="5400" dirty="0">
                <a:solidFill>
                  <a:schemeClr val="tx1"/>
                </a:solidFill>
              </a:rPr>
              <a:t>Потому что класс</a:t>
            </a:r>
            <a:r>
              <a:rPr lang="ru-RU" sz="5400" dirty="0" smtClean="0">
                <a:solidFill>
                  <a:schemeClr val="tx1"/>
                </a:solidFill>
              </a:rPr>
              <a:t>...</a:t>
            </a:r>
            <a:endParaRPr lang="ru-RU" sz="5400" dirty="0"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Горизонтальный свиток 1"/>
          <p:cNvSpPr/>
          <p:nvPr/>
        </p:nvSpPr>
        <p:spPr>
          <a:xfrm>
            <a:off x="611560" y="1556792"/>
            <a:ext cx="7704856" cy="3803511"/>
          </a:xfrm>
          <a:prstGeom prst="horizontalScroll">
            <a:avLst/>
          </a:prstGeom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endParaRPr lang="ru-RU" sz="3600" b="1" cap="all" dirty="0" smtClean="0">
              <a:ln w="9000" cmpd="sng">
                <a:solidFill>
                  <a:srgbClr val="FFC000"/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3600" b="1" cap="all" dirty="0" smtClean="0">
                <a:ln w="9000" cmpd="sng">
                  <a:solidFill>
                    <a:srgbClr val="FFC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Вот </a:t>
            </a:r>
            <a:r>
              <a:rPr lang="ru-RU" sz="3600" b="1" cap="all" dirty="0">
                <a:ln w="9000" cmpd="sng">
                  <a:solidFill>
                    <a:srgbClr val="FFC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цветок. Похож на гвоздик:</a:t>
            </a:r>
            <a:br>
              <a:rPr lang="ru-RU" sz="3600" b="1" cap="all" dirty="0">
                <a:ln w="9000" cmpd="sng">
                  <a:solidFill>
                    <a:srgbClr val="FFC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3600" b="1" cap="all" dirty="0">
                <a:ln w="9000" cmpd="sng">
                  <a:solidFill>
                    <a:srgbClr val="FFC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Шляпка пышная и хвостик.</a:t>
            </a:r>
            <a:br>
              <a:rPr lang="ru-RU" sz="3600" b="1" cap="all" dirty="0">
                <a:ln w="9000" cmpd="sng">
                  <a:solidFill>
                    <a:srgbClr val="FFC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</a:br>
            <a:endParaRPr lang="ru-RU" sz="3600" b="1" cap="all" dirty="0">
              <a:ln w="9000" cmpd="sng">
                <a:solidFill>
                  <a:srgbClr val="FFC000"/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050" name="Picture 2" descr="C:\Users\User\Pictures\Рисунок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7811193" y="6237312"/>
            <a:ext cx="504056" cy="432048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631032" y="651246"/>
            <a:ext cx="322075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cap="all" dirty="0" smtClean="0">
                <a:ln w="28575" cmpd="sng">
                  <a:solidFill>
                    <a:srgbClr val="FF66FF"/>
                  </a:solidFill>
                  <a:prstDash val="solid"/>
                </a:ln>
                <a:solidFill>
                  <a:srgbClr val="FF66FF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Д</a:t>
            </a:r>
            <a:r>
              <a:rPr lang="ru-RU" sz="4400" b="1" cap="all" dirty="0" smtClean="0">
                <a:ln w="28575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е</a:t>
            </a:r>
            <a:r>
              <a:rPr lang="ru-RU" sz="4400" b="1" cap="all" dirty="0" smtClean="0">
                <a:ln w="28575" cmpd="sng">
                  <a:solidFill>
                    <a:srgbClr val="FF66FF"/>
                  </a:solidFill>
                  <a:prstDash val="solid"/>
                </a:ln>
                <a:solidFill>
                  <a:srgbClr val="FF66FF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журный </a:t>
            </a:r>
            <a:endParaRPr lang="ru-RU" sz="4400" dirty="0">
              <a:ln w="28575" cmpd="sng">
                <a:solidFill>
                  <a:srgbClr val="FF66FF"/>
                </a:solidFill>
                <a:prstDash val="solid"/>
              </a:ln>
              <a:solidFill>
                <a:srgbClr val="FF66FF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334445" y="560841"/>
            <a:ext cx="309251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cap="all" dirty="0" smtClean="0">
                <a:ln w="28575" cmpd="sng">
                  <a:solidFill>
                    <a:srgbClr val="FF66FF"/>
                  </a:solidFill>
                  <a:prstDash val="solid"/>
                </a:ln>
                <a:solidFill>
                  <a:srgbClr val="FF66FF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д</a:t>
            </a:r>
            <a:r>
              <a:rPr lang="ru-RU" sz="4400" b="1" cap="all" dirty="0">
                <a:ln w="28575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е</a:t>
            </a:r>
            <a:r>
              <a:rPr lang="ru-RU" sz="4400" b="1" cap="all" dirty="0" smtClean="0">
                <a:ln w="28575" cmpd="sng">
                  <a:solidFill>
                    <a:srgbClr val="FF66FF"/>
                  </a:solidFill>
                  <a:prstDash val="solid"/>
                </a:ln>
                <a:solidFill>
                  <a:srgbClr val="FF66FF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журный</a:t>
            </a:r>
            <a:endParaRPr lang="ru-RU" sz="4400" dirty="0">
              <a:ln w="28575" cmpd="sng">
                <a:solidFill>
                  <a:srgbClr val="FF66FF"/>
                </a:solidFill>
                <a:prstDash val="solid"/>
              </a:ln>
              <a:solidFill>
                <a:srgbClr val="FF66FF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318" y="1924628"/>
            <a:ext cx="3222104" cy="241657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14325" y="1888636"/>
            <a:ext cx="333746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Дежурный</a:t>
            </a:r>
            <a:endParaRPr lang="ru-RU" sz="2000" dirty="0"/>
          </a:p>
          <a:p>
            <a:pPr marL="342900" indent="-342900">
              <a:buAutoNum type="arabicPeriod"/>
            </a:pPr>
            <a:r>
              <a:rPr lang="ru-RU" sz="2000" dirty="0" smtClean="0"/>
              <a:t>Отбывающий </a:t>
            </a:r>
            <a:r>
              <a:rPr lang="ru-RU" sz="2000" dirty="0"/>
              <a:t>в порядке очереди в течение определенного срока какие-нибудь служебные обязанности</a:t>
            </a:r>
            <a:r>
              <a:rPr lang="ru-RU" sz="2000" dirty="0" smtClean="0"/>
              <a:t>.</a:t>
            </a:r>
          </a:p>
          <a:p>
            <a:r>
              <a:rPr lang="ru-RU" sz="2000" dirty="0" smtClean="0"/>
              <a:t> </a:t>
            </a:r>
            <a:r>
              <a:rPr lang="ru-RU" sz="2000" i="1" dirty="0"/>
              <a:t>Дежурный врач.</a:t>
            </a:r>
            <a:r>
              <a:rPr lang="ru-RU" sz="2000" dirty="0"/>
              <a:t> </a:t>
            </a:r>
            <a:endParaRPr lang="ru-RU" sz="2000" dirty="0" smtClean="0"/>
          </a:p>
          <a:p>
            <a:endParaRPr lang="ru-RU" sz="2000" dirty="0" smtClean="0"/>
          </a:p>
          <a:p>
            <a:r>
              <a:rPr lang="ru-RU" sz="2000" b="1" dirty="0" smtClean="0"/>
              <a:t>2</a:t>
            </a:r>
            <a:r>
              <a:rPr lang="ru-RU" sz="2000" b="1" dirty="0"/>
              <a:t>.</a:t>
            </a:r>
            <a:r>
              <a:rPr lang="ru-RU" sz="2000" dirty="0"/>
              <a:t> </a:t>
            </a:r>
            <a:r>
              <a:rPr lang="ru-RU" sz="2000" b="1" dirty="0"/>
              <a:t>в знач.</a:t>
            </a:r>
            <a:r>
              <a:rPr lang="ru-RU" sz="2000" dirty="0"/>
              <a:t> </a:t>
            </a:r>
            <a:r>
              <a:rPr lang="ru-RU" sz="2000" b="1" dirty="0"/>
              <a:t>сущ.</a:t>
            </a:r>
            <a:r>
              <a:rPr lang="ru-RU" sz="2000" dirty="0"/>
              <a:t> дежурный, </a:t>
            </a:r>
            <a:r>
              <a:rPr lang="ru-RU" sz="2000" dirty="0" smtClean="0"/>
              <a:t>Лицо</a:t>
            </a:r>
            <a:r>
              <a:rPr lang="ru-RU" sz="2000" dirty="0"/>
              <a:t>, несущее дежурство</a:t>
            </a:r>
            <a:r>
              <a:rPr lang="ru-RU" sz="2000" dirty="0" smtClean="0"/>
              <a:t>.</a:t>
            </a:r>
          </a:p>
          <a:p>
            <a:r>
              <a:rPr lang="ru-RU" sz="2000" dirty="0" smtClean="0"/>
              <a:t> </a:t>
            </a:r>
            <a:r>
              <a:rPr lang="ru-RU" sz="2000" i="1" dirty="0"/>
              <a:t>Дежурный по классу. Дежурная по кухне. Ночной дежурный.</a:t>
            </a:r>
          </a:p>
        </p:txBody>
      </p:sp>
    </p:spTree>
    <p:extLst>
      <p:ext uri="{BB962C8B-B14F-4D97-AF65-F5344CB8AC3E}">
        <p14:creationId xmlns:p14="http://schemas.microsoft.com/office/powerpoint/2010/main" val="160118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4917"/>
            <a:ext cx="9144000" cy="51435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342012" y="5001624"/>
            <a:ext cx="4686925" cy="1569660"/>
          </a:xfrm>
          <a:prstGeom prst="rect">
            <a:avLst/>
          </a:prstGeom>
          <a:solidFill>
            <a:srgbClr val="FFFF6D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9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</a:t>
            </a:r>
            <a:r>
              <a:rPr lang="ru-RU" sz="96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</a:t>
            </a:r>
            <a:r>
              <a:rPr lang="ru-RU" sz="9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ревня</a:t>
            </a:r>
            <a:endParaRPr lang="ru-RU" sz="9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Диагональная полоса 3"/>
          <p:cNvSpPr/>
          <p:nvPr/>
        </p:nvSpPr>
        <p:spPr>
          <a:xfrm>
            <a:off x="4788024" y="5039345"/>
            <a:ext cx="214314" cy="500066"/>
          </a:xfrm>
          <a:prstGeom prst="diagStrip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528"/>
          <a:stretch/>
        </p:blipFill>
        <p:spPr>
          <a:xfrm>
            <a:off x="323528" y="656241"/>
            <a:ext cx="8352928" cy="406890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Горизонтальный свиток 1"/>
          <p:cNvSpPr/>
          <p:nvPr/>
        </p:nvSpPr>
        <p:spPr>
          <a:xfrm>
            <a:off x="611560" y="1556792"/>
            <a:ext cx="7704856" cy="3803511"/>
          </a:xfrm>
          <a:prstGeom prst="horizontalScroll">
            <a:avLst/>
          </a:prstGeom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endParaRPr lang="ru-RU" sz="3600" b="1" cap="all" dirty="0" smtClean="0">
              <a:ln w="9000" cmpd="sng">
                <a:solidFill>
                  <a:srgbClr val="FFC000"/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3600" b="1" cap="all" dirty="0" smtClean="0">
                <a:ln w="9000" cmpd="sng">
                  <a:solidFill>
                    <a:srgbClr val="FFC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Вот </a:t>
            </a:r>
            <a:r>
              <a:rPr lang="ru-RU" sz="3600" b="1" cap="all" dirty="0">
                <a:ln w="9000" cmpd="sng">
                  <a:solidFill>
                    <a:srgbClr val="FFC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цветок. Похож на гвоздик:</a:t>
            </a:r>
            <a:br>
              <a:rPr lang="ru-RU" sz="3600" b="1" cap="all" dirty="0">
                <a:ln w="9000" cmpd="sng">
                  <a:solidFill>
                    <a:srgbClr val="FFC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3600" b="1" cap="all" dirty="0">
                <a:ln w="9000" cmpd="sng">
                  <a:solidFill>
                    <a:srgbClr val="FFC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Шляпка пышная и хвостик.</a:t>
            </a:r>
            <a:br>
              <a:rPr lang="ru-RU" sz="3600" b="1" cap="all" dirty="0">
                <a:ln w="9000" cmpd="sng">
                  <a:solidFill>
                    <a:srgbClr val="FFC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</a:br>
            <a:endParaRPr lang="ru-RU" sz="3600" b="1" cap="all" dirty="0">
              <a:ln w="9000" cmpd="sng">
                <a:solidFill>
                  <a:srgbClr val="FFC000"/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050" name="Picture 2" descr="C:\Users\User\Pictures\Рисунок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7811193" y="6237312"/>
            <a:ext cx="504056" cy="432048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090303" y="679783"/>
            <a:ext cx="200407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cap="all" dirty="0" smtClean="0">
                <a:ln w="28575" cmpd="sng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д</a:t>
            </a:r>
            <a:r>
              <a:rPr lang="ru-RU" sz="3600" b="1" cap="all" dirty="0" smtClean="0">
                <a:ln w="28575" cmpd="sng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е</a:t>
            </a:r>
            <a:r>
              <a:rPr lang="ru-RU" sz="3600" b="1" cap="all" dirty="0" smtClean="0">
                <a:ln w="28575" cmpd="sng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ревня</a:t>
            </a:r>
            <a:endParaRPr lang="ru-RU" sz="3600" dirty="0">
              <a:ln w="28575" cmpd="sng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63988" y="764259"/>
            <a:ext cx="1847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3600" dirty="0">
              <a:ln w="28575" cmpd="sng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4679" y="1727260"/>
            <a:ext cx="353762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23528" y="2348880"/>
            <a:ext cx="353762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66189" y="4863494"/>
            <a:ext cx="37444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127656" y="575515"/>
            <a:ext cx="200407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600" b="1" cap="all" dirty="0">
                <a:ln w="28575" cmpd="sng">
                  <a:solidFill>
                    <a:srgbClr val="1F497D">
                      <a:lumMod val="75000"/>
                    </a:srgbClr>
                  </a:solidFill>
                  <a:prstDash val="solid"/>
                </a:ln>
                <a:solidFill>
                  <a:srgbClr val="1F497D">
                    <a:lumMod val="60000"/>
                    <a:lumOff val="40000"/>
                  </a:srgb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д</a:t>
            </a:r>
            <a:r>
              <a:rPr lang="ru-RU" sz="3600" b="1" cap="all" dirty="0">
                <a:ln w="28575" cmpd="sng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е</a:t>
            </a:r>
            <a:r>
              <a:rPr lang="ru-RU" sz="3600" b="1" cap="all" dirty="0">
                <a:ln w="28575" cmpd="sng">
                  <a:solidFill>
                    <a:srgbClr val="1F497D">
                      <a:lumMod val="75000"/>
                    </a:srgbClr>
                  </a:solidFill>
                  <a:prstDash val="solid"/>
                </a:ln>
                <a:solidFill>
                  <a:srgbClr val="1F497D">
                    <a:lumMod val="60000"/>
                    <a:lumOff val="40000"/>
                  </a:srgb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ревня</a:t>
            </a:r>
            <a:endParaRPr lang="ru-RU" sz="3600" dirty="0">
              <a:ln w="28575" cmpd="sng">
                <a:solidFill>
                  <a:srgbClr val="1F497D">
                    <a:lumMod val="75000"/>
                  </a:srgbClr>
                </a:solidFill>
                <a:prstDash val="solid"/>
              </a:ln>
              <a:solidFill>
                <a:srgbClr val="1F497D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0336" y="2005544"/>
            <a:ext cx="3419872" cy="2215544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354679" y="1941746"/>
            <a:ext cx="3655926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Деревня</a:t>
            </a:r>
            <a:endParaRPr lang="ru-RU" sz="2000" dirty="0"/>
          </a:p>
          <a:p>
            <a:pPr marL="342900" indent="-342900">
              <a:buAutoNum type="arabicPeriod"/>
            </a:pPr>
            <a:r>
              <a:rPr lang="ru-RU" sz="2000" dirty="0" smtClean="0"/>
              <a:t>Небольшое </a:t>
            </a:r>
            <a:r>
              <a:rPr lang="ru-RU" sz="2000" dirty="0"/>
              <a:t>крестьянское селение. </a:t>
            </a:r>
            <a:endParaRPr lang="ru-RU" sz="2000" dirty="0" smtClean="0"/>
          </a:p>
          <a:p>
            <a:r>
              <a:rPr lang="ru-RU" sz="2000" i="1" dirty="0" smtClean="0"/>
              <a:t>В </a:t>
            </a:r>
            <a:r>
              <a:rPr lang="ru-RU" sz="2000" i="1" dirty="0"/>
              <a:t>деревне двадцать дворов</a:t>
            </a:r>
            <a:r>
              <a:rPr lang="ru-RU" sz="2000" i="1" dirty="0" smtClean="0"/>
              <a:t>.</a:t>
            </a:r>
          </a:p>
          <a:p>
            <a:endParaRPr lang="ru-RU" sz="2000" i="1" dirty="0"/>
          </a:p>
          <a:p>
            <a:r>
              <a:rPr lang="ru-RU" sz="2000" b="1" dirty="0"/>
              <a:t>2.</a:t>
            </a:r>
            <a:r>
              <a:rPr lang="ru-RU" sz="2000" dirty="0"/>
              <a:t> </a:t>
            </a:r>
            <a:r>
              <a:rPr lang="ru-RU" sz="2000" b="1" dirty="0"/>
              <a:t>собир.</a:t>
            </a:r>
            <a:r>
              <a:rPr lang="ru-RU" sz="2000" dirty="0"/>
              <a:t> Жители, население деревни</a:t>
            </a:r>
            <a:r>
              <a:rPr lang="ru-RU" sz="2000" dirty="0" smtClean="0"/>
              <a:t>.</a:t>
            </a:r>
            <a:r>
              <a:rPr lang="ru-RU" sz="2000" b="1" dirty="0"/>
              <a:t> |</a:t>
            </a:r>
            <a:r>
              <a:rPr lang="ru-RU" sz="2000" dirty="0"/>
              <a:t> Сельское население, крестьянство. Смычка города с деревней.</a:t>
            </a:r>
          </a:p>
          <a:p>
            <a:r>
              <a:rPr lang="ru-RU" sz="2000" i="1" dirty="0" smtClean="0"/>
              <a:t>«</a:t>
            </a:r>
            <a:r>
              <a:rPr lang="ru-RU" sz="2000" i="1" dirty="0"/>
              <a:t>Вишь пора-то сенокосная, вся деревня на лугу.»</a:t>
            </a:r>
            <a:r>
              <a:rPr lang="ru-RU" sz="2000" dirty="0"/>
              <a:t> </a:t>
            </a:r>
            <a:r>
              <a:rPr lang="ru-RU" sz="2000" i="1" dirty="0"/>
              <a:t>Некрасов</a:t>
            </a:r>
            <a:r>
              <a:rPr lang="ru-RU" sz="2000" dirty="0" smtClean="0"/>
              <a:t>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204203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451859426"/>
              </p:ext>
            </p:extLst>
          </p:nvPr>
        </p:nvGraphicFramePr>
        <p:xfrm>
          <a:off x="323528" y="332656"/>
          <a:ext cx="8352928" cy="62646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331640" y="404664"/>
            <a:ext cx="216024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1.Весело</a:t>
            </a:r>
          </a:p>
          <a:p>
            <a:r>
              <a:rPr lang="ru-RU" dirty="0" smtClean="0"/>
              <a:t>2.Воробей</a:t>
            </a:r>
          </a:p>
          <a:p>
            <a:r>
              <a:rPr lang="ru-RU" dirty="0" smtClean="0"/>
              <a:t>3.Ворона</a:t>
            </a:r>
          </a:p>
          <a:p>
            <a:r>
              <a:rPr lang="ru-RU" dirty="0" smtClean="0"/>
              <a:t>4.Девочка</a:t>
            </a:r>
          </a:p>
          <a:p>
            <a:r>
              <a:rPr lang="ru-RU" dirty="0" smtClean="0"/>
              <a:t>5.Дежурный </a:t>
            </a:r>
          </a:p>
          <a:p>
            <a:r>
              <a:rPr lang="ru-RU" dirty="0" smtClean="0"/>
              <a:t>6.Деревня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4788024" y="404664"/>
            <a:ext cx="165618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r>
              <a:rPr lang="ru-RU" dirty="0" smtClean="0"/>
              <a:t>1. Заяц</a:t>
            </a:r>
          </a:p>
          <a:p>
            <a:r>
              <a:rPr lang="ru-RU" dirty="0" smtClean="0"/>
              <a:t>2. Карандаш</a:t>
            </a:r>
          </a:p>
          <a:p>
            <a:r>
              <a:rPr lang="ru-RU" dirty="0" smtClean="0"/>
              <a:t>3. Класс</a:t>
            </a:r>
          </a:p>
          <a:p>
            <a:r>
              <a:rPr lang="ru-RU" dirty="0" smtClean="0"/>
              <a:t>4. Корова</a:t>
            </a:r>
          </a:p>
          <a:p>
            <a:r>
              <a:rPr lang="ru-RU" dirty="0" smtClean="0"/>
              <a:t>5. Лисица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331640" y="2636912"/>
            <a:ext cx="1310102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1. Мальчик</a:t>
            </a:r>
          </a:p>
          <a:p>
            <a:r>
              <a:rPr lang="ru-RU" dirty="0" smtClean="0"/>
              <a:t>2. Машина</a:t>
            </a:r>
          </a:p>
          <a:p>
            <a:r>
              <a:rPr lang="ru-RU" dirty="0" smtClean="0"/>
              <a:t>3. Медведь</a:t>
            </a:r>
          </a:p>
          <a:p>
            <a:r>
              <a:rPr lang="ru-RU" dirty="0" smtClean="0"/>
              <a:t>4. Молоко</a:t>
            </a:r>
          </a:p>
          <a:p>
            <a:r>
              <a:rPr lang="ru-RU" dirty="0" smtClean="0"/>
              <a:t>5. Пальто</a:t>
            </a:r>
          </a:p>
          <a:p>
            <a:r>
              <a:rPr lang="ru-RU" dirty="0" smtClean="0"/>
              <a:t>6. Пенал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932040" y="2780928"/>
            <a:ext cx="1177758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1. Работа</a:t>
            </a:r>
          </a:p>
          <a:p>
            <a:r>
              <a:rPr lang="ru-RU" dirty="0" smtClean="0"/>
              <a:t>2. Ребята</a:t>
            </a:r>
          </a:p>
          <a:p>
            <a:r>
              <a:rPr lang="ru-RU" dirty="0" smtClean="0"/>
              <a:t>3. Собака</a:t>
            </a:r>
          </a:p>
          <a:p>
            <a:r>
              <a:rPr lang="ru-RU" dirty="0" smtClean="0"/>
              <a:t>4. Сорока</a:t>
            </a:r>
          </a:p>
          <a:p>
            <a:r>
              <a:rPr lang="ru-RU" dirty="0" smtClean="0"/>
              <a:t>5. Тетрадь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115212" y="4699010"/>
            <a:ext cx="1673407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1. Ученик</a:t>
            </a:r>
          </a:p>
          <a:p>
            <a:r>
              <a:rPr lang="ru-RU" dirty="0" smtClean="0"/>
              <a:t>2. Ученица</a:t>
            </a:r>
          </a:p>
          <a:p>
            <a:r>
              <a:rPr lang="ru-RU" dirty="0" smtClean="0"/>
              <a:t>3. Учитель</a:t>
            </a:r>
          </a:p>
          <a:p>
            <a:r>
              <a:rPr lang="ru-RU" dirty="0" smtClean="0"/>
              <a:t>4. Учительница</a:t>
            </a:r>
          </a:p>
          <a:p>
            <a:r>
              <a:rPr lang="ru-RU" dirty="0" smtClean="0"/>
              <a:t>5. Хорошо</a:t>
            </a:r>
          </a:p>
          <a:p>
            <a:r>
              <a:rPr lang="ru-RU" dirty="0" smtClean="0"/>
              <a:t>6. Язык</a:t>
            </a:r>
            <a:endParaRPr lang="ru-RU" dirty="0"/>
          </a:p>
        </p:txBody>
      </p:sp>
      <p:sp>
        <p:nvSpPr>
          <p:cNvPr id="9" name="Стрелка вправо 8">
            <a:hlinkClick r:id="rId8" action="ppaction://hlinksldjump"/>
          </p:cNvPr>
          <p:cNvSpPr/>
          <p:nvPr/>
        </p:nvSpPr>
        <p:spPr>
          <a:xfrm>
            <a:off x="8440487" y="6237312"/>
            <a:ext cx="504056" cy="432048"/>
          </a:xfrm>
          <a:prstGeom prst="rightArrow">
            <a:avLst/>
          </a:prstGeom>
          <a:solidFill>
            <a:srgbClr val="0070C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2561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824917" y="1952903"/>
            <a:ext cx="9563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2" action="ppaction://hlinksldjump"/>
              </a:rPr>
              <a:t>с</a:t>
            </a:r>
            <a:r>
              <a:rPr lang="ru-RU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2" action="ppaction://hlinksldjump"/>
              </a:rPr>
              <a:t>и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2" action="ppaction://hlinksldjump"/>
              </a:rPr>
              <a:t>рень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6" name="Стрелка вправо 25">
            <a:hlinkClick r:id="rId3" action="ppaction://hlinksldjump"/>
          </p:cNvPr>
          <p:cNvSpPr/>
          <p:nvPr/>
        </p:nvSpPr>
        <p:spPr>
          <a:xfrm>
            <a:off x="8440487" y="6237312"/>
            <a:ext cx="504056" cy="432048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с одним вырезанным углом 28"/>
          <p:cNvSpPr/>
          <p:nvPr/>
        </p:nvSpPr>
        <p:spPr>
          <a:xfrm>
            <a:off x="1928794" y="1428736"/>
            <a:ext cx="1071570" cy="1000132"/>
          </a:xfrm>
          <a:prstGeom prst="snip1Rect">
            <a:avLst/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solidFill>
                  <a:schemeClr val="tx1"/>
                </a:solidFill>
                <a:hlinkClick r:id="rId4" action="ppaction://hlinksldjump"/>
              </a:rPr>
              <a:t>№ 1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48" name="Picture 6" descr="http://image.horoshop.ru/article_image/55457/5_interesnykh_prilozhenijj_dlya_Lumia_Vypusk_410.jp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14546" y="1857364"/>
            <a:ext cx="428628" cy="428628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" name="Прямоугольник с одним вырезанным углом 48"/>
          <p:cNvSpPr/>
          <p:nvPr/>
        </p:nvSpPr>
        <p:spPr>
          <a:xfrm>
            <a:off x="1928794" y="2933225"/>
            <a:ext cx="1071570" cy="1000132"/>
          </a:xfrm>
          <a:prstGeom prst="snip1Rect">
            <a:avLst/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solidFill>
                  <a:schemeClr val="tx1"/>
                </a:solidFill>
                <a:hlinkClick r:id="rId7" action="ppaction://hlinksldjump"/>
              </a:rPr>
              <a:t>№ 4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50" name="Picture 6" descr="http://image.horoshop.ru/article_image/55457/5_interesnykh_prilozhenijj_dlya_Lumia_Vypusk_410.jp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38749" y="3399010"/>
            <a:ext cx="428628" cy="428628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" name="Прямоугольник с одним вырезанным углом 50"/>
          <p:cNvSpPr/>
          <p:nvPr/>
        </p:nvSpPr>
        <p:spPr>
          <a:xfrm>
            <a:off x="4143372" y="2933225"/>
            <a:ext cx="1071570" cy="1000132"/>
          </a:xfrm>
          <a:prstGeom prst="snip1Rect">
            <a:avLst/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solidFill>
                  <a:schemeClr val="tx1"/>
                </a:solidFill>
                <a:hlinkClick r:id="rId9" action="ppaction://hlinksldjump"/>
              </a:rPr>
              <a:t>№ 5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52" name="Picture 6" descr="http://image.horoshop.ru/article_image/55457/5_interesnykh_prilozhenijj_dlya_Lumia_Vypusk_410.jpg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64843" y="3399010"/>
            <a:ext cx="428628" cy="428628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3" name="Прямоугольник с одним вырезанным углом 52"/>
          <p:cNvSpPr/>
          <p:nvPr/>
        </p:nvSpPr>
        <p:spPr>
          <a:xfrm>
            <a:off x="4143372" y="1428736"/>
            <a:ext cx="1071570" cy="1000132"/>
          </a:xfrm>
          <a:prstGeom prst="snip1Rect">
            <a:avLst/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solidFill>
                  <a:schemeClr val="tx1"/>
                </a:solidFill>
                <a:hlinkClick r:id="rId11" action="ppaction://hlinksldjump"/>
              </a:rPr>
              <a:t>№ 2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54" name="Picture 6" descr="http://image.horoshop.ru/article_image/55457/5_interesnykh_prilozhenijj_dlya_Lumia_Vypusk_410.jpg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29124" y="1857364"/>
            <a:ext cx="428628" cy="428628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5" name="Прямоугольник с одним вырезанным углом 54"/>
          <p:cNvSpPr/>
          <p:nvPr/>
        </p:nvSpPr>
        <p:spPr>
          <a:xfrm>
            <a:off x="6143636" y="1428736"/>
            <a:ext cx="1071570" cy="1000132"/>
          </a:xfrm>
          <a:prstGeom prst="snip1Rect">
            <a:avLst/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solidFill>
                  <a:schemeClr val="tx1"/>
                </a:solidFill>
                <a:hlinkClick r:id="rId13" action="ppaction://hlinksldjump"/>
              </a:rPr>
              <a:t>№ 3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56" name="Picture 6" descr="http://image.horoshop.ru/article_image/55457/5_interesnykh_prilozhenijj_dlya_Lumia_Vypusk_410.jpg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29388" y="1857364"/>
            <a:ext cx="428628" cy="428628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Прямоугольник с одним вырезанным углом 17"/>
          <p:cNvSpPr/>
          <p:nvPr/>
        </p:nvSpPr>
        <p:spPr>
          <a:xfrm>
            <a:off x="6136492" y="2964653"/>
            <a:ext cx="1071570" cy="1000132"/>
          </a:xfrm>
          <a:prstGeom prst="snip1Rect">
            <a:avLst/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solidFill>
                  <a:schemeClr val="tx1"/>
                </a:solidFill>
                <a:hlinkClick r:id="rId2" action="ppaction://hlinksldjump"/>
              </a:rPr>
              <a:t>№</a:t>
            </a:r>
            <a:r>
              <a:rPr lang="ru-RU" b="1" dirty="0" smtClean="0">
                <a:solidFill>
                  <a:srgbClr val="0070C0"/>
                </a:solidFill>
                <a:hlinkClick r:id="rId2" action="ppaction://hlinksldjump"/>
              </a:rPr>
              <a:t>6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19" name="Picture 6" descr="http://image.horoshop.ru/article_image/55457/5_interesnykh_prilozhenijj_dlya_Lumia_Vypusk_410.jpg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29388" y="3399010"/>
            <a:ext cx="428628" cy="428628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928794" y="2428868"/>
            <a:ext cx="12030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ВЕСЕЛО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4060534" y="2428868"/>
            <a:ext cx="13035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ВОРОБЕЙ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050367" y="2488164"/>
            <a:ext cx="124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ВОРОНА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824917" y="3964785"/>
            <a:ext cx="13069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ДЕВОЧКА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001066" y="4029810"/>
            <a:ext cx="13630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ДЕЖУРНЫЙ 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6050367" y="3964785"/>
            <a:ext cx="1243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ДЕРЕВНЯ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332656"/>
            <a:ext cx="7320270" cy="566588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498914" y="5037343"/>
            <a:ext cx="3838936" cy="1569660"/>
          </a:xfrm>
          <a:prstGeom prst="rect">
            <a:avLst/>
          </a:prstGeom>
          <a:solidFill>
            <a:srgbClr val="FFFF6D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9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</a:t>
            </a:r>
            <a:r>
              <a:rPr lang="ru-RU" sz="9600" b="1" dirty="0" smtClean="0">
                <a:ln w="1905"/>
                <a:solidFill>
                  <a:schemeClr val="accent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</a:t>
            </a:r>
            <a:r>
              <a:rPr lang="ru-RU" sz="9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</a:t>
            </a:r>
            <a:r>
              <a:rPr lang="ru-RU" sz="96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</a:t>
            </a:r>
            <a:r>
              <a:rPr lang="ru-RU" sz="9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</a:t>
            </a:r>
            <a:r>
              <a:rPr lang="ru-RU" sz="96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</a:t>
            </a:r>
            <a:endParaRPr lang="ru-RU" sz="9600" b="1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09166" y="1050437"/>
            <a:ext cx="8501122" cy="3416320"/>
          </a:xfrm>
          <a:prstGeom prst="rect">
            <a:avLst/>
          </a:prstGeom>
          <a:solidFill>
            <a:srgbClr val="FFFF99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5400" dirty="0">
                <a:solidFill>
                  <a:schemeClr val="tx1"/>
                </a:solidFill>
              </a:rPr>
              <a:t>Лейся, дождь, веселей, </a:t>
            </a:r>
            <a:br>
              <a:rPr lang="ru-RU" sz="5400" dirty="0">
                <a:solidFill>
                  <a:schemeClr val="tx1"/>
                </a:solidFill>
              </a:rPr>
            </a:br>
            <a:r>
              <a:rPr lang="ru-RU" sz="5400" dirty="0">
                <a:solidFill>
                  <a:schemeClr val="tx1"/>
                </a:solidFill>
              </a:rPr>
              <a:t>Мы с тобою дружим. </a:t>
            </a:r>
            <a:r>
              <a:rPr lang="ru-RU" sz="5400" dirty="0" smtClean="0">
                <a:solidFill>
                  <a:schemeClr val="tx1"/>
                </a:solidFill>
              </a:rPr>
              <a:t> </a:t>
            </a:r>
            <a:r>
              <a:rPr lang="ru-RU" sz="5400" dirty="0" smtClean="0">
                <a:solidFill>
                  <a:srgbClr val="7030A0"/>
                </a:solidFill>
              </a:rPr>
              <a:t>Весело</a:t>
            </a:r>
            <a:r>
              <a:rPr lang="ru-RU" sz="5400" dirty="0" smtClean="0">
                <a:solidFill>
                  <a:schemeClr val="tx1"/>
                </a:solidFill>
              </a:rPr>
              <a:t>  нам </a:t>
            </a:r>
            <a:r>
              <a:rPr lang="ru-RU" sz="5400" dirty="0">
                <a:solidFill>
                  <a:schemeClr val="tx1"/>
                </a:solidFill>
              </a:rPr>
              <a:t>бегать </a:t>
            </a:r>
            <a:br>
              <a:rPr lang="ru-RU" sz="5400" dirty="0">
                <a:solidFill>
                  <a:schemeClr val="tx1"/>
                </a:solidFill>
              </a:rPr>
            </a:br>
            <a:r>
              <a:rPr lang="ru-RU" sz="5400" dirty="0">
                <a:solidFill>
                  <a:schemeClr val="tx1"/>
                </a:solidFill>
              </a:rPr>
              <a:t>Босиком </a:t>
            </a:r>
            <a:r>
              <a:rPr lang="ru-RU" sz="5400" dirty="0" smtClean="0">
                <a:solidFill>
                  <a:schemeClr val="tx1"/>
                </a:solidFill>
              </a:rPr>
              <a:t>по лужам.</a:t>
            </a:r>
            <a:endParaRPr lang="ru-RU" sz="5400" dirty="0">
              <a:solidFill>
                <a:schemeClr val="tx1"/>
              </a:solidFill>
              <a:latin typeface="Gungsuh" pitchFamily="18" charset="-127"/>
              <a:ea typeface="Gungsuh" pitchFamily="18" charset="-127"/>
            </a:endParaRPr>
          </a:p>
        </p:txBody>
      </p:sp>
      <p:sp>
        <p:nvSpPr>
          <p:cNvPr id="9" name="Диагональная полоса 8"/>
          <p:cNvSpPr/>
          <p:nvPr/>
        </p:nvSpPr>
        <p:spPr>
          <a:xfrm>
            <a:off x="3563888" y="5073401"/>
            <a:ext cx="214314" cy="500066"/>
          </a:xfrm>
          <a:prstGeom prst="diagStrip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Горизонтальный свиток 1"/>
          <p:cNvSpPr/>
          <p:nvPr/>
        </p:nvSpPr>
        <p:spPr>
          <a:xfrm>
            <a:off x="611560" y="1556792"/>
            <a:ext cx="7704856" cy="3803511"/>
          </a:xfrm>
          <a:prstGeom prst="horizontalScroll">
            <a:avLst/>
          </a:prstGeom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endParaRPr lang="ru-RU" sz="3600" b="1" cap="all" dirty="0" smtClean="0">
              <a:ln w="9000" cmpd="sng">
                <a:solidFill>
                  <a:srgbClr val="FFC000"/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3600" b="1" cap="all" dirty="0" smtClean="0">
                <a:ln w="9000" cmpd="sng">
                  <a:solidFill>
                    <a:srgbClr val="FFC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Вот </a:t>
            </a:r>
            <a:r>
              <a:rPr lang="ru-RU" sz="3600" b="1" cap="all" dirty="0">
                <a:ln w="9000" cmpd="sng">
                  <a:solidFill>
                    <a:srgbClr val="FFC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цветок. Похож на гвоздик:</a:t>
            </a:r>
            <a:br>
              <a:rPr lang="ru-RU" sz="3600" b="1" cap="all" dirty="0">
                <a:ln w="9000" cmpd="sng">
                  <a:solidFill>
                    <a:srgbClr val="FFC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3600" b="1" cap="all" dirty="0">
                <a:ln w="9000" cmpd="sng">
                  <a:solidFill>
                    <a:srgbClr val="FFC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Шляпка пышная и хвостик.</a:t>
            </a:r>
            <a:br>
              <a:rPr lang="ru-RU" sz="3600" b="1" cap="all" dirty="0">
                <a:ln w="9000" cmpd="sng">
                  <a:solidFill>
                    <a:srgbClr val="FFC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</a:br>
            <a:endParaRPr lang="ru-RU" sz="3600" b="1" cap="all" dirty="0">
              <a:ln w="9000" cmpd="sng">
                <a:solidFill>
                  <a:srgbClr val="FFC000"/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050" name="Picture 2" descr="C:\Users\User\Pictures\Рисунок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475656" y="607651"/>
            <a:ext cx="183280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>
                <a:ln w="28575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вес</a:t>
            </a:r>
            <a:r>
              <a:rPr lang="ru-RU" sz="4400" dirty="0" smtClean="0">
                <a:ln w="28575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е</a:t>
            </a:r>
            <a:r>
              <a:rPr lang="ru-RU" sz="4400" dirty="0" smtClean="0">
                <a:ln w="28575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л</a:t>
            </a:r>
            <a:r>
              <a:rPr lang="ru-RU" sz="4400" dirty="0" smtClean="0">
                <a:ln w="28575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о</a:t>
            </a:r>
            <a:endParaRPr lang="ru-RU" sz="4400" dirty="0">
              <a:ln w="28575" cmpd="sng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081102" y="514701"/>
            <a:ext cx="183280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>
                <a:ln w="28575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вес</a:t>
            </a:r>
            <a:r>
              <a:rPr lang="ru-RU" sz="4400" dirty="0" smtClean="0">
                <a:ln w="28575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е</a:t>
            </a:r>
            <a:r>
              <a:rPr lang="ru-RU" sz="4400" dirty="0" smtClean="0">
                <a:ln w="28575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л</a:t>
            </a:r>
            <a:r>
              <a:rPr lang="ru-RU" sz="4400" dirty="0" smtClean="0">
                <a:ln w="28575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о</a:t>
            </a:r>
            <a:endParaRPr lang="ru-RU" sz="4400" dirty="0">
              <a:ln w="28575" cmpd="sng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sp>
        <p:nvSpPr>
          <p:cNvPr id="14" name="Стрелка вправо 13">
            <a:hlinkClick r:id="rId3" action="ppaction://hlinksldjump"/>
          </p:cNvPr>
          <p:cNvSpPr/>
          <p:nvPr/>
        </p:nvSpPr>
        <p:spPr>
          <a:xfrm>
            <a:off x="7812360" y="6212936"/>
            <a:ext cx="504056" cy="432048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82632" y="1844824"/>
            <a:ext cx="3616349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Весёлый, </a:t>
            </a:r>
            <a:r>
              <a:rPr lang="ru-RU" sz="2000" dirty="0"/>
              <a:t>веселая, веселое; весел, весела, </a:t>
            </a:r>
            <a:r>
              <a:rPr lang="ru-RU" sz="2000" b="1" dirty="0"/>
              <a:t>весело.</a:t>
            </a:r>
          </a:p>
          <a:p>
            <a:r>
              <a:rPr lang="ru-RU" sz="2000" b="1" dirty="0"/>
              <a:t>1.</a:t>
            </a:r>
            <a:r>
              <a:rPr lang="ru-RU" sz="2000" dirty="0"/>
              <a:t> </a:t>
            </a:r>
            <a:r>
              <a:rPr lang="ru-RU" sz="2000" dirty="0" smtClean="0"/>
              <a:t>Весело (</a:t>
            </a:r>
            <a:r>
              <a:rPr lang="ru-RU" sz="2000" b="1" dirty="0" smtClean="0"/>
              <a:t>нареч.</a:t>
            </a:r>
            <a:r>
              <a:rPr lang="ru-RU" sz="2000" dirty="0" smtClean="0"/>
              <a:t>) проводить время.</a:t>
            </a:r>
          </a:p>
          <a:p>
            <a:r>
              <a:rPr lang="ru-RU" sz="2000" dirty="0" smtClean="0"/>
              <a:t>Весело (</a:t>
            </a:r>
            <a:r>
              <a:rPr lang="ru-RU" sz="2000" b="1" dirty="0" smtClean="0"/>
              <a:t>нареч.</a:t>
            </a:r>
            <a:r>
              <a:rPr lang="ru-RU" sz="2000" dirty="0" smtClean="0"/>
              <a:t>) взглянуть.</a:t>
            </a:r>
          </a:p>
          <a:p>
            <a:r>
              <a:rPr lang="ru-RU" sz="2000" i="1" dirty="0" smtClean="0"/>
              <a:t>Вместе весело шагать по просторам</a:t>
            </a:r>
          </a:p>
          <a:p>
            <a:r>
              <a:rPr lang="ru-RU" sz="2000" b="1" dirty="0" smtClean="0"/>
              <a:t>2</a:t>
            </a:r>
            <a:r>
              <a:rPr lang="ru-RU" sz="2000" b="1" dirty="0"/>
              <a:t>.</a:t>
            </a:r>
            <a:r>
              <a:rPr lang="ru-RU" sz="2000" dirty="0"/>
              <a:t> Вызывающий, производящий веселье. Веселая книга. Веселая комедия</a:t>
            </a:r>
            <a:r>
              <a:rPr lang="ru-RU" sz="2000" dirty="0" smtClean="0"/>
              <a:t>.</a:t>
            </a:r>
          </a:p>
          <a:p>
            <a:r>
              <a:rPr lang="ru-RU" sz="2000" dirty="0" smtClean="0"/>
              <a:t> </a:t>
            </a:r>
            <a:r>
              <a:rPr lang="ru-RU" sz="2000" i="1" dirty="0"/>
              <a:t>«Весело (</a:t>
            </a:r>
            <a:r>
              <a:rPr lang="ru-RU" sz="2000" b="1" i="1" dirty="0"/>
              <a:t>нареч.</a:t>
            </a:r>
            <a:r>
              <a:rPr lang="ru-RU" sz="2000" i="1" dirty="0"/>
              <a:t>) цветики в поле пестреют.»</a:t>
            </a:r>
            <a:r>
              <a:rPr lang="ru-RU" sz="2000" dirty="0"/>
              <a:t> </a:t>
            </a:r>
            <a:r>
              <a:rPr lang="ru-RU" sz="2000" i="1" dirty="0"/>
              <a:t>Плещеев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6993" y="2462422"/>
            <a:ext cx="3141025" cy="2431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331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6932" y="597283"/>
            <a:ext cx="6810129" cy="482029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351797" y="5037343"/>
            <a:ext cx="4740400" cy="1569660"/>
          </a:xfrm>
          <a:prstGeom prst="rect">
            <a:avLst/>
          </a:prstGeom>
          <a:solidFill>
            <a:srgbClr val="FFFF6D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9600" b="1" dirty="0" smtClean="0">
                <a:ln w="1905"/>
                <a:solidFill>
                  <a:schemeClr val="accent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</a:t>
            </a:r>
            <a:r>
              <a:rPr lang="ru-RU" sz="96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</a:t>
            </a:r>
            <a:r>
              <a:rPr lang="ru-RU" sz="9600" b="1" dirty="0" smtClean="0">
                <a:ln w="1905"/>
                <a:solidFill>
                  <a:schemeClr val="accent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</a:t>
            </a:r>
            <a:r>
              <a:rPr lang="ru-RU" sz="96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</a:t>
            </a:r>
            <a:r>
              <a:rPr lang="ru-RU" sz="9600" b="1" dirty="0" smtClean="0">
                <a:ln w="1905"/>
                <a:solidFill>
                  <a:schemeClr val="accent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бей</a:t>
            </a:r>
            <a:endParaRPr lang="ru-RU" sz="9600" b="1" dirty="0">
              <a:ln w="1905"/>
              <a:solidFill>
                <a:schemeClr val="accent6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Диагональная полоса 3"/>
          <p:cNvSpPr/>
          <p:nvPr/>
        </p:nvSpPr>
        <p:spPr>
          <a:xfrm>
            <a:off x="6012160" y="5061355"/>
            <a:ext cx="214314" cy="500066"/>
          </a:xfrm>
          <a:prstGeom prst="diagStrip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519" y="468273"/>
            <a:ext cx="8693024" cy="5078313"/>
          </a:xfrm>
          <a:prstGeom prst="rect">
            <a:avLst/>
          </a:prstGeom>
          <a:solidFill>
            <a:srgbClr val="FFFF99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solidFill>
                  <a:schemeClr val="tx1"/>
                </a:solidFill>
              </a:rPr>
              <a:t>Я весь день ловлю жучков,</a:t>
            </a:r>
            <a:br>
              <a:rPr lang="ru-RU" sz="5400" dirty="0" smtClean="0">
                <a:solidFill>
                  <a:schemeClr val="tx1"/>
                </a:solidFill>
              </a:rPr>
            </a:br>
            <a:r>
              <a:rPr lang="ru-RU" sz="5400" dirty="0" smtClean="0">
                <a:solidFill>
                  <a:schemeClr val="tx1"/>
                </a:solidFill>
              </a:rPr>
              <a:t>Уплетаю червячков.</a:t>
            </a:r>
            <a:br>
              <a:rPr lang="ru-RU" sz="5400" dirty="0" smtClean="0">
                <a:solidFill>
                  <a:schemeClr val="tx1"/>
                </a:solidFill>
              </a:rPr>
            </a:br>
            <a:r>
              <a:rPr lang="ru-RU" sz="5400" dirty="0" smtClean="0">
                <a:solidFill>
                  <a:schemeClr val="tx1"/>
                </a:solidFill>
              </a:rPr>
              <a:t>В теплый край не улетаю,</a:t>
            </a:r>
            <a:br>
              <a:rPr lang="ru-RU" sz="5400" dirty="0" smtClean="0">
                <a:solidFill>
                  <a:schemeClr val="tx1"/>
                </a:solidFill>
              </a:rPr>
            </a:br>
            <a:r>
              <a:rPr lang="ru-RU" sz="5400" dirty="0" smtClean="0">
                <a:solidFill>
                  <a:schemeClr val="tx1"/>
                </a:solidFill>
              </a:rPr>
              <a:t>Здесь, под крышей обитаю.</a:t>
            </a:r>
            <a:br>
              <a:rPr lang="ru-RU" sz="5400" dirty="0" smtClean="0">
                <a:solidFill>
                  <a:schemeClr val="tx1"/>
                </a:solidFill>
              </a:rPr>
            </a:br>
            <a:r>
              <a:rPr lang="ru-RU" sz="5400" dirty="0" smtClean="0">
                <a:solidFill>
                  <a:schemeClr val="tx1"/>
                </a:solidFill>
              </a:rPr>
              <a:t>Чик-чирик! Не робей!</a:t>
            </a:r>
            <a:br>
              <a:rPr lang="ru-RU" sz="5400" dirty="0" smtClean="0">
                <a:solidFill>
                  <a:schemeClr val="tx1"/>
                </a:solidFill>
              </a:rPr>
            </a:br>
            <a:r>
              <a:rPr lang="ru-RU" sz="5400" dirty="0" smtClean="0">
                <a:solidFill>
                  <a:schemeClr val="tx1"/>
                </a:solidFill>
              </a:rPr>
              <a:t>Я бывалый…</a:t>
            </a:r>
            <a:endParaRPr lang="ru-RU" sz="5400" dirty="0">
              <a:solidFill>
                <a:schemeClr val="tx1"/>
              </a:solidFill>
              <a:latin typeface="Gungsuh" pitchFamily="18" charset="-127"/>
              <a:ea typeface="Gungsuh" pitchFamily="18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Горизонтальный свиток 1"/>
          <p:cNvSpPr/>
          <p:nvPr/>
        </p:nvSpPr>
        <p:spPr>
          <a:xfrm>
            <a:off x="611560" y="1556792"/>
            <a:ext cx="7704856" cy="3803511"/>
          </a:xfrm>
          <a:prstGeom prst="horizontalScroll">
            <a:avLst/>
          </a:prstGeom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endParaRPr lang="ru-RU" sz="3600" b="1" cap="all" dirty="0" smtClean="0">
              <a:ln w="9000" cmpd="sng">
                <a:solidFill>
                  <a:srgbClr val="FFC000"/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3600" b="1" cap="all" dirty="0" smtClean="0">
                <a:ln w="9000" cmpd="sng">
                  <a:solidFill>
                    <a:srgbClr val="FFC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Вот </a:t>
            </a:r>
            <a:r>
              <a:rPr lang="ru-RU" sz="3600" b="1" cap="all" dirty="0">
                <a:ln w="9000" cmpd="sng">
                  <a:solidFill>
                    <a:srgbClr val="FFC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цветок. Похож на гвоздик:</a:t>
            </a:r>
            <a:br>
              <a:rPr lang="ru-RU" sz="3600" b="1" cap="all" dirty="0">
                <a:ln w="9000" cmpd="sng">
                  <a:solidFill>
                    <a:srgbClr val="FFC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3600" b="1" cap="all" dirty="0">
                <a:ln w="9000" cmpd="sng">
                  <a:solidFill>
                    <a:srgbClr val="FFC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Шляпка пышная и хвостик.</a:t>
            </a:r>
            <a:br>
              <a:rPr lang="ru-RU" sz="3600" b="1" cap="all" dirty="0">
                <a:ln w="9000" cmpd="sng">
                  <a:solidFill>
                    <a:srgbClr val="FFC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</a:br>
            <a:endParaRPr lang="ru-RU" sz="3600" b="1" cap="all" dirty="0">
              <a:ln w="9000" cmpd="sng">
                <a:solidFill>
                  <a:srgbClr val="FFC000"/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050" name="Picture 2" descr="C:\Users\User\Pictures\Рисунок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37279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7812360" y="6237312"/>
            <a:ext cx="504056" cy="432048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620686"/>
            <a:ext cx="252024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cap="all" dirty="0" smtClean="0">
                <a:ln w="28575" cmpd="sng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</a:t>
            </a:r>
            <a:r>
              <a:rPr lang="ru-RU" sz="4400" b="1" cap="all" dirty="0" smtClean="0">
                <a:ln w="28575" cmpd="sng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о</a:t>
            </a:r>
            <a:r>
              <a:rPr lang="ru-RU" sz="4400" b="1" cap="all" dirty="0" smtClean="0">
                <a:ln w="28575" cmpd="sng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р</a:t>
            </a:r>
            <a:r>
              <a:rPr lang="ru-RU" sz="4400" b="1" cap="all" dirty="0" smtClean="0">
                <a:ln w="28575" cmpd="sng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о</a:t>
            </a:r>
            <a:r>
              <a:rPr lang="ru-RU" sz="4400" b="1" cap="all" dirty="0" smtClean="0">
                <a:ln w="28575" cmpd="sng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бей</a:t>
            </a:r>
            <a:endParaRPr lang="ru-RU" sz="4400" dirty="0">
              <a:ln w="28575" cmpd="sng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724128" y="620685"/>
            <a:ext cx="252024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cap="all" dirty="0" smtClean="0">
                <a:ln w="28575" cmpd="sng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</a:t>
            </a:r>
            <a:r>
              <a:rPr lang="ru-RU" sz="4400" b="1" cap="all" dirty="0" smtClean="0">
                <a:ln w="28575" cmpd="sng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о</a:t>
            </a:r>
            <a:r>
              <a:rPr lang="ru-RU" sz="4400" b="1" cap="all" dirty="0" smtClean="0">
                <a:ln w="28575" cmpd="sng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р</a:t>
            </a:r>
            <a:r>
              <a:rPr lang="ru-RU" sz="4400" b="1" cap="all" dirty="0" smtClean="0">
                <a:ln w="28575" cmpd="sng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о</a:t>
            </a:r>
            <a:r>
              <a:rPr lang="ru-RU" sz="4400" b="1" cap="all" dirty="0" smtClean="0">
                <a:ln w="28575" cmpd="sng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бей</a:t>
            </a:r>
            <a:endParaRPr lang="ru-RU" sz="4400" dirty="0">
              <a:ln w="28575" cmpd="sng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9514" y="1986911"/>
            <a:ext cx="3249469" cy="230001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13253" y="2189165"/>
            <a:ext cx="3330345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Воробей</a:t>
            </a:r>
            <a:endParaRPr lang="ru-RU" sz="2000" dirty="0"/>
          </a:p>
          <a:p>
            <a:pPr marL="342900" indent="-342900">
              <a:buAutoNum type="arabicPeriod"/>
            </a:pPr>
            <a:r>
              <a:rPr lang="ru-RU" sz="2000" dirty="0" smtClean="0"/>
              <a:t>Маленькая </a:t>
            </a:r>
            <a:r>
              <a:rPr lang="ru-RU" sz="2000" dirty="0"/>
              <a:t>серая птичка из семейства вьюрковых (</a:t>
            </a:r>
            <a:r>
              <a:rPr lang="ru-RU" sz="2000" dirty="0" err="1"/>
              <a:t>зябликовых</a:t>
            </a:r>
            <a:r>
              <a:rPr lang="ru-RU" sz="2000" dirty="0" smtClean="0"/>
              <a:t>).</a:t>
            </a:r>
          </a:p>
          <a:p>
            <a:endParaRPr lang="ru-RU" sz="2000" dirty="0" smtClean="0"/>
          </a:p>
          <a:p>
            <a:endParaRPr lang="ru-RU" sz="2000" dirty="0"/>
          </a:p>
          <a:p>
            <a:r>
              <a:rPr lang="ru-RU" sz="2000" dirty="0" smtClean="0"/>
              <a:t>2. </a:t>
            </a:r>
            <a:r>
              <a:rPr lang="ru-RU" sz="2000" dirty="0"/>
              <a:t>Стреляный воробей, старый воробей (</a:t>
            </a:r>
            <a:r>
              <a:rPr lang="ru-RU" sz="2000" b="1" dirty="0"/>
              <a:t>разг.</a:t>
            </a:r>
            <a:r>
              <a:rPr lang="ru-RU" sz="2000" dirty="0"/>
              <a:t>) - человек опытный, которого трудно провести, обмануть.</a:t>
            </a:r>
          </a:p>
        </p:txBody>
      </p:sp>
    </p:spTree>
    <p:extLst>
      <p:ext uri="{BB962C8B-B14F-4D97-AF65-F5344CB8AC3E}">
        <p14:creationId xmlns:p14="http://schemas.microsoft.com/office/powerpoint/2010/main" val="2182631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572" y="280902"/>
            <a:ext cx="7951550" cy="529282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385987" y="5037343"/>
            <a:ext cx="4057522" cy="1569660"/>
          </a:xfrm>
          <a:prstGeom prst="rect">
            <a:avLst/>
          </a:prstGeom>
          <a:solidFill>
            <a:srgbClr val="FFFF6D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9600" b="1" dirty="0" smtClean="0">
                <a:ln w="1905"/>
                <a:solidFill>
                  <a:schemeClr val="accent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</a:t>
            </a:r>
            <a:r>
              <a:rPr lang="ru-RU" sz="96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</a:t>
            </a:r>
            <a:r>
              <a:rPr lang="ru-RU" sz="9600" b="1" dirty="0" smtClean="0">
                <a:ln w="1905"/>
                <a:solidFill>
                  <a:schemeClr val="accent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рона</a:t>
            </a:r>
            <a:endParaRPr lang="ru-RU" sz="9600" b="1" dirty="0">
              <a:ln w="1905"/>
              <a:solidFill>
                <a:schemeClr val="accent6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Диагональная полоса 5"/>
          <p:cNvSpPr/>
          <p:nvPr/>
        </p:nvSpPr>
        <p:spPr>
          <a:xfrm>
            <a:off x="4788024" y="5073663"/>
            <a:ext cx="214314" cy="500066"/>
          </a:xfrm>
          <a:prstGeom prst="diagStrip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64485" y="484792"/>
            <a:ext cx="7607725" cy="4247317"/>
          </a:xfrm>
          <a:prstGeom prst="rect">
            <a:avLst/>
          </a:prstGeom>
          <a:solidFill>
            <a:srgbClr val="FFFF99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5400" dirty="0">
                <a:solidFill>
                  <a:schemeClr val="tx1"/>
                </a:solidFill>
              </a:rPr>
              <a:t>Окраской — сероватая,</a:t>
            </a:r>
            <a:br>
              <a:rPr lang="ru-RU" sz="5400" dirty="0">
                <a:solidFill>
                  <a:schemeClr val="tx1"/>
                </a:solidFill>
              </a:rPr>
            </a:br>
            <a:r>
              <a:rPr lang="ru-RU" sz="5400" dirty="0">
                <a:solidFill>
                  <a:schemeClr val="tx1"/>
                </a:solidFill>
              </a:rPr>
              <a:t>Повадкой — вороватая,</a:t>
            </a:r>
            <a:br>
              <a:rPr lang="ru-RU" sz="5400" dirty="0">
                <a:solidFill>
                  <a:schemeClr val="tx1"/>
                </a:solidFill>
              </a:rPr>
            </a:br>
            <a:r>
              <a:rPr lang="ru-RU" sz="5400" dirty="0">
                <a:solidFill>
                  <a:schemeClr val="tx1"/>
                </a:solidFill>
              </a:rPr>
              <a:t>Крикунья хрипловатая —</a:t>
            </a:r>
            <a:br>
              <a:rPr lang="ru-RU" sz="5400" dirty="0">
                <a:solidFill>
                  <a:schemeClr val="tx1"/>
                </a:solidFill>
              </a:rPr>
            </a:br>
            <a:r>
              <a:rPr lang="ru-RU" sz="5400" dirty="0">
                <a:solidFill>
                  <a:schemeClr val="tx1"/>
                </a:solidFill>
              </a:rPr>
              <a:t>Известная персона.</a:t>
            </a:r>
            <a:br>
              <a:rPr lang="ru-RU" sz="5400" dirty="0">
                <a:solidFill>
                  <a:schemeClr val="tx1"/>
                </a:solidFill>
              </a:rPr>
            </a:br>
            <a:r>
              <a:rPr lang="ru-RU" sz="5400" dirty="0">
                <a:solidFill>
                  <a:schemeClr val="tx1"/>
                </a:solidFill>
              </a:rPr>
              <a:t>Это… </a:t>
            </a:r>
            <a:r>
              <a:rPr lang="ru-RU" sz="5400" dirty="0" smtClean="0">
                <a:solidFill>
                  <a:schemeClr val="tx1"/>
                </a:solidFill>
              </a:rPr>
              <a:t> </a:t>
            </a:r>
            <a:endParaRPr lang="ru-RU" sz="5400" dirty="0">
              <a:solidFill>
                <a:schemeClr val="tx1"/>
              </a:solidFill>
              <a:latin typeface="Gungsuh" pitchFamily="18" charset="-127"/>
              <a:ea typeface="Gungsuh" pitchFamily="18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Горизонтальный свиток 1"/>
          <p:cNvSpPr/>
          <p:nvPr/>
        </p:nvSpPr>
        <p:spPr>
          <a:xfrm>
            <a:off x="611560" y="1556792"/>
            <a:ext cx="7704856" cy="3803511"/>
          </a:xfrm>
          <a:prstGeom prst="horizontalScroll">
            <a:avLst/>
          </a:prstGeom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endParaRPr lang="ru-RU" sz="3600" b="1" cap="all" dirty="0" smtClean="0">
              <a:ln w="9000" cmpd="sng">
                <a:solidFill>
                  <a:srgbClr val="FFC000"/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3600" b="1" cap="all" dirty="0" smtClean="0">
                <a:ln w="9000" cmpd="sng">
                  <a:solidFill>
                    <a:srgbClr val="FFC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Вот </a:t>
            </a:r>
            <a:r>
              <a:rPr lang="ru-RU" sz="3600" b="1" cap="all" dirty="0">
                <a:ln w="9000" cmpd="sng">
                  <a:solidFill>
                    <a:srgbClr val="FFC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цветок. Похож на гвоздик:</a:t>
            </a:r>
            <a:br>
              <a:rPr lang="ru-RU" sz="3600" b="1" cap="all" dirty="0">
                <a:ln w="9000" cmpd="sng">
                  <a:solidFill>
                    <a:srgbClr val="FFC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3600" b="1" cap="all" dirty="0">
                <a:ln w="9000" cmpd="sng">
                  <a:solidFill>
                    <a:srgbClr val="FFC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Шляпка пышная и хвостик.</a:t>
            </a:r>
            <a:br>
              <a:rPr lang="ru-RU" sz="3600" b="1" cap="all" dirty="0">
                <a:ln w="9000" cmpd="sng">
                  <a:solidFill>
                    <a:srgbClr val="FFC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</a:br>
            <a:endParaRPr lang="ru-RU" sz="3600" b="1" cap="all" dirty="0">
              <a:ln w="9000" cmpd="sng">
                <a:solidFill>
                  <a:srgbClr val="FFC000"/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050" name="Picture 2" descr="C:\Users\User\Pictures\Рисунок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9575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7811193" y="6237312"/>
            <a:ext cx="504056" cy="432048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187624" y="620686"/>
            <a:ext cx="2260555" cy="769441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ru-RU" sz="4400" b="1" cap="all" dirty="0">
                <a:ln w="28575" cmpd="sng">
                  <a:solidFill>
                    <a:srgbClr val="FF0000"/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</a:t>
            </a:r>
            <a:r>
              <a:rPr lang="ru-RU" sz="4400" b="1" cap="all" dirty="0">
                <a:ln w="28575" cmpd="sng">
                  <a:solidFill>
                    <a:schemeClr val="tx2"/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о</a:t>
            </a:r>
            <a:r>
              <a:rPr lang="ru-RU" sz="4400" b="1" cap="all" dirty="0">
                <a:ln w="28575" cmpd="sng">
                  <a:solidFill>
                    <a:srgbClr val="FF0000"/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рона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969378" y="548680"/>
            <a:ext cx="2260555" cy="769441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wrap="none">
            <a:spAutoFit/>
          </a:bodyPr>
          <a:lstStyle/>
          <a:p>
            <a:r>
              <a:rPr lang="ru-RU" sz="4400" b="1" cap="all" dirty="0" smtClean="0">
                <a:ln w="28575" cmpd="sng">
                  <a:solidFill>
                    <a:srgbClr val="FF0000"/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</a:t>
            </a:r>
            <a:r>
              <a:rPr lang="ru-RU" sz="4400" b="1" cap="all" dirty="0">
                <a:ln w="28575" cmpd="sng">
                  <a:solidFill>
                    <a:srgbClr val="1F497D"/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о</a:t>
            </a:r>
            <a:r>
              <a:rPr lang="ru-RU" sz="4400" b="1" cap="all" dirty="0" smtClean="0">
                <a:ln w="28575" cmpd="sng">
                  <a:solidFill>
                    <a:srgbClr val="FF0000"/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рона</a:t>
            </a:r>
            <a:endParaRPr lang="ru-RU" sz="4400" dirty="0">
              <a:ln w="28575" cmpd="sng">
                <a:solidFill>
                  <a:srgbClr val="FF0000"/>
                </a:solidFill>
                <a:prstDash val="solid"/>
              </a:ln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7873" y="2195130"/>
            <a:ext cx="3076575" cy="2047875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383808" y="1652022"/>
            <a:ext cx="3733761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Ворона</a:t>
            </a:r>
          </a:p>
          <a:p>
            <a:endParaRPr lang="ru-RU" sz="2000" dirty="0"/>
          </a:p>
          <a:p>
            <a:pPr marL="342900" indent="-342900">
              <a:buAutoNum type="arabicPeriod"/>
            </a:pPr>
            <a:r>
              <a:rPr lang="ru-RU" sz="2000" dirty="0" smtClean="0"/>
              <a:t>Серая </a:t>
            </a:r>
            <a:r>
              <a:rPr lang="ru-RU" sz="2000" dirty="0"/>
              <a:t>с черным птица, одного семейства с вороном</a:t>
            </a:r>
            <a:r>
              <a:rPr lang="ru-RU" sz="2000" dirty="0" smtClean="0"/>
              <a:t>.</a:t>
            </a:r>
          </a:p>
          <a:p>
            <a:endParaRPr lang="ru-RU" sz="2000" dirty="0"/>
          </a:p>
          <a:p>
            <a:r>
              <a:rPr lang="ru-RU" sz="2000" b="1" dirty="0" smtClean="0"/>
              <a:t>2.перен</a:t>
            </a:r>
            <a:r>
              <a:rPr lang="ru-RU" sz="2000" b="1" dirty="0"/>
              <a:t>.</a:t>
            </a:r>
            <a:r>
              <a:rPr lang="ru-RU" sz="2000" dirty="0"/>
              <a:t> Ротозей, зевака (</a:t>
            </a:r>
            <a:r>
              <a:rPr lang="ru-RU" sz="2000" b="1" dirty="0"/>
              <a:t>разг.</a:t>
            </a:r>
            <a:r>
              <a:rPr lang="ru-RU" sz="2000" dirty="0"/>
              <a:t>). </a:t>
            </a:r>
            <a:r>
              <a:rPr lang="ru-RU" sz="2000" i="1" dirty="0"/>
              <a:t>Эх, ты, ворона, не заметил, как кошелек украли</a:t>
            </a:r>
            <a:r>
              <a:rPr lang="ru-RU" sz="2000" i="1" dirty="0" smtClean="0"/>
              <a:t>.</a:t>
            </a:r>
          </a:p>
          <a:p>
            <a:endParaRPr lang="ru-RU" sz="2000" i="1" dirty="0"/>
          </a:p>
          <a:p>
            <a:r>
              <a:rPr lang="ru-RU" sz="2000" dirty="0" smtClean="0"/>
              <a:t>3. </a:t>
            </a:r>
            <a:r>
              <a:rPr lang="ru-RU" sz="2000" dirty="0"/>
              <a:t>Ворон считать (</a:t>
            </a:r>
            <a:r>
              <a:rPr lang="ru-RU" sz="2000" b="1" dirty="0"/>
              <a:t>разг.</a:t>
            </a:r>
            <a:r>
              <a:rPr lang="ru-RU" sz="2000" dirty="0"/>
              <a:t> </a:t>
            </a:r>
            <a:r>
              <a:rPr lang="ru-RU" sz="2000" b="1" dirty="0"/>
              <a:t>фам.</a:t>
            </a:r>
            <a:r>
              <a:rPr lang="ru-RU" sz="2000" dirty="0"/>
              <a:t>) - быть ротозеем. </a:t>
            </a:r>
          </a:p>
        </p:txBody>
      </p:sp>
    </p:spTree>
    <p:extLst>
      <p:ext uri="{BB962C8B-B14F-4D97-AF65-F5344CB8AC3E}">
        <p14:creationId xmlns:p14="http://schemas.microsoft.com/office/powerpoint/2010/main" val="1896788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1247</TotalTime>
  <Words>419</Words>
  <Application>Microsoft Office PowerPoint</Application>
  <PresentationFormat>Экран (4:3)</PresentationFormat>
  <Paragraphs>119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2" baseType="lpstr">
      <vt:lpstr>Arial Unicode MS</vt:lpstr>
      <vt:lpstr>Gungsuh</vt:lpstr>
      <vt:lpstr>Arial</vt:lpstr>
      <vt:lpstr>Arial Narrow</vt:lpstr>
      <vt:lpstr>Calibri</vt:lpstr>
      <vt:lpstr>Estrangelo Edessa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112</cp:revision>
  <dcterms:created xsi:type="dcterms:W3CDTF">2012-10-14T17:44:05Z</dcterms:created>
  <dcterms:modified xsi:type="dcterms:W3CDTF">2017-04-03T04:35:26Z</dcterms:modified>
</cp:coreProperties>
</file>