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sldIdLst>
    <p:sldId id="256" r:id="rId2"/>
    <p:sldId id="257" r:id="rId3"/>
    <p:sldId id="265" r:id="rId4"/>
    <p:sldId id="298" r:id="rId5"/>
    <p:sldId id="299" r:id="rId6"/>
    <p:sldId id="300" r:id="rId7"/>
    <p:sldId id="301" r:id="rId8"/>
    <p:sldId id="303" r:id="rId9"/>
    <p:sldId id="302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007AD6"/>
    <a:srgbClr val="29A3FF"/>
    <a:srgbClr val="FFFFCC"/>
    <a:srgbClr val="0000FF"/>
    <a:srgbClr val="CCCCFF"/>
    <a:srgbClr val="000099"/>
    <a:srgbClr val="3366FF"/>
    <a:srgbClr val="FFFF99"/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>
        <p:scale>
          <a:sx n="96" d="100"/>
          <a:sy n="96" d="100"/>
        </p:scale>
        <p:origin x="-798" y="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513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6620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099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92052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2813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5532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3006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0290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58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396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285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403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727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532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740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43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202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721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png.ru/png-1t8qm3/" TargetMode="External"/><Relationship Id="rId3" Type="http://schemas.openxmlformats.org/officeDocument/2006/relationships/hyperlink" Target="http://bolotin.lib.ru/inf/gia/mat/gia10_2_2.pdf" TargetMode="External"/><Relationship Id="rId7" Type="http://schemas.openxmlformats.org/officeDocument/2006/relationships/hyperlink" Target="https://images.by.prom.st/141336131_w640_h640_monitor.jpg" TargetMode="External"/><Relationship Id="rId2" Type="http://schemas.openxmlformats.org/officeDocument/2006/relationships/hyperlink" Target="https://fipi.ru/o-nas/novosti/varianty-oge-dosrochnogo-perioda-2020-goda#!/tab/180825589-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1.goodfon.ru/original/1920x1200/6/ea/planshet-tehnologii-ikonki.jpg" TargetMode="External"/><Relationship Id="rId5" Type="http://schemas.openxmlformats.org/officeDocument/2006/relationships/hyperlink" Target="http://icon-library.com/images/56805.png" TargetMode="External"/><Relationship Id="rId4" Type="http://schemas.openxmlformats.org/officeDocument/2006/relationships/hyperlink" Target="https://img2.freepng.ru/20180618/kkx/kisspng-computer-icons-house-home-ateliers-jean-perzel-5b2779fd2d9103.8249269215293137891867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.png"/><Relationship Id="rId7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7493" y="2984741"/>
            <a:ext cx="5988682" cy="7332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РАЗВЕТВЛЯЮЩИЕСЯ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алгоритмы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13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610" y="432878"/>
            <a:ext cx="7082287" cy="6140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endParaRPr lang="ru-RU" sz="2400" dirty="0"/>
          </a:p>
          <a:p>
            <a:r>
              <a:rPr lang="ru-RU" sz="2400" dirty="0" smtClean="0"/>
              <a:t>Источники:</a:t>
            </a:r>
            <a:br>
              <a:rPr lang="ru-RU" sz="2400" dirty="0" smtClean="0"/>
            </a:br>
            <a:r>
              <a:rPr lang="ru-RU" sz="1200" dirty="0" smtClean="0"/>
              <a:t> </a:t>
            </a:r>
            <a:endParaRPr lang="ru-RU" sz="2400" dirty="0"/>
          </a:p>
          <a:p>
            <a:pPr marL="342900" indent="-342900">
              <a:buFont typeface="+mj-lt"/>
              <a:buAutoNum type="arabicPeriod"/>
            </a:pPr>
            <a:r>
              <a:rPr lang="ru-RU" sz="1600" dirty="0"/>
              <a:t>Демонстрационные варианты ОГЭ по информатике (</a:t>
            </a:r>
            <a:r>
              <a:rPr lang="ru-RU" sz="1600" dirty="0" smtClean="0"/>
              <a:t>2009-20</a:t>
            </a:r>
            <a:r>
              <a:rPr lang="en-US" sz="1600" dirty="0" smtClean="0"/>
              <a:t>11</a:t>
            </a:r>
            <a:r>
              <a:rPr lang="ru-RU" sz="1600" dirty="0" smtClean="0"/>
              <a:t> </a:t>
            </a:r>
            <a:r>
              <a:rPr lang="ru-RU" sz="1600" dirty="0"/>
              <a:t>годы</a:t>
            </a:r>
            <a:r>
              <a:rPr lang="ru-RU" sz="16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Демонстрационный вариант </a:t>
            </a:r>
            <a:r>
              <a:rPr lang="ru-RU" sz="1600" dirty="0"/>
              <a:t>ОГЭ по информатике (</a:t>
            </a:r>
            <a:r>
              <a:rPr lang="ru-RU" sz="1600" dirty="0" smtClean="0"/>
              <a:t>2020 год)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/>
              <a:t>Варианты ОГЭ досрочного периода 2020 </a:t>
            </a:r>
            <a:r>
              <a:rPr lang="ru-RU" sz="1600" dirty="0" smtClean="0"/>
              <a:t>года </a:t>
            </a:r>
            <a:r>
              <a:rPr lang="en-US" sz="1600" smtClean="0">
                <a:hlinkClick r:id="rId2"/>
              </a:rPr>
              <a:t>https://fipi.ru/o-nas/novosti/varianty-oge-dosrochnogo-perioda-2020-goda#!/tab/180825589-5</a:t>
            </a: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Сайт </a:t>
            </a:r>
            <a:r>
              <a:rPr lang="en-US" sz="1600" dirty="0">
                <a:hlinkClick r:id="rId3"/>
              </a:rPr>
              <a:t>http://bolotin.lib.ru/inf/gia/mat/gia10_2_2.pdf </a:t>
            </a:r>
            <a:endParaRPr lang="en-US" sz="1600" dirty="0" smtClean="0"/>
          </a:p>
          <a:p>
            <a:endParaRPr lang="ru-RU" sz="2400" dirty="0" smtClean="0"/>
          </a:p>
          <a:p>
            <a:r>
              <a:rPr lang="ru-RU" sz="2400" dirty="0" smtClean="0"/>
              <a:t>Изображения:</a:t>
            </a:r>
          </a:p>
          <a:p>
            <a:r>
              <a:rPr lang="ru-RU" sz="1600" dirty="0" smtClean="0">
                <a:solidFill>
                  <a:srgbClr val="FF0000"/>
                </a:solidFill>
                <a:hlinkClick r:id="rId4"/>
              </a:rPr>
              <a:t>Значок кнопки «Домой» 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>
                <a:solidFill>
                  <a:srgbClr val="FF0000"/>
                </a:solidFill>
                <a:hlinkClick r:id="rId5"/>
              </a:rPr>
              <a:t>Значок кнопки «Выход</a:t>
            </a:r>
            <a:r>
              <a:rPr lang="ru-RU" sz="1600" dirty="0" smtClean="0">
                <a:solidFill>
                  <a:srgbClr val="FF0000"/>
                </a:solidFill>
                <a:hlinkClick r:id="rId5"/>
              </a:rPr>
              <a:t>»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>
                <a:solidFill>
                  <a:srgbClr val="FF0000"/>
                </a:solidFill>
                <a:hlinkClick r:id="rId6"/>
              </a:rPr>
              <a:t>Картинка на </a:t>
            </a:r>
            <a:r>
              <a:rPr lang="ru-RU" sz="1600" dirty="0" smtClean="0">
                <a:solidFill>
                  <a:srgbClr val="FF0000"/>
                </a:solidFill>
                <a:hlinkClick r:id="rId6"/>
              </a:rPr>
              <a:t>2 слайде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  <a:hlinkClick r:id="rId7"/>
              </a:rPr>
              <a:t>Картинка на 3-7 слайдах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  <a:hlinkClick r:id="rId8"/>
              </a:rPr>
              <a:t>Картинка на 8-12 слайдах</a:t>
            </a:r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9267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52626" y="796157"/>
            <a:ext cx="5241924" cy="514111"/>
          </a:xfrm>
          <a:prstGeom prst="rect">
            <a:avLst/>
          </a:prstGeom>
          <a:solidFill>
            <a:srgbClr val="007AD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Выберите номер задания:</a:t>
            </a:r>
            <a:endParaRPr lang="ru-RU" sz="2800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Прямоугольник 28">
            <a:hlinkClick r:id="rId2" action="ppaction://hlinksldjump"/>
          </p:cNvPr>
          <p:cNvSpPr/>
          <p:nvPr/>
        </p:nvSpPr>
        <p:spPr>
          <a:xfrm>
            <a:off x="2058526" y="1549885"/>
            <a:ext cx="835965" cy="8359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Рисунок 22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8591" y="6115049"/>
            <a:ext cx="463627" cy="453427"/>
          </a:xfrm>
          <a:prstGeom prst="rect">
            <a:avLst/>
          </a:prstGeom>
        </p:spPr>
      </p:pic>
      <p:sp>
        <p:nvSpPr>
          <p:cNvPr id="26" name="Прямоугольник 25">
            <a:hlinkClick r:id="rId4" action="ppaction://hlinksldjump"/>
          </p:cNvPr>
          <p:cNvSpPr/>
          <p:nvPr/>
        </p:nvSpPr>
        <p:spPr>
          <a:xfrm>
            <a:off x="3107384" y="1549885"/>
            <a:ext cx="835965" cy="8359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4156242" y="1549885"/>
            <a:ext cx="835965" cy="8359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5205100" y="1548114"/>
            <a:ext cx="835965" cy="8359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Прямоугольник 38">
            <a:hlinkClick r:id="rId7" action="ppaction://hlinksldjump"/>
          </p:cNvPr>
          <p:cNvSpPr/>
          <p:nvPr/>
        </p:nvSpPr>
        <p:spPr>
          <a:xfrm>
            <a:off x="6253958" y="1548114"/>
            <a:ext cx="835965" cy="8359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9036" y="3671171"/>
            <a:ext cx="3557760" cy="222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2488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DFA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29" grpId="0" animBg="1"/>
      <p:bldP spid="26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54211" y="942036"/>
            <a:ext cx="4256876" cy="20005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Определите значение переменной </a:t>
            </a:r>
            <a:r>
              <a:rPr lang="ru-RU" sz="2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после выполнения фрагмента алгоритма, записанного в виде блок-схемы: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90349" y="182228"/>
            <a:ext cx="2355010" cy="5607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Пример №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5353903" y="3324975"/>
            <a:ext cx="1375082" cy="48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589" y="5329921"/>
            <a:ext cx="564354" cy="564354"/>
          </a:xfrm>
          <a:prstGeom prst="rect">
            <a:avLst/>
          </a:prstGeom>
        </p:spPr>
      </p:pic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5353903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6865390" y="3324973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6865390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316" y="942036"/>
            <a:ext cx="3644900" cy="4205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4918" y="1061049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:=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:=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endCxn id="11" idx="0"/>
          </p:cNvCxnSpPr>
          <p:nvPr/>
        </p:nvCxnSpPr>
        <p:spPr>
          <a:xfrm flipH="1">
            <a:off x="2685766" y="1777042"/>
            <a:ext cx="9540" cy="534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Ромб 10"/>
          <p:cNvSpPr/>
          <p:nvPr/>
        </p:nvSpPr>
        <p:spPr>
          <a:xfrm>
            <a:off x="1706313" y="2311642"/>
            <a:ext cx="1958906" cy="709986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b=11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Соединительная линия уступом 17"/>
          <p:cNvCxnSpPr>
            <a:stCxn id="11" idx="3"/>
          </p:cNvCxnSpPr>
          <p:nvPr/>
        </p:nvCxnSpPr>
        <p:spPr>
          <a:xfrm>
            <a:off x="3665219" y="2666635"/>
            <a:ext cx="634515" cy="230922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665219" y="2257278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да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695305" y="3021628"/>
            <a:ext cx="0" cy="5921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014086" y="3099061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нет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854918" y="3622440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c:= c +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b;</a:t>
            </a:r>
          </a:p>
          <a:p>
            <a:pPr algn="ctr"/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Соединительная линия уступом 32"/>
          <p:cNvCxnSpPr>
            <a:stCxn id="28" idx="2"/>
          </p:cNvCxnSpPr>
          <p:nvPr/>
        </p:nvCxnSpPr>
        <p:spPr>
          <a:xfrm rot="5400000">
            <a:off x="1856054" y="3914939"/>
            <a:ext cx="416447" cy="1263434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5399" y="4754848"/>
            <a:ext cx="1714499" cy="171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7573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54211" y="942036"/>
            <a:ext cx="4256876" cy="20005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Определите значение переменной </a:t>
            </a:r>
            <a:r>
              <a:rPr lang="ru-RU" sz="2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после выполнения фрагмента алгоритма, записанного в виде блок-схемы: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90349" y="182228"/>
            <a:ext cx="2355010" cy="5607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Пример №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5353903" y="3324975"/>
            <a:ext cx="1375082" cy="48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589" y="5329921"/>
            <a:ext cx="564354" cy="564354"/>
          </a:xfrm>
          <a:prstGeom prst="rect">
            <a:avLst/>
          </a:prstGeom>
        </p:spPr>
      </p:pic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6865390" y="3334103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5353903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6865390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316" y="942036"/>
            <a:ext cx="3644900" cy="4205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4918" y="1061049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b:=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0;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c:=0;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endCxn id="11" idx="0"/>
          </p:cNvCxnSpPr>
          <p:nvPr/>
        </p:nvCxnSpPr>
        <p:spPr>
          <a:xfrm flipH="1">
            <a:off x="2685766" y="1777042"/>
            <a:ext cx="9540" cy="534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Ромб 10"/>
          <p:cNvSpPr/>
          <p:nvPr/>
        </p:nvSpPr>
        <p:spPr>
          <a:xfrm>
            <a:off x="1706313" y="2311642"/>
            <a:ext cx="1958906" cy="709986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b=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Соединительная линия уступом 17"/>
          <p:cNvCxnSpPr>
            <a:stCxn id="11" idx="3"/>
          </p:cNvCxnSpPr>
          <p:nvPr/>
        </p:nvCxnSpPr>
        <p:spPr>
          <a:xfrm>
            <a:off x="3665219" y="2666635"/>
            <a:ext cx="634515" cy="230922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665219" y="2257278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да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695305" y="3021628"/>
            <a:ext cx="0" cy="5921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014086" y="3099061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нет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854918" y="3622440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c:= c + b;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b:= b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1;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Соединительная линия уступом 32"/>
          <p:cNvCxnSpPr>
            <a:stCxn id="28" idx="2"/>
          </p:cNvCxnSpPr>
          <p:nvPr/>
        </p:nvCxnSpPr>
        <p:spPr>
          <a:xfrm rot="5400000">
            <a:off x="1856054" y="3914939"/>
            <a:ext cx="416447" cy="1263434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5399" y="4754848"/>
            <a:ext cx="1714499" cy="171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0517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54211" y="942036"/>
            <a:ext cx="4256876" cy="20005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Определите значение переменной </a:t>
            </a:r>
            <a:r>
              <a:rPr lang="ru-RU" sz="2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после выполнения фрагмента алгоритма, записанного в виде блок-схемы: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90349" y="182228"/>
            <a:ext cx="2355010" cy="5607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Пример №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5353903" y="3324975"/>
            <a:ext cx="1375082" cy="48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589" y="5329921"/>
            <a:ext cx="564354" cy="564354"/>
          </a:xfrm>
          <a:prstGeom prst="rect">
            <a:avLst/>
          </a:prstGeom>
        </p:spPr>
      </p:pic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6865390" y="401519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6865390" y="3324973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5353903" y="401519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316" y="942036"/>
            <a:ext cx="3644900" cy="4205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4918" y="1061049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:=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b:=3;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endCxn id="11" idx="0"/>
          </p:cNvCxnSpPr>
          <p:nvPr/>
        </p:nvCxnSpPr>
        <p:spPr>
          <a:xfrm flipH="1">
            <a:off x="2685766" y="1777042"/>
            <a:ext cx="9540" cy="534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Ромб 10"/>
          <p:cNvSpPr/>
          <p:nvPr/>
        </p:nvSpPr>
        <p:spPr>
          <a:xfrm>
            <a:off x="1706313" y="2311642"/>
            <a:ext cx="1958906" cy="709986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b&gt;10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Соединительная линия уступом 17"/>
          <p:cNvCxnSpPr>
            <a:stCxn id="11" idx="3"/>
          </p:cNvCxnSpPr>
          <p:nvPr/>
        </p:nvCxnSpPr>
        <p:spPr>
          <a:xfrm>
            <a:off x="3665219" y="2666635"/>
            <a:ext cx="634515" cy="230922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665219" y="2257278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да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695305" y="3021628"/>
            <a:ext cx="0" cy="5921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014086" y="3099061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нет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854918" y="3622440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c:= c + b;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b:= b + 2;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Соединительная линия уступом 32"/>
          <p:cNvCxnSpPr>
            <a:stCxn id="28" idx="2"/>
          </p:cNvCxnSpPr>
          <p:nvPr/>
        </p:nvCxnSpPr>
        <p:spPr>
          <a:xfrm rot="5400000">
            <a:off x="1856054" y="3914939"/>
            <a:ext cx="416447" cy="1263434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Соединительная линия уступом 34"/>
          <p:cNvCxnSpPr/>
          <p:nvPr/>
        </p:nvCxnSpPr>
        <p:spPr>
          <a:xfrm rot="5400000" flipH="1" flipV="1">
            <a:off x="1405635" y="3482369"/>
            <a:ext cx="1322297" cy="1237966"/>
          </a:xfrm>
          <a:prstGeom prst="bentConnector3">
            <a:avLst>
              <a:gd name="adj1" fmla="val 99559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5399" y="4754848"/>
            <a:ext cx="1714499" cy="171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9736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54211" y="942036"/>
            <a:ext cx="4256876" cy="20005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Определите значение переменной </a:t>
            </a:r>
            <a:r>
              <a:rPr lang="ru-RU" sz="2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после выполнения фрагмента алгоритма, записанного в виде блок-схемы: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90349" y="182228"/>
            <a:ext cx="2355010" cy="5607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Пример №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5353903" y="4020020"/>
            <a:ext cx="1375082" cy="48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589" y="5329921"/>
            <a:ext cx="564354" cy="564354"/>
          </a:xfrm>
          <a:prstGeom prst="rect">
            <a:avLst/>
          </a:prstGeom>
        </p:spPr>
      </p:pic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5353903" y="3334103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6865390" y="3324973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64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6865390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128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316" y="942036"/>
            <a:ext cx="3644900" cy="4205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4918" y="1061049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a:=5;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c:=2;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endCxn id="11" idx="0"/>
          </p:cNvCxnSpPr>
          <p:nvPr/>
        </p:nvCxnSpPr>
        <p:spPr>
          <a:xfrm flipH="1">
            <a:off x="2685766" y="1777042"/>
            <a:ext cx="9540" cy="534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Ромб 10"/>
          <p:cNvSpPr/>
          <p:nvPr/>
        </p:nvSpPr>
        <p:spPr>
          <a:xfrm>
            <a:off x="1706313" y="2311642"/>
            <a:ext cx="1958906" cy="709986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a=1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Соединительная линия уступом 17"/>
          <p:cNvCxnSpPr>
            <a:stCxn id="11" idx="3"/>
          </p:cNvCxnSpPr>
          <p:nvPr/>
        </p:nvCxnSpPr>
        <p:spPr>
          <a:xfrm>
            <a:off x="3665219" y="2666635"/>
            <a:ext cx="634515" cy="230922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665219" y="2257278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да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695305" y="3021628"/>
            <a:ext cx="0" cy="5921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014086" y="3099061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нет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854918" y="3622440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a:= a - 1;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c:=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*c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Соединительная линия уступом 32"/>
          <p:cNvCxnSpPr>
            <a:stCxn id="28" idx="2"/>
          </p:cNvCxnSpPr>
          <p:nvPr/>
        </p:nvCxnSpPr>
        <p:spPr>
          <a:xfrm rot="5400000">
            <a:off x="1856054" y="3914939"/>
            <a:ext cx="416447" cy="1263434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5399" y="4754848"/>
            <a:ext cx="1714499" cy="171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9619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54211" y="942036"/>
            <a:ext cx="4256876" cy="20005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Определите значение переменной </a:t>
            </a:r>
            <a:r>
              <a:rPr lang="en-US" sz="28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после выполнения фрагмента алгоритма, записанного в виде блок-схемы: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90349" y="182228"/>
            <a:ext cx="2355010" cy="5607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Пример №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5353903" y="3324975"/>
            <a:ext cx="1375082" cy="48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589" y="5329921"/>
            <a:ext cx="564354" cy="564354"/>
          </a:xfrm>
          <a:prstGeom prst="rect">
            <a:avLst/>
          </a:prstGeom>
        </p:spPr>
      </p:pic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6865390" y="3324972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5353903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6865390" y="4020020"/>
            <a:ext cx="1375082" cy="487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316" y="942036"/>
            <a:ext cx="3644900" cy="4205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4918" y="1061049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n:=10;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k:=0;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endCxn id="28" idx="0"/>
          </p:cNvCxnSpPr>
          <p:nvPr/>
        </p:nvCxnSpPr>
        <p:spPr>
          <a:xfrm>
            <a:off x="2695306" y="1777042"/>
            <a:ext cx="688" cy="3083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Ромб 10"/>
          <p:cNvSpPr/>
          <p:nvPr/>
        </p:nvSpPr>
        <p:spPr>
          <a:xfrm>
            <a:off x="1733338" y="3162364"/>
            <a:ext cx="1958906" cy="709986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n=0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Соединительная линия уступом 17"/>
          <p:cNvCxnSpPr/>
          <p:nvPr/>
        </p:nvCxnSpPr>
        <p:spPr>
          <a:xfrm rot="16200000" flipH="1">
            <a:off x="3331075" y="3891054"/>
            <a:ext cx="1336583" cy="589187"/>
          </a:xfrm>
          <a:prstGeom prst="bentConnector3">
            <a:avLst>
              <a:gd name="adj1" fmla="val -74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682108" y="3099061"/>
            <a:ext cx="63451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да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706882" y="2801364"/>
            <a:ext cx="0" cy="36855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520687" y="4237463"/>
            <a:ext cx="965435" cy="3411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нет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854918" y="2085371"/>
            <a:ext cx="1682151" cy="715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k:= k + n;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n:= n - 2;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Соединительная линия уступом 32"/>
          <p:cNvCxnSpPr/>
          <p:nvPr/>
        </p:nvCxnSpPr>
        <p:spPr>
          <a:xfrm rot="10800000" flipV="1">
            <a:off x="1095702" y="3869647"/>
            <a:ext cx="1599607" cy="892854"/>
          </a:xfrm>
          <a:prstGeom prst="bentConnector3">
            <a:avLst>
              <a:gd name="adj1" fmla="val -971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5399" y="4754848"/>
            <a:ext cx="1714499" cy="171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2263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38AD7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2208" y="3180522"/>
            <a:ext cx="68196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Правильный ответ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53548" y="5198165"/>
            <a:ext cx="844826" cy="85476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069" y="3110948"/>
            <a:ext cx="76676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Неправильный ответ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361661" y="5247861"/>
            <a:ext cx="854765" cy="66592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14971C58-AB76-4A2A-B231-5F8CA03CF4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1578</TotalTime>
  <Words>233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Контур</vt:lpstr>
      <vt:lpstr>РАЗВЕТВЛЯЮЩИЕСЯ алгоритмы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Двоичная система счисления.  Двоичная арифметика.</dc:title>
  <dc:creator>Игоревич</dc:creator>
  <cp:lastModifiedBy>Лариса</cp:lastModifiedBy>
  <cp:revision>190</cp:revision>
  <dcterms:created xsi:type="dcterms:W3CDTF">2020-05-31T16:59:59Z</dcterms:created>
  <dcterms:modified xsi:type="dcterms:W3CDTF">2021-04-25T04:04:55Z</dcterms:modified>
</cp:coreProperties>
</file>