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74" r:id="rId2"/>
    <p:sldId id="281" r:id="rId3"/>
    <p:sldId id="257" r:id="rId4"/>
    <p:sldId id="259" r:id="rId5"/>
    <p:sldId id="262" r:id="rId6"/>
    <p:sldId id="264" r:id="rId7"/>
    <p:sldId id="265" r:id="rId8"/>
    <p:sldId id="273" r:id="rId9"/>
    <p:sldId id="276" r:id="rId10"/>
    <p:sldId id="275" r:id="rId11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8" autoAdjust="0"/>
    <p:restoredTop sz="94660"/>
  </p:normalViewPr>
  <p:slideViewPr>
    <p:cSldViewPr snapToGrid="0">
      <p:cViewPr>
        <p:scale>
          <a:sx n="120" d="100"/>
          <a:sy n="120" d="100"/>
        </p:scale>
        <p:origin x="-1380" y="-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9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2" tIns="45745" rIns="91492" bIns="45745" numCol="1" anchor="t" anchorCtr="0" compatLnSpc="1">
            <a:prstTxWarp prst="textNoShape">
              <a:avLst/>
            </a:prstTxWarp>
          </a:bodyPr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660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9" y="1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2" tIns="45745" rIns="91492" bIns="45745" numCol="1" anchor="t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1048661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6763"/>
            <a:ext cx="5118100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48662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4" y="4862514"/>
            <a:ext cx="5680075" cy="4605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2" tIns="45745" rIns="91492" bIns="4574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48663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720264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2" tIns="45745" rIns="91492" bIns="45745" numCol="1" anchor="b" anchorCtr="0" compatLnSpc="1">
            <a:prstTxWarp prst="textNoShape">
              <a:avLst/>
            </a:prstTxWarp>
          </a:bodyPr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66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9" y="9720264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2" tIns="45745" rIns="91492" bIns="45745" numCol="1" anchor="b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fld id="{A9A0EA98-5831-4853-B862-C702E6EB345C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92604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1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altLang="zh-CN" smtClean="0"/>
              <a:t>Образец заголовка</a:t>
            </a:r>
            <a:endParaRPr lang="en-US" dirty="0"/>
          </a:p>
        </p:txBody>
      </p:sp>
      <p:sp>
        <p:nvSpPr>
          <p:cNvPr id="1048582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altLang="zh-CN" smtClean="0"/>
              <a:t>Образец подзаголовка</a:t>
            </a:r>
            <a:endParaRPr lang="en-US" dirty="0"/>
          </a:p>
        </p:txBody>
      </p:sp>
      <p:sp>
        <p:nvSpPr>
          <p:cNvPr id="104858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9C8F3-725A-4F9A-A507-94E9D5D4F6DB}" type="datetimeFigureOut">
              <a:rPr lang="zh-CN" altLang="en-US" smtClean="0"/>
              <a:t>2025/1/22</a:t>
            </a:fld>
            <a:endParaRPr lang="zh-CN" altLang="en-US"/>
          </a:p>
        </p:txBody>
      </p:sp>
      <p:sp>
        <p:nvSpPr>
          <p:cNvPr id="104858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58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40409-DAE8-4674-9087-DC3CFB3688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zh-CN" smtClean="0"/>
              <a:t>Образец заголовка</a:t>
            </a:r>
            <a:endParaRPr lang="en-US" dirty="0"/>
          </a:p>
        </p:txBody>
      </p:sp>
      <p:sp>
        <p:nvSpPr>
          <p:cNvPr id="1048630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en-US" dirty="0"/>
          </a:p>
        </p:txBody>
      </p:sp>
      <p:sp>
        <p:nvSpPr>
          <p:cNvPr id="104863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9C8F3-725A-4F9A-A507-94E9D5D4F6DB}" type="datetimeFigureOut">
              <a:rPr lang="zh-CN" altLang="en-US" smtClean="0"/>
              <a:t>2025/1/22</a:t>
            </a:fld>
            <a:endParaRPr lang="zh-CN" altLang="en-US"/>
          </a:p>
        </p:txBody>
      </p:sp>
      <p:sp>
        <p:nvSpPr>
          <p:cNvPr id="104863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3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40409-DAE8-4674-9087-DC3CFB3688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3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altLang="zh-CN" smtClean="0"/>
              <a:t>Образец заголовка</a:t>
            </a:r>
            <a:endParaRPr lang="en-US" dirty="0"/>
          </a:p>
        </p:txBody>
      </p:sp>
      <p:sp>
        <p:nvSpPr>
          <p:cNvPr id="1048614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en-US" dirty="0"/>
          </a:p>
        </p:txBody>
      </p:sp>
      <p:sp>
        <p:nvSpPr>
          <p:cNvPr id="104861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9C8F3-725A-4F9A-A507-94E9D5D4F6DB}" type="datetimeFigureOut">
              <a:rPr lang="zh-CN" altLang="en-US" smtClean="0"/>
              <a:t>2025/1/22</a:t>
            </a:fld>
            <a:endParaRPr lang="zh-CN" altLang="en-US"/>
          </a:p>
        </p:txBody>
      </p:sp>
      <p:sp>
        <p:nvSpPr>
          <p:cNvPr id="104861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1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40409-DAE8-4674-9087-DC3CFB3688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zh-CN" smtClean="0"/>
              <a:t>Образец заголовка</a:t>
            </a:r>
            <a:endParaRPr lang="en-US" dirty="0"/>
          </a:p>
        </p:txBody>
      </p:sp>
      <p:sp>
        <p:nvSpPr>
          <p:cNvPr id="10486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en-US" dirty="0"/>
          </a:p>
        </p:txBody>
      </p:sp>
      <p:sp>
        <p:nvSpPr>
          <p:cNvPr id="104862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9C8F3-725A-4F9A-A507-94E9D5D4F6DB}" type="datetimeFigureOut">
              <a:rPr lang="zh-CN" altLang="en-US" smtClean="0"/>
              <a:t>2025/1/22</a:t>
            </a:fld>
            <a:endParaRPr lang="zh-CN" altLang="en-US"/>
          </a:p>
        </p:txBody>
      </p:sp>
      <p:sp>
        <p:nvSpPr>
          <p:cNvPr id="104862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2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40409-DAE8-4674-9087-DC3CFB3688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4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altLang="zh-CN" smtClean="0"/>
              <a:t>Образец заголовка</a:t>
            </a:r>
            <a:endParaRPr lang="en-US" dirty="0"/>
          </a:p>
        </p:txBody>
      </p:sp>
      <p:sp>
        <p:nvSpPr>
          <p:cNvPr id="1048635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104863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9C8F3-725A-4F9A-A507-94E9D5D4F6DB}" type="datetimeFigureOut">
              <a:rPr lang="zh-CN" altLang="en-US" smtClean="0"/>
              <a:t>2025/1/22</a:t>
            </a:fld>
            <a:endParaRPr lang="zh-CN" altLang="en-US"/>
          </a:p>
        </p:txBody>
      </p:sp>
      <p:sp>
        <p:nvSpPr>
          <p:cNvPr id="104863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3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40409-DAE8-4674-9087-DC3CFB3688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zh-CN" smtClean="0"/>
              <a:t>Образец заголовка</a:t>
            </a:r>
            <a:endParaRPr lang="en-US" dirty="0"/>
          </a:p>
        </p:txBody>
      </p:sp>
      <p:sp>
        <p:nvSpPr>
          <p:cNvPr id="1048640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en-US" dirty="0"/>
          </a:p>
        </p:txBody>
      </p:sp>
      <p:sp>
        <p:nvSpPr>
          <p:cNvPr id="1048641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en-US" dirty="0"/>
          </a:p>
        </p:txBody>
      </p:sp>
      <p:sp>
        <p:nvSpPr>
          <p:cNvPr id="104864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9C8F3-725A-4F9A-A507-94E9D5D4F6DB}" type="datetimeFigureOut">
              <a:rPr lang="zh-CN" altLang="en-US" smtClean="0"/>
              <a:t>2025/1/22</a:t>
            </a:fld>
            <a:endParaRPr lang="zh-CN" altLang="en-US"/>
          </a:p>
        </p:txBody>
      </p:sp>
      <p:sp>
        <p:nvSpPr>
          <p:cNvPr id="104864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4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40409-DAE8-4674-9087-DC3CFB3688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5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altLang="zh-CN" smtClean="0"/>
              <a:t>Образец заголовка</a:t>
            </a:r>
            <a:endParaRPr lang="en-US" dirty="0"/>
          </a:p>
        </p:txBody>
      </p:sp>
      <p:sp>
        <p:nvSpPr>
          <p:cNvPr id="1048646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1048647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en-US" dirty="0"/>
          </a:p>
        </p:txBody>
      </p:sp>
      <p:sp>
        <p:nvSpPr>
          <p:cNvPr id="1048648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1048649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en-US" dirty="0"/>
          </a:p>
        </p:txBody>
      </p:sp>
      <p:sp>
        <p:nvSpPr>
          <p:cNvPr id="1048650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9C8F3-725A-4F9A-A507-94E9D5D4F6DB}" type="datetimeFigureOut">
              <a:rPr lang="zh-CN" altLang="en-US" smtClean="0"/>
              <a:t>2025/1/22</a:t>
            </a:fld>
            <a:endParaRPr lang="zh-CN" altLang="en-US"/>
          </a:p>
        </p:txBody>
      </p:sp>
      <p:sp>
        <p:nvSpPr>
          <p:cNvPr id="1048651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52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40409-DAE8-4674-9087-DC3CFB3688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zh-CN" smtClean="0"/>
              <a:t>Образец заголовка</a:t>
            </a:r>
            <a:endParaRPr lang="en-US" dirty="0"/>
          </a:p>
        </p:txBody>
      </p:sp>
      <p:sp>
        <p:nvSpPr>
          <p:cNvPr id="1048610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9C8F3-725A-4F9A-A507-94E9D5D4F6DB}" type="datetimeFigureOut">
              <a:rPr lang="zh-CN" altLang="en-US" smtClean="0"/>
              <a:t>2025/1/22</a:t>
            </a:fld>
            <a:endParaRPr lang="zh-CN" altLang="en-US"/>
          </a:p>
        </p:txBody>
      </p:sp>
      <p:sp>
        <p:nvSpPr>
          <p:cNvPr id="1048611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12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40409-DAE8-4674-9087-DC3CFB3688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8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9C8F3-725A-4F9A-A507-94E9D5D4F6DB}" type="datetimeFigureOut">
              <a:rPr lang="zh-CN" altLang="en-US" smtClean="0"/>
              <a:t>2025/1/22</a:t>
            </a:fld>
            <a:endParaRPr lang="zh-CN" altLang="en-US"/>
          </a:p>
        </p:txBody>
      </p:sp>
      <p:sp>
        <p:nvSpPr>
          <p:cNvPr id="1048589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59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40409-DAE8-4674-9087-DC3CFB3688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3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altLang="zh-CN" smtClean="0"/>
              <a:t>Образец заголовка</a:t>
            </a:r>
            <a:endParaRPr lang="en-US" dirty="0"/>
          </a:p>
        </p:txBody>
      </p:sp>
      <p:sp>
        <p:nvSpPr>
          <p:cNvPr id="1048654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en-US" dirty="0"/>
          </a:p>
        </p:txBody>
      </p:sp>
      <p:sp>
        <p:nvSpPr>
          <p:cNvPr id="1048655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104865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9C8F3-725A-4F9A-A507-94E9D5D4F6DB}" type="datetimeFigureOut">
              <a:rPr lang="zh-CN" altLang="en-US" smtClean="0"/>
              <a:t>2025/1/22</a:t>
            </a:fld>
            <a:endParaRPr lang="zh-CN" altLang="en-US"/>
          </a:p>
        </p:txBody>
      </p:sp>
      <p:sp>
        <p:nvSpPr>
          <p:cNvPr id="104865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5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40409-DAE8-4674-9087-DC3CFB3688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3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altLang="zh-CN" smtClean="0"/>
              <a:t>Образец заголовка</a:t>
            </a:r>
            <a:endParaRPr lang="en-US" dirty="0"/>
          </a:p>
        </p:txBody>
      </p:sp>
      <p:sp>
        <p:nvSpPr>
          <p:cNvPr id="104862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altLang="zh-CN" smtClean="0"/>
              <a:t>Вставка рисунка</a:t>
            </a:r>
            <a:endParaRPr lang="en-US" dirty="0"/>
          </a:p>
        </p:txBody>
      </p:sp>
      <p:sp>
        <p:nvSpPr>
          <p:cNvPr id="1048625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104862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9C8F3-725A-4F9A-A507-94E9D5D4F6DB}" type="datetimeFigureOut">
              <a:rPr lang="zh-CN" altLang="en-US" smtClean="0"/>
              <a:t>2025/1/22</a:t>
            </a:fld>
            <a:endParaRPr lang="zh-CN" altLang="en-US"/>
          </a:p>
        </p:txBody>
      </p:sp>
      <p:sp>
        <p:nvSpPr>
          <p:cNvPr id="104862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2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40409-DAE8-4674-9087-DC3CFB3688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76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altLang="zh-CN" smtClean="0"/>
              <a:t>Образец заголовка</a:t>
            </a:r>
            <a:endParaRPr lang="en-US" dirty="0"/>
          </a:p>
        </p:txBody>
      </p:sp>
      <p:sp>
        <p:nvSpPr>
          <p:cNvPr id="1048577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en-US" dirty="0"/>
          </a:p>
        </p:txBody>
      </p:sp>
      <p:sp>
        <p:nvSpPr>
          <p:cNvPr id="1048578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29C8F3-725A-4F9A-A507-94E9D5D4F6DB}" type="datetimeFigureOut">
              <a:rPr lang="zh-CN" altLang="en-US" smtClean="0"/>
              <a:t>2025/1/22</a:t>
            </a:fld>
            <a:endParaRPr lang="zh-CN" altLang="en-US"/>
          </a:p>
        </p:txBody>
      </p:sp>
      <p:sp>
        <p:nvSpPr>
          <p:cNvPr id="104857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04858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E40409-DAE8-4674-9087-DC3CFB3688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5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оценивания:</a:t>
            </a:r>
            <a:endParaRPr lang="ru-RU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659957" y="2083241"/>
            <a:ext cx="8579459" cy="4093721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Более  5                       «ОТЛИЧНО»</a:t>
            </a:r>
          </a:p>
          <a:p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От 5 до 4                      «ХОРОШО»</a:t>
            </a:r>
          </a:p>
          <a:p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Менее 4                      «УДОВЛЕТВОРИТЕЛЬНО»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9202" y="1755029"/>
            <a:ext cx="1106735" cy="1004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0826" y="2815050"/>
            <a:ext cx="1194020" cy="10835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2955" y="4186028"/>
            <a:ext cx="1043664" cy="947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задание:</a:t>
            </a:r>
            <a:endParaRPr lang="ru-RU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Подготовить презентацию на тему «Конфликты в моей жизни»</a:t>
            </a:r>
          </a:p>
          <a:p>
            <a:pPr marL="514350" indent="-514350">
              <a:buAutoNum type="arabicPeriod"/>
            </a:pPr>
            <a:r>
              <a:rPr lang="ru-RU" sz="4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Написать эссе на тему «Как я могу избежать конфликтов»</a:t>
            </a:r>
          </a:p>
          <a:p>
            <a:pPr marL="0" indent="0">
              <a:buNone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61255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80" name="TextBox 1048679"/>
          <p:cNvSpPr txBox="1"/>
          <p:nvPr/>
        </p:nvSpPr>
        <p:spPr>
          <a:xfrm>
            <a:off x="4699221" y="1147575"/>
            <a:ext cx="4303112" cy="1323439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80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098898" y="1147575"/>
            <a:ext cx="45720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>
              <a:defRPr/>
            </a:pPr>
            <a:r>
              <a:rPr lang="ru-RU" sz="4000" b="1" kern="0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65E9C">
                        <a:alpha val="65000"/>
                      </a:srgbClr>
                    </a:gs>
                  </a:gsLst>
                  <a:lin ang="5400000" scaled="0"/>
                </a:gradFill>
                <a:latin typeface="Trebuchet MS"/>
                <a:ea typeface="Arial"/>
                <a:cs typeface="Arial"/>
              </a:rPr>
              <a:t>Безопасные способы избегания и разрешения конфликтных ситуаций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078" y="446506"/>
            <a:ext cx="4094922" cy="5963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7" name="Image1"/>
          <p:cNvSpPr/>
          <p:nvPr/>
        </p:nvSpPr>
        <p:spPr>
          <a:xfrm>
            <a:off x="1129085" y="91217"/>
            <a:ext cx="5837112" cy="53804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>
            <a:prstTxWarp prst="textNoShape">
              <a:avLst/>
            </a:prstTxWarp>
            <a:noAutofit/>
          </a:bodyPr>
          <a:lstStyle/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sz="3600" b="1" i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Составь</a:t>
            </a:r>
            <a:r>
              <a:rPr lang="ru-RU" sz="3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</a:t>
            </a:r>
            <a:r>
              <a:rPr sz="3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600" b="1" i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</a:t>
            </a:r>
            <a:r>
              <a:rPr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</p:txBody>
      </p:sp>
      <p:sp>
        <p:nvSpPr>
          <p:cNvPr id="1048668" name="Image1"/>
          <p:cNvSpPr/>
          <p:nvPr/>
        </p:nvSpPr>
        <p:spPr>
          <a:xfrm>
            <a:off x="69745" y="1394970"/>
            <a:ext cx="3343981" cy="43661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 cap="flat" cmpd="sng">
            <a:solidFill>
              <a:srgbClr val="FFFFFF"/>
            </a:solidFill>
            <a:prstDash val="lgDash"/>
            <a:round/>
            <a:headEnd type="none" w="med" len="med"/>
            <a:tailEnd type="none" w="med" len="med"/>
          </a:ln>
        </p:spPr>
        <p:txBody>
          <a:bodyPr anchor="ctr">
            <a:prstTxWarp prst="textNoShape">
              <a:avLst/>
            </a:prstTxWarp>
            <a:noAutofit/>
          </a:bodyPr>
          <a:lstStyle/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ru-RU" sz="3200" b="1" i="1" dirty="0" smtClean="0">
                <a:cs typeface="Arial"/>
              </a:rPr>
              <a:t>Конфликт</a:t>
            </a:r>
            <a:r>
              <a:rPr sz="3200" b="1" i="1" dirty="0" smtClean="0">
                <a:cs typeface="Arial"/>
              </a:rPr>
              <a:t> </a:t>
            </a:r>
            <a:r>
              <a:rPr lang="ru-RU" sz="3200" b="1" i="1" dirty="0" smtClean="0">
                <a:cs typeface="Arial"/>
              </a:rPr>
              <a:t>–</a:t>
            </a:r>
            <a:r>
              <a:rPr sz="3200" b="1" i="1" dirty="0" smtClean="0">
                <a:cs typeface="Arial"/>
              </a:rPr>
              <a:t> </a:t>
            </a:r>
            <a:r>
              <a:rPr sz="3200" b="1" i="1" dirty="0" err="1" smtClean="0">
                <a:cs typeface="Arial"/>
              </a:rPr>
              <a:t>это</a:t>
            </a:r>
            <a:endParaRPr sz="3200" b="1" i="1" dirty="0">
              <a:cs typeface="Arial"/>
            </a:endParaRPr>
          </a:p>
        </p:txBody>
      </p:sp>
      <p:sp>
        <p:nvSpPr>
          <p:cNvPr id="1048670" name="Image1"/>
          <p:cNvSpPr/>
          <p:nvPr/>
        </p:nvSpPr>
        <p:spPr>
          <a:xfrm>
            <a:off x="151075" y="5394406"/>
            <a:ext cx="2703443" cy="1206027"/>
          </a:xfrm>
          <a:prstGeom prst="rect">
            <a:avLst/>
          </a:prstGeom>
          <a:ln w="57150">
            <a:solidFill>
              <a:srgbClr val="92D050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ru-RU" sz="2400" i="1" dirty="0">
                <a:cs typeface="Arial"/>
              </a:rPr>
              <a:t>и интересов взаимодействующих сторон, </a:t>
            </a:r>
          </a:p>
        </p:txBody>
      </p:sp>
      <p:sp>
        <p:nvSpPr>
          <p:cNvPr id="1048671" name="Image1"/>
          <p:cNvSpPr/>
          <p:nvPr/>
        </p:nvSpPr>
        <p:spPr>
          <a:xfrm>
            <a:off x="6287438" y="5394406"/>
            <a:ext cx="2528515" cy="1283896"/>
          </a:xfrm>
          <a:prstGeom prst="rect">
            <a:avLst/>
          </a:prstGeom>
          <a:ln w="57150">
            <a:solidFill>
              <a:srgbClr val="92D050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ru-RU" sz="2400" i="1" dirty="0">
                <a:cs typeface="Arial"/>
              </a:rPr>
              <a:t>с</a:t>
            </a:r>
            <a:r>
              <a:rPr lang="ru-RU" sz="2400" i="1" dirty="0" smtClean="0">
                <a:cs typeface="Arial"/>
              </a:rPr>
              <a:t>толкновение целей</a:t>
            </a:r>
            <a:endParaRPr sz="2400" i="1" dirty="0">
              <a:cs typeface="Arial"/>
            </a:endParaRPr>
          </a:p>
        </p:txBody>
      </p:sp>
      <p:sp>
        <p:nvSpPr>
          <p:cNvPr id="1048672" name="Image1"/>
          <p:cNvSpPr/>
          <p:nvPr/>
        </p:nvSpPr>
        <p:spPr>
          <a:xfrm>
            <a:off x="3331597" y="5394406"/>
            <a:ext cx="2671308" cy="1369453"/>
          </a:xfrm>
          <a:prstGeom prst="rect">
            <a:avLst/>
          </a:prstGeom>
          <a:ln w="57150">
            <a:solidFill>
              <a:srgbClr val="92D050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altLang="zh-CN" sz="2400" i="1" dirty="0">
                <a:solidFill>
                  <a:srgbClr val="000000"/>
                </a:solidFill>
                <a:highlight>
                  <a:srgbClr val="FFFFFF"/>
                </a:highlight>
                <a:cs typeface="Arial"/>
              </a:rPr>
              <a:t>возникающий в процессе </a:t>
            </a:r>
            <a:r>
              <a:rPr lang="ru-RU" altLang="zh-CN" sz="2400" i="1" dirty="0" smtClean="0">
                <a:solidFill>
                  <a:srgbClr val="000000"/>
                </a:solidFill>
                <a:highlight>
                  <a:srgbClr val="FFFFFF"/>
                </a:highlight>
                <a:cs typeface="Arial"/>
              </a:rPr>
              <a:t>общения.</a:t>
            </a:r>
            <a:endParaRPr lang="ru-RU" altLang="zh-CN" sz="2400" i="1" dirty="0">
              <a:solidFill>
                <a:srgbClr val="000000"/>
              </a:solidFill>
              <a:highlight>
                <a:srgbClr val="FFFFFF"/>
              </a:highlight>
              <a:cs typeface="Arial"/>
            </a:endParaRPr>
          </a:p>
        </p:txBody>
      </p:sp>
      <p:sp>
        <p:nvSpPr>
          <p:cNvPr id="1048673" name="Image1"/>
          <p:cNvSpPr/>
          <p:nvPr/>
        </p:nvSpPr>
        <p:spPr>
          <a:xfrm>
            <a:off x="4206239" y="3977343"/>
            <a:ext cx="2759957" cy="1179068"/>
          </a:xfrm>
          <a:prstGeom prst="rect">
            <a:avLst/>
          </a:prstGeom>
          <a:ln w="57150">
            <a:solidFill>
              <a:srgbClr val="92D050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ru-RU" sz="2400" i="1" dirty="0" smtClean="0">
                <a:cs typeface="Arial"/>
              </a:rPr>
              <a:t>острый </a:t>
            </a:r>
            <a:r>
              <a:rPr lang="ru-RU" sz="2400" i="1" dirty="0">
                <a:cs typeface="Arial"/>
              </a:rPr>
              <a:t>способ разрешения</a:t>
            </a:r>
          </a:p>
        </p:txBody>
      </p:sp>
      <p:sp>
        <p:nvSpPr>
          <p:cNvPr id="1048674" name="Image1"/>
          <p:cNvSpPr/>
          <p:nvPr/>
        </p:nvSpPr>
        <p:spPr>
          <a:xfrm>
            <a:off x="671330" y="4214191"/>
            <a:ext cx="2746082" cy="830316"/>
          </a:xfrm>
          <a:prstGeom prst="rect">
            <a:avLst/>
          </a:prstGeom>
          <a:ln w="57150">
            <a:solidFill>
              <a:srgbClr val="92D050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ru-RU" sz="2800" b="1" i="1" dirty="0" smtClean="0">
                <a:solidFill>
                  <a:srgbClr val="000000"/>
                </a:solidFill>
                <a:highlight>
                  <a:srgbClr val="FFFFFF"/>
                </a:highlight>
                <a:latin typeface="Calibri"/>
                <a:ea typeface="宋体"/>
                <a:cs typeface="Arial"/>
              </a:rPr>
              <a:t>противоречий</a:t>
            </a:r>
            <a:endParaRPr sz="2800" b="1" i="1" dirty="0">
              <a:solidFill>
                <a:srgbClr val="000000"/>
              </a:solidFill>
              <a:highlight>
                <a:srgbClr val="FFFFFF"/>
              </a:highlight>
              <a:latin typeface="Calibri"/>
              <a:ea typeface="宋体"/>
              <a:cs typeface="Arial"/>
            </a:endParaRPr>
          </a:p>
        </p:txBody>
      </p:sp>
      <p:sp>
        <p:nvSpPr>
          <p:cNvPr id="9" name="Image1"/>
          <p:cNvSpPr/>
          <p:nvPr/>
        </p:nvSpPr>
        <p:spPr>
          <a:xfrm>
            <a:off x="3104695" y="971327"/>
            <a:ext cx="2333997" cy="1283896"/>
          </a:xfrm>
          <a:prstGeom prst="rect">
            <a:avLst/>
          </a:prstGeom>
          <a:ln w="57150">
            <a:solidFill>
              <a:srgbClr val="92D050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ru-RU" sz="2400" i="1" dirty="0">
                <a:cs typeface="Arial"/>
              </a:rPr>
              <a:t>с</a:t>
            </a:r>
            <a:r>
              <a:rPr lang="ru-RU" sz="2400" i="1" dirty="0" smtClean="0">
                <a:cs typeface="Arial"/>
              </a:rPr>
              <a:t>толкновение целей</a:t>
            </a:r>
            <a:endParaRPr sz="2400" i="1" dirty="0">
              <a:cs typeface="Arial"/>
            </a:endParaRPr>
          </a:p>
        </p:txBody>
      </p:sp>
      <p:sp>
        <p:nvSpPr>
          <p:cNvPr id="10" name="Image1"/>
          <p:cNvSpPr/>
          <p:nvPr/>
        </p:nvSpPr>
        <p:spPr>
          <a:xfrm>
            <a:off x="5788551" y="826974"/>
            <a:ext cx="3108960" cy="1428249"/>
          </a:xfrm>
          <a:prstGeom prst="rect">
            <a:avLst/>
          </a:prstGeom>
          <a:ln w="57150">
            <a:solidFill>
              <a:srgbClr val="92D050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sz="2400" i="1" dirty="0">
                <a:cs typeface="Arial"/>
              </a:rPr>
              <a:t> </a:t>
            </a:r>
            <a:r>
              <a:rPr lang="ru-RU" sz="2400" i="1" dirty="0" smtClean="0">
                <a:cs typeface="Arial"/>
              </a:rPr>
              <a:t>и интересов взаимодействующих сторон,</a:t>
            </a:r>
            <a:r>
              <a:rPr sz="2400" i="1" dirty="0" smtClean="0">
                <a:cs typeface="Arial"/>
              </a:rPr>
              <a:t> </a:t>
            </a:r>
            <a:endParaRPr sz="2400" i="1" dirty="0">
              <a:cs typeface="Arial"/>
            </a:endParaRPr>
          </a:p>
        </p:txBody>
      </p:sp>
      <p:sp>
        <p:nvSpPr>
          <p:cNvPr id="11" name="Image1"/>
          <p:cNvSpPr/>
          <p:nvPr/>
        </p:nvSpPr>
        <p:spPr>
          <a:xfrm>
            <a:off x="58912" y="2446727"/>
            <a:ext cx="2864286" cy="1119840"/>
          </a:xfrm>
          <a:prstGeom prst="rect">
            <a:avLst/>
          </a:prstGeom>
          <a:ln w="57150">
            <a:solidFill>
              <a:srgbClr val="92D050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ru-RU" sz="2400" i="1" dirty="0">
                <a:cs typeface="Arial"/>
              </a:rPr>
              <a:t>о</a:t>
            </a:r>
            <a:r>
              <a:rPr lang="ru-RU" sz="2400" i="1" dirty="0" smtClean="0">
                <a:cs typeface="Arial"/>
              </a:rPr>
              <a:t>стрый способ разрешения</a:t>
            </a:r>
            <a:endParaRPr sz="2400" i="1" dirty="0">
              <a:cs typeface="Arial"/>
            </a:endParaRPr>
          </a:p>
        </p:txBody>
      </p:sp>
      <p:sp>
        <p:nvSpPr>
          <p:cNvPr id="12" name="Image1"/>
          <p:cNvSpPr/>
          <p:nvPr/>
        </p:nvSpPr>
        <p:spPr>
          <a:xfrm>
            <a:off x="3260035" y="2759103"/>
            <a:ext cx="2742870" cy="807464"/>
          </a:xfrm>
          <a:prstGeom prst="rect">
            <a:avLst/>
          </a:prstGeom>
          <a:ln w="57150">
            <a:solidFill>
              <a:srgbClr val="92D050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ru-RU" sz="2800" b="1" i="1" dirty="0" smtClean="0">
                <a:solidFill>
                  <a:srgbClr val="000000"/>
                </a:solidFill>
                <a:highlight>
                  <a:srgbClr val="FFFFFF"/>
                </a:highlight>
                <a:latin typeface="Calibri"/>
                <a:ea typeface="宋体"/>
                <a:cs typeface="Arial"/>
              </a:rPr>
              <a:t>противоречий</a:t>
            </a:r>
            <a:endParaRPr sz="2800" b="1" i="1" dirty="0">
              <a:solidFill>
                <a:srgbClr val="000000"/>
              </a:solidFill>
              <a:highlight>
                <a:srgbClr val="FFFFFF"/>
              </a:highlight>
              <a:latin typeface="Calibri"/>
              <a:ea typeface="宋体"/>
              <a:cs typeface="Arial"/>
            </a:endParaRPr>
          </a:p>
        </p:txBody>
      </p:sp>
      <p:sp>
        <p:nvSpPr>
          <p:cNvPr id="13" name="Image1"/>
          <p:cNvSpPr/>
          <p:nvPr/>
        </p:nvSpPr>
        <p:spPr>
          <a:xfrm>
            <a:off x="6205880" y="2703443"/>
            <a:ext cx="2691632" cy="1082436"/>
          </a:xfrm>
          <a:prstGeom prst="rect">
            <a:avLst/>
          </a:prstGeom>
          <a:ln w="57150">
            <a:solidFill>
              <a:srgbClr val="92D050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>
            <a:prstTxWarp prst="textNoShape">
              <a:avLst/>
            </a:prstTxWarp>
            <a:noAutofit/>
          </a:bodyPr>
          <a:lstStyle/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ru-RU" altLang="zh-CN" sz="2400" i="1" dirty="0">
                <a:solidFill>
                  <a:srgbClr val="000000"/>
                </a:solidFill>
                <a:highlight>
                  <a:srgbClr val="FFFFFF"/>
                </a:highlight>
                <a:latin typeface="Calibri"/>
                <a:ea typeface="宋体"/>
                <a:cs typeface="Arial"/>
              </a:rPr>
              <a:t>в</a:t>
            </a:r>
            <a:r>
              <a:rPr lang="ru-RU" altLang="zh-CN" sz="2400" i="1" dirty="0" smtClean="0">
                <a:solidFill>
                  <a:srgbClr val="000000"/>
                </a:solidFill>
                <a:highlight>
                  <a:srgbClr val="FFFFFF"/>
                </a:highlight>
                <a:latin typeface="Calibri"/>
                <a:ea typeface="宋体"/>
                <a:cs typeface="Arial"/>
              </a:rPr>
              <a:t>озникающий в процессе общения.</a:t>
            </a:r>
            <a:endParaRPr lang="zh-CN" sz="2400" i="1" dirty="0">
              <a:solidFill>
                <a:srgbClr val="000000"/>
              </a:solidFill>
              <a:highlight>
                <a:srgbClr val="FFFFFF"/>
              </a:highlight>
              <a:latin typeface="Calibri"/>
              <a:ea typeface="宋体"/>
              <a:cs typeface="Arial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670" grpId="0" animBg="1"/>
      <p:bldP spid="1048671" grpId="0" animBg="1"/>
      <p:bldP spid="1048672" grpId="0" animBg="1"/>
      <p:bldP spid="1048673" grpId="0" animBg="1"/>
      <p:bldP spid="1048674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9026" y="365125"/>
            <a:ext cx="8881607" cy="5972065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1 ряд–причины конфликтов</a:t>
            </a:r>
            <a:r>
              <a:rPr lang="ru-RU" sz="1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2 ряд – «+» конфликтов</a:t>
            </a:r>
            <a:br>
              <a:rPr lang="ru-RU" sz="6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3 ряд – «-» конфликтов</a:t>
            </a:r>
            <a:endParaRPr lang="ru-RU" sz="6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88345" y="344148"/>
            <a:ext cx="5932967" cy="769441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Стадии конфликта:</a:t>
            </a:r>
            <a:endParaRPr lang="ru-RU" sz="4400" b="1" i="1" dirty="0">
              <a:solidFill>
                <a:srgbClr val="C00000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842838" y="1272615"/>
            <a:ext cx="7887694" cy="490434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Предконфликтная</a:t>
            </a:r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 ситуация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 Инцидент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 Эскалация конфликта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 Кульминация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 Завершение или замораживание конфликта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 Постконфликтная ситуация</a:t>
            </a:r>
            <a:endParaRPr lang="ru-RU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77389" y="224878"/>
            <a:ext cx="7433874" cy="1323439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Способы предотвращения конфликтов:</a:t>
            </a:r>
            <a:endParaRPr lang="ru-RU" sz="4000" b="1" i="1" dirty="0">
              <a:solidFill>
                <a:srgbClr val="C00000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501429" y="1548317"/>
            <a:ext cx="8308616" cy="2910177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ru-RU" sz="6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Осознанное общение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Сохранение спокойствия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Запрос помощи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5048" y="4380540"/>
            <a:ext cx="3908662" cy="24774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84979" y="288489"/>
            <a:ext cx="5932967" cy="769441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Стадии поведения</a:t>
            </a:r>
            <a:endParaRPr lang="ru-RU" sz="4400" b="1" i="1" dirty="0">
              <a:solidFill>
                <a:srgbClr val="C00000"/>
              </a:solidFill>
              <a:latin typeface="Times New Roman"/>
              <a:ea typeface="Times New Roman"/>
              <a:cs typeface="Times New Roman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10" t="10810" r="10952" b="12402"/>
          <a:stretch/>
        </p:blipFill>
        <p:spPr bwMode="auto">
          <a:xfrm>
            <a:off x="811033" y="1272615"/>
            <a:ext cx="7561691" cy="47639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TH Sarabun PSK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TH Sarabun PSK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TH Sarabun PSK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TH Sarabun PSK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ема 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Тема 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H Sarabun PSK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H Sarabun PSK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Тема 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Тема 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Тема 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H Sarabun PSK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H Sarabun PSK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Тема 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Тема 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Тема 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H Sarabun PSK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H Sarabun PSK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Тема 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Тема 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Тема 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H Sarabun PSK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H Sarabun PSK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Тема 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Тема 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Тема 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H Sarabun PSK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H Sarabun PSK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Тема 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.xml><?xml version="1.0" encoding="utf-8"?>
<a:themeOverride xmlns:a="http://schemas.openxmlformats.org/drawingml/2006/main">
  <a:clrScheme name="Тема 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Тема 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H Sarabun PSK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H Sarabun PSK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Тема 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7.xml><?xml version="1.0" encoding="utf-8"?>
<a:themeOverride xmlns:a="http://schemas.openxmlformats.org/drawingml/2006/main">
  <a:clrScheme name="Тема 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Тема 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H Sarabun PSK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H Sarabun PSK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Тема 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132</Words>
  <Application>Microsoft Office PowerPoint</Application>
  <PresentationFormat>Экран (4:3)</PresentationFormat>
  <Paragraphs>36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Критерии оценивания:</vt:lpstr>
      <vt:lpstr>Презентация PowerPoint</vt:lpstr>
      <vt:lpstr>Презентация PowerPoint</vt:lpstr>
      <vt:lpstr>Презентация PowerPoint</vt:lpstr>
      <vt:lpstr>1 ряд–причины конфликтов 2 ряд – «+» конфликтов 3 ряд – «-» конфликтов</vt:lpstr>
      <vt:lpstr>Презентация PowerPoint</vt:lpstr>
      <vt:lpstr>Презентация PowerPoint</vt:lpstr>
      <vt:lpstr>Презентация PowerPoint</vt:lpstr>
      <vt:lpstr>Презентация PowerPoint</vt:lpstr>
      <vt:lpstr>Домашнее задание: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SM-T875</dc:creator>
  <cp:lastModifiedBy>ПК</cp:lastModifiedBy>
  <cp:revision>13</cp:revision>
  <dcterms:created xsi:type="dcterms:W3CDTF">2015-05-11T05:36:16Z</dcterms:created>
  <dcterms:modified xsi:type="dcterms:W3CDTF">2025-01-22T14:35:59Z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e3bd5be37320493f865d9b034cd215b9</vt:lpwstr>
  </property>
</Properties>
</file>