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67" r:id="rId2"/>
    <p:sldId id="273" r:id="rId3"/>
    <p:sldId id="259" r:id="rId4"/>
    <p:sldId id="260" r:id="rId5"/>
    <p:sldId id="270" r:id="rId6"/>
    <p:sldId id="272" r:id="rId7"/>
    <p:sldId id="261" r:id="rId8"/>
    <p:sldId id="263" r:id="rId9"/>
    <p:sldId id="271" r:id="rId10"/>
    <p:sldId id="264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31B14-D221-4758-B3DD-66EE605063B7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8CF21-922C-4726-8E02-B324D3B282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3421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31B14-D221-4758-B3DD-66EE605063B7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8CF21-922C-4726-8E02-B324D3B282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2342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31B14-D221-4758-B3DD-66EE605063B7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8CF21-922C-4726-8E02-B324D3B28219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602252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31B14-D221-4758-B3DD-66EE605063B7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8CF21-922C-4726-8E02-B324D3B282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6082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31B14-D221-4758-B3DD-66EE605063B7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8CF21-922C-4726-8E02-B324D3B28219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324003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31B14-D221-4758-B3DD-66EE605063B7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8CF21-922C-4726-8E02-B324D3B282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05428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31B14-D221-4758-B3DD-66EE605063B7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8CF21-922C-4726-8E02-B324D3B282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22932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31B14-D221-4758-B3DD-66EE605063B7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8CF21-922C-4726-8E02-B324D3B282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5492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31B14-D221-4758-B3DD-66EE605063B7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8CF21-922C-4726-8E02-B324D3B282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818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31B14-D221-4758-B3DD-66EE605063B7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8CF21-922C-4726-8E02-B324D3B282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803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31B14-D221-4758-B3DD-66EE605063B7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8CF21-922C-4726-8E02-B324D3B282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0265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31B14-D221-4758-B3DD-66EE605063B7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8CF21-922C-4726-8E02-B324D3B282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4150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31B14-D221-4758-B3DD-66EE605063B7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8CF21-922C-4726-8E02-B324D3B282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00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31B14-D221-4758-B3DD-66EE605063B7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8CF21-922C-4726-8E02-B324D3B282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6452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31B14-D221-4758-B3DD-66EE605063B7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8CF21-922C-4726-8E02-B324D3B282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3255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31B14-D221-4758-B3DD-66EE605063B7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8CF21-922C-4726-8E02-B324D3B282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545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31B14-D221-4758-B3DD-66EE605063B7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0D8CF21-922C-4726-8E02-B324D3B282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1214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09093" y="533400"/>
            <a:ext cx="9901707" cy="6047703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	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две вещи: наука и мнение. Первое порождает знание, последнее невежество. (Гиппократ).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	Книжная ученость — украшение, а не фундамент. (Мишель де Монтень)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Наука не является и никогда не будет являться законченной книгой. (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Альберт Эйнштейн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Нехитрое дело попасть ногою в проложенный след, гораздо труднее, но зато и почетнее, прокладывать путь самому.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Яку́б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Ко́лас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Человек, не желающий мыслить, закрывает вход в будущее. (Афоризм)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15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3965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Закончите предложение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249251"/>
            <a:ext cx="9638518" cy="5228822"/>
          </a:xfrm>
        </p:spPr>
        <p:txBody>
          <a:bodyPr>
            <a:normAutofit/>
          </a:bodyPr>
          <a:lstStyle/>
          <a:p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dirty="0" smtClean="0"/>
              <a:t>Я </a:t>
            </a:r>
            <a:r>
              <a:rPr lang="ru-RU" sz="4400" dirty="0"/>
              <a:t>почувствовал себя </a:t>
            </a:r>
            <a:r>
              <a:rPr lang="ru-RU" sz="4400" dirty="0" smtClean="0"/>
              <a:t>исследователем</a:t>
            </a:r>
            <a:r>
              <a:rPr lang="ru-RU" sz="4400" dirty="0"/>
              <a:t>,</a:t>
            </a:r>
            <a:r>
              <a:rPr lang="ru-RU" sz="4400" dirty="0" smtClean="0"/>
              <a:t> потому что я….</a:t>
            </a:r>
            <a:endParaRPr lang="ru-RU" sz="44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647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09093" y="533400"/>
            <a:ext cx="9901707" cy="6047703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	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две вещи: наука и мнение. Первое порождает знание, последнее </a:t>
            </a: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невежество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(Гиппократ).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	Книжная ученость — украшение, а </a:t>
            </a: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фундамент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(Мишель де Монтень)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Наука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является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никогда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будет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являться законченной книгой. (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Альберт Эйнштейн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Нехитрое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дело попасть ногою в проложенный след, гораздо труднее, но зато и почетнее, прокладывать путь самому.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Яку́б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Ко́лас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Человек,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желающий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мыслить, закрывает вход в будущее. (Афоризм)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1791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93257" y="669701"/>
            <a:ext cx="8596668" cy="9084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Тема урока</a:t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355364" y="1281970"/>
            <a:ext cx="9187881" cy="5363529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chemeClr val="accent2"/>
                </a:solidFill>
              </a:rPr>
              <a:t>«Слитное и раздельное написание НЕ с причастиями</a:t>
            </a:r>
            <a:r>
              <a:rPr lang="ru-RU" sz="4400" b="1" dirty="0" smtClean="0">
                <a:solidFill>
                  <a:schemeClr val="accent2"/>
                </a:solidFill>
              </a:rPr>
              <a:t>»</a:t>
            </a:r>
          </a:p>
          <a:p>
            <a:endParaRPr lang="ru-RU" sz="2800" b="1" dirty="0" smtClean="0">
              <a:solidFill>
                <a:schemeClr val="accent1"/>
              </a:solidFill>
            </a:endParaRPr>
          </a:p>
          <a:p>
            <a:r>
              <a:rPr lang="ru-RU" sz="2800" b="1" dirty="0" smtClean="0">
                <a:solidFill>
                  <a:schemeClr val="accent1"/>
                </a:solidFill>
              </a:rPr>
              <a:t>Цель урока:</a:t>
            </a:r>
          </a:p>
          <a:p>
            <a:r>
              <a:rPr lang="ru-RU" sz="2800" b="1" i="1" dirty="0">
                <a:solidFill>
                  <a:schemeClr val="accent2"/>
                </a:solidFill>
              </a:rPr>
              <a:t>Узнать правила слитного и раздельного написания НЕ с причастиями и научиться применять его на практике</a:t>
            </a:r>
          </a:p>
          <a:p>
            <a:pPr algn="ctr"/>
            <a:endParaRPr lang="ru-RU" sz="4000" b="1" dirty="0">
              <a:solidFill>
                <a:schemeClr val="accent2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2802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3378189"/>
              </p:ext>
            </p:extLst>
          </p:nvPr>
        </p:nvGraphicFramePr>
        <p:xfrm>
          <a:off x="677863" y="386365"/>
          <a:ext cx="8596312" cy="59757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98156"/>
                <a:gridCol w="4298156"/>
              </a:tblGrid>
              <a:tr h="977224">
                <a:tc>
                  <a:txBody>
                    <a:bodyPr/>
                    <a:lstStyle/>
                    <a:p>
                      <a:pPr marR="561975"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</a:t>
                      </a:r>
                      <a:r>
                        <a:rPr lang="ru-RU" sz="28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с причастием</a:t>
                      </a: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слитно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11125"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</a:t>
                      </a:r>
                      <a:r>
                        <a:rPr lang="ru-RU" sz="28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800" baseline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 причастием</a:t>
                      </a:r>
                      <a:r>
                        <a:rPr lang="ru-RU" sz="280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раздельно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998573">
                <a:tc>
                  <a:txBody>
                    <a:bodyPr/>
                    <a:lstStyle/>
                    <a:p>
                      <a:pPr marL="115570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28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негодующий человек; 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15570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28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некрашеный забор; 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15570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28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невыученные уроки.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11125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28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трава не скошена;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11125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28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 погасший, а горящий костёр; 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11125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28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ничем не нарушаемая тишина; 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11125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28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скамейки не покрашены; 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11125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28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ещё не окрепший лёд;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11125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28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 прекращающийся, а набирающий силу ливень.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5963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7744175"/>
              </p:ext>
            </p:extLst>
          </p:nvPr>
        </p:nvGraphicFramePr>
        <p:xfrm>
          <a:off x="677863" y="386365"/>
          <a:ext cx="8596312" cy="59757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98156"/>
                <a:gridCol w="4298156"/>
              </a:tblGrid>
              <a:tr h="977224">
                <a:tc>
                  <a:txBody>
                    <a:bodyPr/>
                    <a:lstStyle/>
                    <a:p>
                      <a:pPr marR="561975"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 слитно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11125"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 раздельно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998573">
                <a:tc>
                  <a:txBody>
                    <a:bodyPr/>
                    <a:lstStyle/>
                    <a:p>
                      <a:pPr marL="115570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28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негодующий человек; 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15570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28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некрашеный забор; 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15570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28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невыученные уроки.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11125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i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трава не скошена;</a:t>
                      </a:r>
                      <a:endParaRPr lang="ru-RU" sz="2400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11125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2800" i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скамейки не покрашены; </a:t>
                      </a:r>
                      <a:endParaRPr lang="ru-RU" sz="2400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11125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i="1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ничем не нарушаемая тишина; </a:t>
                      </a:r>
                      <a:endParaRPr lang="ru-RU" sz="2400" dirty="0" smtClean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11125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i="1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ещё не окрепший лёд;</a:t>
                      </a:r>
                      <a:endParaRPr lang="ru-RU" sz="2400" dirty="0" smtClean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11125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2800" i="1" dirty="0" smtClean="0">
                          <a:solidFill>
                            <a:schemeClr val="accent4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 </a:t>
                      </a:r>
                      <a:r>
                        <a:rPr lang="ru-RU" sz="2800" i="1" dirty="0">
                          <a:solidFill>
                            <a:schemeClr val="accent4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погасший, а горящий костёр; </a:t>
                      </a:r>
                      <a:endParaRPr lang="ru-RU" sz="2400" dirty="0">
                        <a:solidFill>
                          <a:schemeClr val="accent4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11125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2800" i="1" dirty="0" smtClean="0">
                          <a:solidFill>
                            <a:schemeClr val="accent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 </a:t>
                      </a:r>
                      <a:r>
                        <a:rPr lang="ru-RU" sz="2800" i="1" dirty="0">
                          <a:solidFill>
                            <a:schemeClr val="accent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прекращающийся, а набирающий силу ливень.</a:t>
                      </a:r>
                      <a:endParaRPr lang="ru-RU" sz="2400" dirty="0">
                        <a:solidFill>
                          <a:schemeClr val="accent4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4700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8640030"/>
              </p:ext>
            </p:extLst>
          </p:nvPr>
        </p:nvGraphicFramePr>
        <p:xfrm>
          <a:off x="677863" y="386365"/>
          <a:ext cx="8596312" cy="59757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98156"/>
                <a:gridCol w="4298156"/>
              </a:tblGrid>
              <a:tr h="977224">
                <a:tc>
                  <a:txBody>
                    <a:bodyPr/>
                    <a:lstStyle/>
                    <a:p>
                      <a:pPr marR="561975"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 слитно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11125"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 раздельно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998573">
                <a:tc>
                  <a:txBody>
                    <a:bodyPr/>
                    <a:lstStyle/>
                    <a:p>
                      <a:pPr marL="115570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28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негодующий человек; 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15570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2800" i="1" dirty="0"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некрашеный забор; </a:t>
                      </a:r>
                      <a:endParaRPr lang="ru-RU" sz="2400" dirty="0">
                        <a:solidFill>
                          <a:srgbClr val="00B0F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15570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2800" i="1" dirty="0"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невыученные уроки.</a:t>
                      </a:r>
                      <a:endParaRPr lang="ru-RU" sz="2400" dirty="0">
                        <a:solidFill>
                          <a:srgbClr val="00B0F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11125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i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трава не скошена;</a:t>
                      </a:r>
                      <a:endParaRPr lang="ru-RU" sz="2400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11125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2800" i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скамейки не покрашены; </a:t>
                      </a:r>
                      <a:endParaRPr lang="ru-RU" sz="2400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11125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i="1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ничем не нарушаемая тишина; </a:t>
                      </a:r>
                      <a:endParaRPr lang="ru-RU" sz="2400" dirty="0" smtClean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11125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i="1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ещё не окрепший лёд;</a:t>
                      </a:r>
                      <a:endParaRPr lang="ru-RU" sz="2400" dirty="0" smtClean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11125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2800" i="1" dirty="0" smtClean="0">
                          <a:solidFill>
                            <a:schemeClr val="accent4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 </a:t>
                      </a:r>
                      <a:r>
                        <a:rPr lang="ru-RU" sz="2800" i="1" dirty="0">
                          <a:solidFill>
                            <a:schemeClr val="accent4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погасший, а горящий костёр; </a:t>
                      </a:r>
                      <a:endParaRPr lang="ru-RU" sz="2400" dirty="0">
                        <a:solidFill>
                          <a:schemeClr val="accent4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11125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2800" i="1" dirty="0" smtClean="0">
                          <a:solidFill>
                            <a:schemeClr val="accent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 </a:t>
                      </a:r>
                      <a:r>
                        <a:rPr lang="ru-RU" sz="2800" i="1" dirty="0">
                          <a:solidFill>
                            <a:schemeClr val="accent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прекращающийся, а набирающий силу ливень.</a:t>
                      </a:r>
                      <a:endParaRPr lang="ru-RU" sz="2400" dirty="0">
                        <a:solidFill>
                          <a:schemeClr val="accent4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1859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Карточка 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622739"/>
            <a:ext cx="8596668" cy="4418624"/>
          </a:xfrm>
        </p:spPr>
        <p:txBody>
          <a:bodyPr/>
          <a:lstStyle/>
          <a:p>
            <a:pPr marL="0" indent="0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	(Не)замеченная учеником ошибка</a:t>
            </a:r>
          </a:p>
          <a:p>
            <a:pPr marL="0" indent="0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	(Не)греющее солнце</a:t>
            </a:r>
          </a:p>
          <a:p>
            <a:pPr marL="0" indent="0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	Комната (не)проветрена</a:t>
            </a:r>
          </a:p>
          <a:p>
            <a:pPr marL="0" indent="0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	(Не)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доумевающий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взгляд</a:t>
            </a:r>
          </a:p>
          <a:p>
            <a:pPr marL="0" indent="0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	(Не)сложенные, а разбросанные вещи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5222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Карточка 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622739"/>
            <a:ext cx="8596668" cy="4418624"/>
          </a:xfrm>
        </p:spPr>
        <p:txBody>
          <a:bodyPr/>
          <a:lstStyle/>
          <a:p>
            <a:pPr marL="0" indent="0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	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замеченная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учеником ошибка</a:t>
            </a:r>
          </a:p>
          <a:p>
            <a:pPr marL="0" indent="0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	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Негреющее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солнце</a:t>
            </a:r>
          </a:p>
          <a:p>
            <a:pPr marL="0" indent="0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	Комната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проветрена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	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Недоумевающий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взгляд</a:t>
            </a:r>
          </a:p>
          <a:p>
            <a:pPr marL="0" indent="0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	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сложенные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разбросанные вещи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035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60669" y="359622"/>
            <a:ext cx="8596668" cy="73508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Алгоритм выбора слитного и раздельного написания</a:t>
            </a:r>
            <a:br>
              <a:rPr lang="ru-RU" sz="2400" b="1" dirty="0" smtClean="0"/>
            </a:br>
            <a:r>
              <a:rPr lang="ru-RU" sz="2400" b="1" dirty="0" smtClean="0"/>
              <a:t> НЕ с причастиями</a:t>
            </a:r>
            <a:endParaRPr lang="ru-RU" sz="2400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24" t="16006" b="10001"/>
          <a:stretch/>
        </p:blipFill>
        <p:spPr>
          <a:xfrm>
            <a:off x="631065" y="1094704"/>
            <a:ext cx="8630221" cy="5557580"/>
          </a:xfrm>
        </p:spPr>
      </p:pic>
    </p:spTree>
    <p:extLst>
      <p:ext uri="{BB962C8B-B14F-4D97-AF65-F5344CB8AC3E}">
        <p14:creationId xmlns:p14="http://schemas.microsoft.com/office/powerpoint/2010/main" val="2732842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276</TotalTime>
  <Words>200</Words>
  <Application>Microsoft Office PowerPoint</Application>
  <PresentationFormat>Широкоэкранный</PresentationFormat>
  <Paragraphs>64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Times New Roman</vt:lpstr>
      <vt:lpstr>Trebuchet MS</vt:lpstr>
      <vt:lpstr>Wingdings 3</vt:lpstr>
      <vt:lpstr>Грань</vt:lpstr>
      <vt:lpstr>Презентация PowerPoint</vt:lpstr>
      <vt:lpstr>Презентация PowerPoint</vt:lpstr>
      <vt:lpstr>Тема урока  </vt:lpstr>
      <vt:lpstr>Презентация PowerPoint</vt:lpstr>
      <vt:lpstr>Презентация PowerPoint</vt:lpstr>
      <vt:lpstr>Презентация PowerPoint</vt:lpstr>
      <vt:lpstr>Карточка 2</vt:lpstr>
      <vt:lpstr>Карточка 2</vt:lpstr>
      <vt:lpstr>Алгоритм выбора слитного и раздельного написания  НЕ с причастиями</vt:lpstr>
      <vt:lpstr>Закончите предложение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 Потёмкина</dc:creator>
  <cp:lastModifiedBy>Татьяна Потёмкина</cp:lastModifiedBy>
  <cp:revision>19</cp:revision>
  <dcterms:created xsi:type="dcterms:W3CDTF">2021-11-20T14:40:36Z</dcterms:created>
  <dcterms:modified xsi:type="dcterms:W3CDTF">2022-04-26T17:49:31Z</dcterms:modified>
</cp:coreProperties>
</file>