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317" r:id="rId2"/>
    <p:sldId id="257" r:id="rId3"/>
    <p:sldId id="258" r:id="rId4"/>
    <p:sldId id="259" r:id="rId5"/>
    <p:sldId id="282" r:id="rId6"/>
    <p:sldId id="319" r:id="rId7"/>
    <p:sldId id="332" r:id="rId8"/>
    <p:sldId id="321" r:id="rId9"/>
    <p:sldId id="322" r:id="rId10"/>
    <p:sldId id="323" r:id="rId11"/>
    <p:sldId id="324" r:id="rId12"/>
    <p:sldId id="326" r:id="rId13"/>
    <p:sldId id="327" r:id="rId14"/>
    <p:sldId id="328" r:id="rId15"/>
    <p:sldId id="260" r:id="rId16"/>
    <p:sldId id="261" r:id="rId17"/>
    <p:sldId id="311" r:id="rId18"/>
    <p:sldId id="271" r:id="rId19"/>
    <p:sldId id="299" r:id="rId20"/>
    <p:sldId id="272" r:id="rId21"/>
    <p:sldId id="312" r:id="rId22"/>
    <p:sldId id="273" r:id="rId23"/>
    <p:sldId id="275" r:id="rId24"/>
    <p:sldId id="283" r:id="rId25"/>
    <p:sldId id="301" r:id="rId26"/>
    <p:sldId id="276" r:id="rId27"/>
    <p:sldId id="287" r:id="rId28"/>
    <p:sldId id="277" r:id="rId29"/>
    <p:sldId id="303" r:id="rId30"/>
    <p:sldId id="329" r:id="rId31"/>
    <p:sldId id="333" r:id="rId32"/>
    <p:sldId id="330" r:id="rId33"/>
    <p:sldId id="336" r:id="rId34"/>
    <p:sldId id="331" r:id="rId35"/>
    <p:sldId id="279" r:id="rId36"/>
    <p:sldId id="334" r:id="rId37"/>
    <p:sldId id="337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33CC"/>
    <a:srgbClr val="00CC00"/>
    <a:srgbClr val="CC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8596" autoAdjust="0"/>
    <p:restoredTop sz="94660"/>
  </p:normalViewPr>
  <p:slideViewPr>
    <p:cSldViewPr>
      <p:cViewPr varScale="1">
        <p:scale>
          <a:sx n="88" d="100"/>
          <a:sy n="88" d="100"/>
        </p:scale>
        <p:origin x="-13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5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2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8FF0BFFA-1CA1-4686-8065-996CE9181423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8066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neky.ru/motivatsiya/208-vsemirnyjj-den-otkaza-ot-kurenija-20-nojabrja.html" TargetMode="Externa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376238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7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«Запретный плод, его горечь и сладость »</a:t>
            </a:r>
          </a:p>
          <a:p>
            <a:pPr algn="ctr"/>
            <a:endParaRPr lang="ru-RU" sz="7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Тема: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347906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Курение негативно влияет на детей. При этом неважно, какое оно – пассивное или активное</a:t>
            </a:r>
            <a:endParaRPr lang="ru-RU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00166" y="2643182"/>
            <a:ext cx="6357981" cy="37862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Англии - вычитают деньги из зарплаты за время, проведенное в курительной комнате.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Дания - запрещено курить в общественных местах.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Сингапур - курение -500 долларов штраф. Нет рекламы на табачные изделия.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Финляндия - врачи установили 1 день - 17 ноября, когда курильщики приходят на работу без сигарет.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Япония,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г.Ваки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решение: 3 дня в месяц без курения.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Франция - после антитабачной кампании число курильщиков сократилось более, чем на 2 млн. человек.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Национальные программы по борьбе с курением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>
            <a:normAutofit fontScale="90000"/>
          </a:bodyPr>
          <a:lstStyle/>
          <a:p>
            <a:r>
              <a:rPr lang="ru-RU" alt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 сигареты простым языком: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2758" y="1169357"/>
            <a:ext cx="7478485" cy="5392412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285784" y="1428736"/>
            <a:ext cx="9429784" cy="4572032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19315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02799" y="500042"/>
            <a:ext cx="7938402" cy="58579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11" y="428604"/>
          <a:ext cx="8001056" cy="5899491"/>
        </p:xfrm>
        <a:graphic>
          <a:graphicData uri="http://schemas.openxmlformats.org/drawingml/2006/table">
            <a:tbl>
              <a:tblPr/>
              <a:tblGrid>
                <a:gridCol w="1753706"/>
                <a:gridCol w="6247350"/>
              </a:tblGrid>
              <a:tr h="225224">
                <a:tc>
                  <a:txBody>
                    <a:bodyPr/>
                    <a:lstStyle/>
                    <a:p>
                      <a:pPr fontAlgn="base">
                        <a:lnSpc>
                          <a:spcPts val="1500"/>
                        </a:lnSpc>
                      </a:pPr>
                      <a:r>
                        <a:rPr lang="ru-RU" sz="1600" dirty="0">
                          <a:solidFill>
                            <a:srgbClr val="C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 курение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ts val="1500"/>
                        </a:lnSpc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                      </a:t>
                      </a:r>
                      <a:r>
                        <a:rPr lang="ru-RU" sz="1600" dirty="0">
                          <a:solidFill>
                            <a:srgbClr val="C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Опровержение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4573">
                <a:tc>
                  <a:txBody>
                    <a:bodyPr/>
                    <a:lstStyle/>
                    <a:p>
                      <a:pPr fontAlgn="base">
                        <a:lnSpc>
                          <a:spcPts val="1500"/>
                        </a:lnSpc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Успокаивает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ts val="1500"/>
                        </a:lnSpc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Вам не кажется, что сигарета выполняет роль соски? Пока она во рту, нам спокойно, но стоит ее потерять, как сразу становиться беспокойно. Так и образуется зависимость. Есть и другие способы обрести спокойствие: аутотренинг, работа с дыханием и др.</a:t>
                      </a:r>
                    </a:p>
                    <a:p>
                      <a:pPr fontAlgn="base">
                        <a:lnSpc>
                          <a:spcPts val="1500"/>
                        </a:lnSpc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Давно доказано, что курение увеличивает частоту сердечных сокращений и возбуждает нервную систему. Какое же это успокоение? Это раньше считалось, что курение улучшает настроение людей, страдающих депрессией. Недавно ученые доказала, что все как раз наоборот: курение вызывает депрессию.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7235">
                <a:tc>
                  <a:txBody>
                    <a:bodyPr/>
                    <a:lstStyle/>
                    <a:p>
                      <a:pPr fontAlgn="base">
                        <a:lnSpc>
                          <a:spcPts val="1500"/>
                        </a:lnSpc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Модно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ts val="1500"/>
                        </a:lnSpc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Модным курение делают СМИ. Это рекламный ход, уловка, чтобы вы регулярно платили производителям сигарет. Их задача – создать модный бренд, чтобы вы стали зависимым и покупали у них сигареты. На самом деле курение не прибавляет человеку привлекательности, а наоборот, отбирает у него притягательную силу.  Кому приятно общаться с человеком, у которого желтые зубы, постоянный запах изо рта и кашель?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9898">
                <a:tc>
                  <a:txBody>
                    <a:bodyPr/>
                    <a:lstStyle/>
                    <a:p>
                      <a:pPr fontAlgn="base">
                        <a:lnSpc>
                          <a:spcPts val="1500"/>
                        </a:lnSpc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Дает ощущение взрослости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ts val="1500"/>
                        </a:lnSpc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 помощью курения можно только показаться взрослым, но не стать им. Взрослый человек –ответственный, самостоятельный и сильный человек. А курение-это слабость и глупость. Поэтому когда родители узнают, что мы курим, они усиливают контроль за нами, им мы не кажемся взрослыми.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2561">
                <a:tc>
                  <a:txBody>
                    <a:bodyPr/>
                    <a:lstStyle/>
                    <a:p>
                      <a:pPr fontAlgn="base">
                        <a:lnSpc>
                          <a:spcPts val="1500"/>
                        </a:lnSpc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Все курят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ts val="1500"/>
                        </a:lnSpc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Вы хотите быть как все? Это называется эффект стадности. Добро пожаловать в стадо баранов! Можно общаться со всеми, но при этом быть индивидуальностью.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44" y="-142900"/>
            <a:ext cx="8858312" cy="178595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8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Курение и здоровье.</a:t>
            </a:r>
            <a:endParaRPr lang="ru-RU" sz="8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ruskolan.xpomo.com/images/tabak-1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2143116"/>
            <a:ext cx="6643734" cy="3929090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357166"/>
            <a:ext cx="8643998" cy="621510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dirty="0" smtClean="0"/>
              <a:t>Начнем с того, что курильщика от </a:t>
            </a:r>
            <a:r>
              <a:rPr lang="ru-RU" sz="3600" dirty="0" err="1" smtClean="0"/>
              <a:t>некурильщика</a:t>
            </a:r>
            <a:r>
              <a:rPr lang="ru-RU" sz="3600" dirty="0" smtClean="0"/>
              <a:t> легко отличить даже по внешнему виду:</a:t>
            </a:r>
            <a:br>
              <a:rPr lang="ru-RU" sz="3600" dirty="0" smtClean="0"/>
            </a:br>
            <a:r>
              <a:rPr lang="ru-RU" sz="3600" dirty="0" smtClean="0">
                <a:solidFill>
                  <a:srgbClr val="C00000"/>
                </a:solidFill>
              </a:rPr>
              <a:t>- цвет лица у курильщика серовато-желтоватый;</a:t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>- кожа лица сухая, нередко с пятнами; паутина преждевременных морщин;</a:t>
            </a:r>
          </a:p>
          <a:p>
            <a:pPr>
              <a:buNone/>
            </a:pPr>
            <a:r>
              <a:rPr lang="ru-RU" sz="3600" dirty="0" smtClean="0">
                <a:solidFill>
                  <a:srgbClr val="C00000"/>
                </a:solidFill>
              </a:rPr>
              <a:t>    - зубы желтые, десна посеревшие, изо рта неприятный запах гниения;</a:t>
            </a:r>
          </a:p>
          <a:p>
            <a:pPr>
              <a:buNone/>
            </a:pPr>
            <a:r>
              <a:rPr lang="ru-RU" sz="3600" dirty="0" smtClean="0">
                <a:solidFill>
                  <a:srgbClr val="C00000"/>
                </a:solidFill>
              </a:rPr>
              <a:t>    - голос грубый и хриплый, отдышка, кашель!.. </a:t>
            </a:r>
            <a:endParaRPr lang="ru-RU" sz="3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Рабочая папка\Курсы Дубна  2011 2 пг\smoking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64360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 всех без исключения после выкуренной сигареты пульс учащается на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15-20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ударов в минуту, при этом кровяное давление повышается на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15-20 %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И это продолжается около получаса. Если человек выкуривает пачку сигарет в день, то сердце его постоянно работает с повышенной нагрузкой. Излишние нагрузки ведут к преждевременному изнашиванию сердца.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Отсюда неудивительно, что средний возраст, умерших от внезапных сердечных приступов у некурящих равен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67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годам, а у курящих - только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48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годам.              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 лет разница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-214338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Сердце…</a:t>
            </a:r>
            <a:endParaRPr lang="ru-RU" sz="5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Рабочая папка\Курсы Дубна  2011 2 пг\1233061664_no-smokin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214290"/>
            <a:ext cx="6044754" cy="6286544"/>
          </a:xfrm>
          <a:prstGeom prst="rect">
            <a:avLst/>
          </a:prstGeom>
          <a:noFill/>
          <a:ln w="28575" cmpd="tri">
            <a:solidFill>
              <a:srgbClr val="C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2214554"/>
            <a:ext cx="8858280" cy="3476636"/>
          </a:xfrm>
        </p:spPr>
        <p:txBody>
          <a:bodyPr>
            <a:normAutofit/>
          </a:bodyPr>
          <a:lstStyle/>
          <a:p>
            <a:pPr algn="ctr">
              <a:buClr>
                <a:srgbClr val="0000FF"/>
              </a:buClr>
              <a:buNone/>
            </a:pPr>
            <a:r>
              <a:rPr lang="ru-RU" sz="4400" dirty="0" smtClean="0">
                <a:solidFill>
                  <a:schemeClr val="tx2">
                    <a:lumMod val="50000"/>
                  </a:schemeClr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Формирование отрицательного отношения к курению</a:t>
            </a:r>
            <a:endParaRPr lang="ru-RU" sz="44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solidFill>
                  <a:srgbClr val="FF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Цель:</a:t>
            </a:r>
            <a:endParaRPr lang="ru-RU" sz="48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928670"/>
            <a:ext cx="8572560" cy="578647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Вот, что пишет доктор медицинских наук Виктор Николаевич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Ягодинский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 своей книге по этому поводу: </a:t>
            </a: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«Навсегда врезалось в память одно из занятий по курсу патологической анатомии в медицинском институте. Тогда профессор показал нам на трупе легкие курильщика. Они были пепельно-серые, а местами как бы обуглившиеся, с вкраплениями настоящего угля. Разрезая такие легкие, секционный нож страшно скрежетал, как будто натыкался на камни - это была склерозированная ткань бронхов и бронхиол.»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-142900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Легкие…</a:t>
            </a:r>
            <a:endParaRPr lang="ru-RU" sz="5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Рабочая папка\Курсы Дубна  2011 2 пг\1301061615634nosmoke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428604"/>
            <a:ext cx="4597107" cy="57864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3" descr="D:\Рабочая папка\Курсы Дубна  2011 2 пг\1301061616565smoked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28604"/>
            <a:ext cx="4239917" cy="57864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Пищеварительная система…</a:t>
            </a:r>
            <a:endParaRPr lang="ru-RU" sz="4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   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Никотин, дым, частички табака нарушают ритм деятельности желудочно-кишечного тракта. А поскольку с никотином в желудок поступают канцерогенные вещества, нередко и появление злокачественных опухолей. Отрицательное влияние табака сказывается и на печени: в ее желчевыводящих путях происходит застой желчи.</a:t>
            </a:r>
            <a:endParaRPr lang="ru-RU" sz="2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D:\Рабочая папка\Курсы Дубна  2011 2 пг\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1524000"/>
            <a:ext cx="3786214" cy="4691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85728"/>
            <a:ext cx="9144000" cy="17145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Самый большой вред курение наносит детям при внутриутробном развитии. </a:t>
            </a:r>
            <a:br>
              <a:rPr lang="ru-RU" sz="4400" b="1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00CC00"/>
              </a:solidFill>
            </a:endParaRPr>
          </a:p>
        </p:txBody>
      </p:sp>
      <p:pic>
        <p:nvPicPr>
          <p:cNvPr id="4" name="Picture 2" descr="http://i.i.ua/photo/images/pic/6/0/1599306_77c6854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643050"/>
            <a:ext cx="7858180" cy="9394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21510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Организм подростка, ребёнка или плода находится в развитии. Клетки многих тканей ещё размножаются делением, и, следовательно, гибель их части означает, что из утраченных клеток не сформируются какие-то клеточные структуры, которые были генетически запрограммированы. Очевидно, что последствия алкогольной травмы тем серьёзнее, чем на более ранней стадии развития эта травма нанесена. Наиболее тяжелы эти последствия для зародыша человека в первые дни и месяцы его существования, когда идут интенсивные процессы закладки и формирования важнейших органов и систем. </a:t>
            </a:r>
            <a:r>
              <a:rPr lang="ru-RU" b="1" dirty="0" smtClean="0"/>
              <a:t>Гибель двух-трёх клеток</a:t>
            </a:r>
            <a:r>
              <a:rPr lang="ru-RU" dirty="0" smtClean="0"/>
              <a:t> в начале развития зародыша может обернуться в дальнейшем недоразвитием, а то </a:t>
            </a:r>
            <a:r>
              <a:rPr lang="ru-RU" b="1" dirty="0" smtClean="0"/>
              <a:t>и отсутствием какого-нибудь органа.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Рабочая папка\Курсы Дубна  2011 2 пг\kurenie_beremen_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642918"/>
            <a:ext cx="7500989" cy="5429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>
          <a:xfrm>
            <a:off x="457200" y="928670"/>
            <a:ext cx="4059936" cy="516733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 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Чаще всего возникают дефекты неба. В лучшем случае малыш рождается с заячьей губой (когда лицевая часть верхней челюсти не срастается до конца), а в худшем — с волчьей пастью (когда не срастаются обе половинки неба).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D:\Рабочая папка\Курсы Дубна  2011 2 пг\58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642918"/>
            <a:ext cx="3810000" cy="25400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Picture 3" descr="D:\Рабочая папка\Курсы Дубна  2011 2 пг\s1543_1179143082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3500438"/>
            <a:ext cx="3571900" cy="292898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Одним из возможных уродств является расщелина лица.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7" descr="http://im8-tub.yandex.net/i?id=39711072&amp;tov=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357298"/>
            <a:ext cx="5073474" cy="5286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курением также связаны дефекты рук и ног.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D:\Рабочая папка\Курсы Дубна  2011 2 пг\7c74118b48a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357298"/>
            <a:ext cx="7000924" cy="52584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:\Рабочая папка\Курсы Дубна  2011 2 пг\4_500_37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8786874" cy="6590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33958"/>
          </a:xfrm>
        </p:spPr>
        <p:txBody>
          <a:bodyPr>
            <a:normAutofit fontScale="92500" lnSpcReduction="20000"/>
          </a:bodyPr>
          <a:lstStyle/>
          <a:p>
            <a:pPr>
              <a:buClr>
                <a:srgbClr val="0000FF"/>
              </a:buClr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-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раскрыть сущность проблемы, её причины и следствия.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0000FF"/>
              </a:buCl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познакомить учащихся с вредом курения, его отрицательным влиянием на организм человека;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0000FF"/>
              </a:buCl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учить находить правильный выход из различных жизненных ситуаций;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0000FF"/>
              </a:buCl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0000FF"/>
              </a:buCl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развивать мышление, речь, память;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0000FF"/>
              </a:buClr>
              <a:buFont typeface="Wingdings" pitchFamily="2" charset="2"/>
              <a:buChar char="Ø"/>
            </a:pP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0000FF"/>
              </a:buCl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воспитывать чувство коллективизма, товарищества;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0000FF"/>
              </a:buClr>
              <a:buFont typeface="Wingdings" pitchFamily="2" charset="2"/>
              <a:buChar char="Ø"/>
            </a:pP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0000FF"/>
              </a:buCl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пропагандировать здоровый образ жизни.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3716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300" b="1" i="1" dirty="0" smtClean="0">
                <a:solidFill>
                  <a:srgbClr val="FF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Задачи:</a:t>
            </a:r>
            <a:r>
              <a:rPr lang="ru-RU" b="1" i="1" dirty="0" smtClean="0">
                <a:solidFill>
                  <a:srgbClr val="FF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b="1" i="1" dirty="0" smtClean="0">
                <a:solidFill>
                  <a:srgbClr val="FF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</a:b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4294967295"/>
          </p:nvPr>
        </p:nvSpPr>
        <p:spPr>
          <a:xfrm>
            <a:off x="500034" y="714356"/>
            <a:ext cx="8143932" cy="5381644"/>
          </a:xfrm>
        </p:spPr>
        <p:txBody>
          <a:bodyPr/>
          <a:lstStyle/>
          <a:p>
            <a:pPr algn="ctr">
              <a:buNone/>
            </a:pPr>
            <a:r>
              <a:rPr lang="ru-RU" sz="5400" dirty="0" smtClean="0">
                <a:solidFill>
                  <a:srgbClr val="C00000"/>
                </a:solidFill>
              </a:rPr>
              <a:t>«Бросить курить легко, писал Марк Твен, </a:t>
            </a:r>
          </a:p>
          <a:p>
            <a:pPr algn="ctr">
              <a:buNone/>
            </a:pPr>
            <a:r>
              <a:rPr lang="ru-RU" sz="5400" dirty="0" smtClean="0">
                <a:solidFill>
                  <a:srgbClr val="C00000"/>
                </a:solidFill>
              </a:rPr>
              <a:t>- я сам это делал сотни раз».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1785926"/>
            <a:ext cx="350046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Международный день отказа от курения начался в 1977 году. Этот день появился благодаря Американскому Обществу по борьбе с Раком </a:t>
            </a:r>
            <a:endParaRPr lang="ru-RU" alt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Объект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4810" y="2500306"/>
            <a:ext cx="4313230" cy="35719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714348" y="500042"/>
            <a:ext cx="78581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800" u="sng" dirty="0" smtClean="0">
                <a:solidFill>
                  <a:srgbClr val="C00000"/>
                </a:solidFill>
                <a:hlinkClick r:id="rId3"/>
              </a:rPr>
              <a:t>Международный день отказа от курения - 15 ноября </a:t>
            </a:r>
            <a:r>
              <a:rPr lang="ru-RU" altLang="ru-RU" sz="2800" dirty="0" smtClean="0">
                <a:hlinkClick r:id="rId3"/>
              </a:rPr>
              <a:t>( третий четверг ноября)</a:t>
            </a:r>
            <a:r>
              <a:rPr lang="ru-RU" altLang="ru-RU" sz="2800" dirty="0" smtClean="0"/>
              <a:t> </a:t>
            </a:r>
            <a:r>
              <a:rPr lang="ru-RU" altLang="ru-RU" sz="2800" u="sng" dirty="0" smtClean="0">
                <a:solidFill>
                  <a:srgbClr val="C00000"/>
                </a:solidFill>
                <a:hlinkClick r:id="rId3"/>
              </a:rPr>
              <a:t/>
            </a:r>
            <a:br>
              <a:rPr lang="ru-RU" altLang="ru-RU" sz="2800" u="sng" dirty="0" smtClean="0">
                <a:solidFill>
                  <a:srgbClr val="C00000"/>
                </a:solidFill>
                <a:hlinkClick r:id="rId3"/>
              </a:rPr>
            </a:br>
            <a:endParaRPr lang="ru-RU" sz="2800" u="sng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1"/>
          <p:cNvSpPr>
            <a:spLocks noChangeArrowheads="1"/>
          </p:cNvSpPr>
          <p:nvPr/>
        </p:nvSpPr>
        <p:spPr bwMode="auto">
          <a:xfrm>
            <a:off x="785786" y="310910"/>
            <a:ext cx="607223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того чтобы бросить курить, надо: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*Принять решение бросить курить;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*Не впадать в депрессию, и если очень хочется закурить,  пробовать воспользоваться следующими рекомендациями: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1.Начать бросать курить следует не резко, а постепенно уменьшая количество выкуриваемых сигарет в день;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2.Отвлекаться от мысли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Пойду -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покурю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3.Избегать ситуаций, в которых хочется курить;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4.Попросить при вас не курить;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5.Не считать дни без сигарет;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6.Если очень хочется покурить, попробуйте пожевать жевательную резинку, пососать леденцы;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7. Если совсем невмоготу и ничего не помогает, то выкурите одну сигарету  и продолжайте, не упрекая себя, бороться с этой привычкой.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6786576" y="3643314"/>
            <a:ext cx="1994525" cy="27266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Надо учиться говорить…</a:t>
            </a:r>
            <a:endParaRPr lang="ru-RU" sz="6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1561651"/>
            <a:ext cx="3179157" cy="4724869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 flipH="1">
            <a:off x="694705" y="3682152"/>
            <a:ext cx="1451760" cy="3443044"/>
          </a:xfrm>
        </p:spPr>
        <p:txBody>
          <a:bodyPr/>
          <a:lstStyle/>
          <a:p>
            <a:pPr marL="0" indent="0">
              <a:buNone/>
            </a:pPr>
            <a:endParaRPr lang="ru-RU" sz="1000" b="1" u="sng" dirty="0">
              <a:solidFill>
                <a:srgbClr val="FF000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929058" y="3071810"/>
            <a:ext cx="4821899" cy="325512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071934" y="1246431"/>
            <a:ext cx="34290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FFFFCC"/>
              </a:buClr>
              <a:buSzPct val="75000"/>
            </a:pPr>
            <a:r>
              <a:rPr lang="ru-RU" sz="96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10199"/>
                  </a:outerShdw>
                </a:effectLst>
              </a:rPr>
              <a:t>НЕТ</a:t>
            </a:r>
            <a:endParaRPr lang="ru-RU" sz="9600" b="1" u="sng" dirty="0">
              <a:solidFill>
                <a:srgbClr val="FF0000"/>
              </a:solidFill>
              <a:effectLst>
                <a:outerShdw blurRad="38100" dist="38100" dir="2700000" algn="tl">
                  <a:srgbClr val="010199"/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80901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Раскрась курильщика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картинки про здоровье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4512" y="1524000"/>
            <a:ext cx="3854975" cy="4572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286544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Подумайте, стоит или нет пробовать и продолжать курить, если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ваша дальнейшая судьба зависит только от вас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dirty="0"/>
          </a:p>
        </p:txBody>
      </p:sp>
      <p:pic>
        <p:nvPicPr>
          <p:cNvPr id="6147" name="Picture 3" descr="D:\Рабочая папка\Курсы Дубна  2011 2 пг\2011_02_18_db5cb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643026"/>
            <a:ext cx="5500726" cy="47149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524000"/>
            <a:ext cx="4329114" cy="4572000"/>
          </a:xfrm>
        </p:spPr>
        <p:txBody>
          <a:bodyPr/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сказать «нет» курению;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задуматься о вреде курения;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бросить курить (если уже курите);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изучить подробнее литературу о вреде курения;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вести здоровый образ жизни.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Выводы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2066" y="1928802"/>
            <a:ext cx="3571900" cy="43577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8000" b="1" i="1" dirty="0" smtClean="0">
                <a:solidFill>
                  <a:srgbClr val="C00000"/>
                </a:solidFill>
              </a:rPr>
              <a:t>Спасибо </a:t>
            </a:r>
          </a:p>
          <a:p>
            <a:pPr algn="ctr">
              <a:buNone/>
            </a:pPr>
            <a:r>
              <a:rPr lang="ru-RU" sz="8000" b="1" i="1" dirty="0" smtClean="0">
                <a:solidFill>
                  <a:srgbClr val="C00000"/>
                </a:solidFill>
              </a:rPr>
              <a:t>за внимание!</a:t>
            </a:r>
            <a:endParaRPr lang="ru-RU" sz="8000" b="1" i="1" dirty="0">
              <a:solidFill>
                <a:srgbClr val="C0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28596" y="1428736"/>
            <a:ext cx="8229600" cy="457200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8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«Здоровье – не все, но все без здоровья ничто» </a:t>
            </a:r>
          </a:p>
          <a:p>
            <a:pPr>
              <a:buNone/>
            </a:pPr>
            <a:r>
              <a:rPr lang="ru-RU" sz="8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Сократ</a:t>
            </a:r>
          </a:p>
          <a:p>
            <a:pPr>
              <a:buNone/>
            </a:pPr>
            <a:r>
              <a:rPr lang="ru-RU" sz="8000" dirty="0" smtClean="0"/>
              <a:t>                                          </a:t>
            </a:r>
          </a:p>
          <a:p>
            <a:pPr>
              <a:buNone/>
            </a:pPr>
            <a:endParaRPr lang="ru-RU" sz="8000" dirty="0" smtClean="0"/>
          </a:p>
          <a:p>
            <a:pPr algn="ctr">
              <a:buNone/>
            </a:pPr>
            <a:endParaRPr lang="ru-RU" sz="8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857232"/>
            <a:ext cx="8229600" cy="12192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ru-RU" sz="3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</a:br>
            <a:r>
              <a:rPr lang="ru-RU" sz="3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ru-RU" sz="3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</a:br>
            <a:r>
              <a:rPr lang="ru-RU" sz="3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ru-RU" sz="3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</a:br>
            <a:r>
              <a:rPr lang="ru-RU" sz="3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ru-RU" sz="3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</a:br>
            <a:r>
              <a:rPr lang="ru-RU" sz="3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ru-RU" sz="3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</a:br>
            <a:r>
              <a:rPr lang="ru-RU" sz="3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ru-RU" sz="3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</a:br>
            <a:r>
              <a:rPr lang="ru-RU" sz="3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ru-RU" sz="3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</a:br>
            <a:r>
              <a:rPr lang="ru-RU" sz="3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ru-RU" sz="3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</a:br>
            <a:r>
              <a:rPr lang="ru-RU" sz="3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ru-RU" sz="3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</a:br>
            <a:r>
              <a:rPr lang="ru-RU" sz="3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ru-RU" sz="3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</a:br>
            <a:r>
              <a:rPr lang="ru-RU" sz="3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ru-RU" sz="3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</a:br>
            <a:r>
              <a:rPr lang="ru-RU" sz="3100" b="1" dirty="0" smtClean="0">
                <a:ln w="1905"/>
                <a:solidFill>
                  <a:srgbClr val="0033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  <a:t>«Курильщик впускает в свои уста врага, который похищает мозг»</a:t>
            </a:r>
            <a:br>
              <a:rPr lang="ru-RU" sz="3100" b="1" dirty="0" smtClean="0">
                <a:ln w="1905"/>
                <a:solidFill>
                  <a:srgbClr val="0033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</a:br>
            <a:r>
              <a:rPr lang="ru-RU" sz="3100" b="1" dirty="0" smtClean="0">
                <a:ln w="1905"/>
                <a:solidFill>
                  <a:srgbClr val="0033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  <a:t>                  (английская народная поговорка)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</a:br>
            <a:endParaRPr lang="ru-RU" dirty="0"/>
          </a:p>
        </p:txBody>
      </p:sp>
      <p:pic>
        <p:nvPicPr>
          <p:cNvPr id="4098" name="Picture 2" descr="D:\Рабочая папка\Курсы Дубна  2011 2 пг\Курсы\Закуривая очередную сигарету, мы сами ставим отсчет тому времени, что осталось!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643050"/>
            <a:ext cx="8643998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>
          <a:xfrm>
            <a:off x="457200" y="571480"/>
            <a:ext cx="4059936" cy="552452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  В табачном дыму насчитывается более 3660 компонентов, многие из которых весьма небезопасны для организма, в частности для сердечнососудистой системы, 300 из которых – активные биологические яды. В одной сигарете содержится от 0,1 до 0,3 мг никотина. Во время выкуривания сигареты никотин проникает в кровь.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  <p:pic>
        <p:nvPicPr>
          <p:cNvPr id="6" name="Picture 2" descr="D:\Рабочая папка\Курсы Дубна  2011 2 пг\11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428604"/>
            <a:ext cx="4000528" cy="5929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-214338"/>
            <a:ext cx="8229600" cy="3000396"/>
          </a:xfrm>
          <a:effectLst>
            <a:outerShdw blurRad="50800" dist="88900" dir="3600000" algn="l" rotWithShape="0">
              <a:srgbClr val="FF0000"/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ru-RU" sz="15000" dirty="0" smtClean="0">
                <a:solidFill>
                  <a:schemeClr val="tx1"/>
                </a:solidFill>
              </a:rPr>
              <a:t>Факты</a:t>
            </a:r>
            <a:endParaRPr lang="ru-RU" sz="15000" dirty="0">
              <a:solidFill>
                <a:schemeClr val="tx1"/>
              </a:solidFill>
            </a:endParaRPr>
          </a:p>
        </p:txBody>
      </p:sp>
      <p:pic>
        <p:nvPicPr>
          <p:cNvPr id="4" name="Picture 2" descr="http://stopsmoke.specpr.ru/wp-content/uploads/2009/06/cansto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676525"/>
            <a:ext cx="7626350" cy="4181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143008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Факты, говорящие об опасности курения для здоровья человека: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10140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19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1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*</a:t>
            </a: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Из каждых 100 человек, умерших от хронических заболеваний легких, 75 курили; </a:t>
            </a:r>
          </a:p>
          <a:p>
            <a:pPr>
              <a:buNone/>
            </a:pP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*Из каждых 100 человек, умерших от ишемической болезни сердца, 25 курили;</a:t>
            </a:r>
          </a:p>
          <a:p>
            <a:pPr>
              <a:buNone/>
            </a:pP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*Из каждых 100 человек, начавших курить, заядлыми курильщиками становятся 80; </a:t>
            </a:r>
          </a:p>
          <a:p>
            <a:pPr>
              <a:buNone/>
            </a:pP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*Каждый 7-й длительно курящий человек страдает эндартериитом – тяжелым заболеванием кровеносных сосудов; </a:t>
            </a:r>
          </a:p>
          <a:p>
            <a:pPr>
              <a:buNone/>
            </a:pPr>
            <a:endParaRPr lang="ru-RU" sz="32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*Если человек начал курить в 15 лет, продолжительность его жизни уменьшается более чем на 8 лет; </a:t>
            </a:r>
          </a:p>
          <a:p>
            <a:pPr>
              <a:buNone/>
            </a:pP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</a:t>
            </a:r>
          </a:p>
          <a:p>
            <a:pPr>
              <a:buNone/>
            </a:pP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*Выкуривая 20 сигарет в день, человек дышит воздухом, загрязненность которого в 580 – 1100 раз превышает санитарные нормы; </a:t>
            </a:r>
          </a:p>
          <a:p>
            <a:pPr>
              <a:buNone/>
            </a:pP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*4000 химических веществ, содержащихся в табачном дыме, наносят непоправимый вред здоровью не только курящих, но и тех, кто находится рядом с ними. Пассивное курение еще опаснее. </a:t>
            </a:r>
            <a:r>
              <a:rPr lang="ru-RU" sz="21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21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1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21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ru-RU" sz="2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Никотин – это ЯД!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186238" cy="504827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 Никотин – один из самых опасных ядов растительного происхождения. Птицы (воробьи, голуби) погибают, если к их клюву всего лишь поднести стеклянную палочку, смоченную никотином. Кролик погибает от ¼ капли никотина, собака от ½ капли. Для человека смертельная доза никотина составляет от 50 до 100 мг, или 2-3 капли. Именно такая доза поступает ежедневно в кровь после выкуривания 20-25 сигаре ( в одной сигарете содержится примерно 6-8 мг никотина, из которых 3-4 мг попадает в кровь).</a:t>
            </a:r>
          </a:p>
          <a:p>
            <a:endParaRPr lang="ru-RU" dirty="0"/>
          </a:p>
        </p:txBody>
      </p:sp>
      <p:pic>
        <p:nvPicPr>
          <p:cNvPr id="5" name="Содержимое 4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 flipH="1">
            <a:off x="4857752" y="1571612"/>
            <a:ext cx="3638576" cy="48577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1070</TotalTime>
  <Words>1108</Words>
  <PresentationFormat>Экран (4:3)</PresentationFormat>
  <Paragraphs>97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Бумажная</vt:lpstr>
      <vt:lpstr>Тема:</vt:lpstr>
      <vt:lpstr>Цель:</vt:lpstr>
      <vt:lpstr>Задачи: </vt:lpstr>
      <vt:lpstr>Слайд 4</vt:lpstr>
      <vt:lpstr>           «Курильщик впускает в свои уста врага, который похищает мозг»                   (английская народная поговорка) </vt:lpstr>
      <vt:lpstr>Слайд 6</vt:lpstr>
      <vt:lpstr>Факты</vt:lpstr>
      <vt:lpstr>Факты, говорящие об опасности курения для здоровья человека: </vt:lpstr>
      <vt:lpstr>Никотин – это ЯД!</vt:lpstr>
      <vt:lpstr>Курение негативно влияет на детей. При этом неважно, какое оно – пассивное или активное</vt:lpstr>
      <vt:lpstr>Национальные программы по борьбе с курением</vt:lpstr>
      <vt:lpstr>Состав сигареты простым языком:</vt:lpstr>
      <vt:lpstr>Слайд 13</vt:lpstr>
      <vt:lpstr>Слайд 14</vt:lpstr>
      <vt:lpstr>Курение и здоровье.</vt:lpstr>
      <vt:lpstr>Слайд 16</vt:lpstr>
      <vt:lpstr>Слайд 17</vt:lpstr>
      <vt:lpstr>Сердце…</vt:lpstr>
      <vt:lpstr>Слайд 19</vt:lpstr>
      <vt:lpstr>Легкие…</vt:lpstr>
      <vt:lpstr>Слайд 21</vt:lpstr>
      <vt:lpstr>Пищеварительная система…</vt:lpstr>
      <vt:lpstr>      Самый большой вред курение наносит детям при внутриутробном развитии.  </vt:lpstr>
      <vt:lpstr>Слайд 24</vt:lpstr>
      <vt:lpstr>Слайд 25</vt:lpstr>
      <vt:lpstr>Слайд 26</vt:lpstr>
      <vt:lpstr>Одним из возможных уродств является расщелина лица.</vt:lpstr>
      <vt:lpstr>С курением также связаны дефекты рук и ног.</vt:lpstr>
      <vt:lpstr>Слайд 29</vt:lpstr>
      <vt:lpstr>Слайд 30</vt:lpstr>
      <vt:lpstr>Слайд 31</vt:lpstr>
      <vt:lpstr>Слайд 32</vt:lpstr>
      <vt:lpstr>Надо учиться говорить…</vt:lpstr>
      <vt:lpstr>Раскрась курильщика</vt:lpstr>
      <vt:lpstr>Слайд 35</vt:lpstr>
      <vt:lpstr>Выводы</vt:lpstr>
      <vt:lpstr>Слайд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 классному часу:</dc:title>
  <cp:lastModifiedBy>Admin</cp:lastModifiedBy>
  <cp:revision>118</cp:revision>
  <dcterms:modified xsi:type="dcterms:W3CDTF">2019-12-09T05:31:35Z</dcterms:modified>
</cp:coreProperties>
</file>