
<file path=[Content_Types].xml><?xml version="1.0" encoding="utf-8"?>
<Types xmlns="http://schemas.openxmlformats.org/package/2006/content-types">
  <Override PartName="/ppt/slideMasters/slideMaster2.xml" ContentType="application/vnd.openxmlformats-officedocument.presentationml.slideMaster+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73" r:id="rId2"/>
  </p:sldMasterIdLst>
  <p:sldIdLst>
    <p:sldId id="350" r:id="rId3"/>
    <p:sldId id="353" r:id="rId4"/>
    <p:sldId id="354" r:id="rId5"/>
    <p:sldId id="355"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20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C67E0"/>
    <a:srgbClr val="FC9537"/>
    <a:srgbClr val="FFFFFF"/>
    <a:srgbClr val="0F6DE2"/>
    <a:srgbClr val="313FC1"/>
    <a:srgbClr val="ADE936"/>
    <a:srgbClr val="9E9EFF"/>
    <a:srgbClr val="FFD04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853" autoAdjust="0"/>
    <p:restoredTop sz="94660"/>
  </p:normalViewPr>
  <p:slideViewPr>
    <p:cSldViewPr snapToGrid="0" showGuides="1">
      <p:cViewPr varScale="1">
        <p:scale>
          <a:sx n="73" d="100"/>
          <a:sy n="73" d="100"/>
        </p:scale>
        <p:origin x="-738" y="-102"/>
      </p:cViewPr>
      <p:guideLst>
        <p:guide orient="horz" pos="2208"/>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5" Type="http://schemas.openxmlformats.org/officeDocument/2006/relationships/slide" Target="slides/slide3.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 xmlns:p14="http://schemas.microsoft.com/office/powerpoint/2010/main" val="1899324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_Contents slide layout">
    <p:bg>
      <p:bgPr>
        <a:solidFill>
          <a:schemeClr val="bg1"/>
        </a:solidFill>
        <a:effectLst/>
      </p:bgPr>
    </p:bg>
    <p:spTree>
      <p:nvGrpSpPr>
        <p:cNvPr id="1" name=""/>
        <p:cNvGrpSpPr/>
        <p:nvPr/>
      </p:nvGrpSpPr>
      <p:grpSpPr>
        <a:xfrm>
          <a:off x="0" y="0"/>
          <a:ext cx="0" cy="0"/>
          <a:chOff x="0" y="0"/>
          <a:chExt cx="0" cy="0"/>
        </a:xfrm>
      </p:grpSpPr>
      <p:sp>
        <p:nvSpPr>
          <p:cNvPr id="2" name="그림 개체 틀 2">
            <a:extLst>
              <a:ext uri="{FF2B5EF4-FFF2-40B4-BE49-F238E27FC236}">
                <a16:creationId xmlns="" xmlns:a16="http://schemas.microsoft.com/office/drawing/2014/main" id="{5554FB4E-E79F-4FCD-B373-1990A7E51642}"/>
              </a:ext>
            </a:extLst>
          </p:cNvPr>
          <p:cNvSpPr>
            <a:spLocks noGrp="1"/>
          </p:cNvSpPr>
          <p:nvPr>
            <p:ph type="pic" sz="quarter" idx="65" hasCustomPrompt="1"/>
          </p:nvPr>
        </p:nvSpPr>
        <p:spPr>
          <a:xfrm>
            <a:off x="-1" y="0"/>
            <a:ext cx="10203255" cy="6858000"/>
          </a:xfrm>
          <a:custGeom>
            <a:avLst/>
            <a:gdLst>
              <a:gd name="connsiteX0" fmla="*/ 0 w 8908610"/>
              <a:gd name="connsiteY0" fmla="*/ 0 h 6858000"/>
              <a:gd name="connsiteX1" fmla="*/ 8908610 w 8908610"/>
              <a:gd name="connsiteY1" fmla="*/ 0 h 6858000"/>
              <a:gd name="connsiteX2" fmla="*/ 8908610 w 8908610"/>
              <a:gd name="connsiteY2" fmla="*/ 6858000 h 6858000"/>
              <a:gd name="connsiteX3" fmla="*/ 0 w 8908610"/>
              <a:gd name="connsiteY3" fmla="*/ 6858000 h 6858000"/>
              <a:gd name="connsiteX4" fmla="*/ 0 w 8908610"/>
              <a:gd name="connsiteY4" fmla="*/ 0 h 6858000"/>
              <a:gd name="connsiteX0" fmla="*/ 0 w 8908610"/>
              <a:gd name="connsiteY0" fmla="*/ 0 h 6858000"/>
              <a:gd name="connsiteX1" fmla="*/ 4725909 w 8908610"/>
              <a:gd name="connsiteY1" fmla="*/ 0 h 6858000"/>
              <a:gd name="connsiteX2" fmla="*/ 8908610 w 8908610"/>
              <a:gd name="connsiteY2" fmla="*/ 6858000 h 6858000"/>
              <a:gd name="connsiteX3" fmla="*/ 0 w 8908610"/>
              <a:gd name="connsiteY3" fmla="*/ 6858000 h 6858000"/>
              <a:gd name="connsiteX4" fmla="*/ 0 w 8908610"/>
              <a:gd name="connsiteY4" fmla="*/ 0 h 6858000"/>
              <a:gd name="connsiteX0" fmla="*/ 0 w 8908610"/>
              <a:gd name="connsiteY0" fmla="*/ 0 h 6858000"/>
              <a:gd name="connsiteX1" fmla="*/ 4330673 w 8908610"/>
              <a:gd name="connsiteY1" fmla="*/ 0 h 6858000"/>
              <a:gd name="connsiteX2" fmla="*/ 8908610 w 8908610"/>
              <a:gd name="connsiteY2" fmla="*/ 6858000 h 6858000"/>
              <a:gd name="connsiteX3" fmla="*/ 0 w 8908610"/>
              <a:gd name="connsiteY3" fmla="*/ 6858000 h 6858000"/>
              <a:gd name="connsiteX4" fmla="*/ 0 w 890861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08610" h="6858000">
                <a:moveTo>
                  <a:pt x="0" y="0"/>
                </a:moveTo>
                <a:lnTo>
                  <a:pt x="4330673" y="0"/>
                </a:lnTo>
                <a:lnTo>
                  <a:pt x="8908610" y="6858000"/>
                </a:lnTo>
                <a:lnTo>
                  <a:pt x="0" y="6858000"/>
                </a:lnTo>
                <a:lnTo>
                  <a:pt x="0" y="0"/>
                </a:lnTo>
                <a:close/>
              </a:path>
            </a:pathLst>
          </a:custGeom>
          <a:solidFill>
            <a:schemeClr val="bg1">
              <a:lumMod val="9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ko-KR" altLang="en-US" sz="1200" dirty="0">
                <a:solidFill>
                  <a:schemeClr val="tx1">
                    <a:lumMod val="75000"/>
                    <a:lumOff val="25000"/>
                  </a:schemeClr>
                </a:solidFill>
              </a:defRPr>
            </a:lvl1pPr>
          </a:lstStyle>
          <a:p>
            <a:pPr marL="0" lvl="0" algn="ctr"/>
            <a:r>
              <a:rPr lang="en-US" altLang="ko-KR" dirty="0"/>
              <a:t>Place Your Picture Here And Send To Back</a:t>
            </a:r>
            <a:endParaRPr lang="ko-KR" altLang="en-US" dirty="0"/>
          </a:p>
        </p:txBody>
      </p:sp>
    </p:spTree>
    <p:extLst>
      <p:ext uri="{BB962C8B-B14F-4D97-AF65-F5344CB8AC3E}">
        <p14:creationId xmlns="" xmlns:p14="http://schemas.microsoft.com/office/powerpoint/2010/main" val="2645574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974830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7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796040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 xmlns:p14="http://schemas.microsoft.com/office/powerpoint/2010/main" val="24463927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 xmlns:p14="http://schemas.microsoft.com/office/powerpoint/2010/main" val="3136765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Section Break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199650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2" name="Text Placeholder 9">
            <a:extLst>
              <a:ext uri="{FF2B5EF4-FFF2-40B4-BE49-F238E27FC236}">
                <a16:creationId xmlns="" xmlns:a16="http://schemas.microsoft.com/office/drawing/2014/main" id="{23DE32A5-6181-4C51-AD5C-3F1A448478A1}"/>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 xmlns:p14="http://schemas.microsoft.com/office/powerpoint/2010/main" val="34496944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45839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Agenda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815122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aam slide layout">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321DB724-9006-424E-A191-C08CB17EE2CA}"/>
              </a:ext>
            </a:extLst>
          </p:cNvPr>
          <p:cNvSpPr/>
          <p:nvPr userDrawn="1"/>
        </p:nvSpPr>
        <p:spPr>
          <a:xfrm>
            <a:off x="462336" y="315931"/>
            <a:ext cx="3113070" cy="6226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그림 개체 틀 2">
            <a:extLst>
              <a:ext uri="{FF2B5EF4-FFF2-40B4-BE49-F238E27FC236}">
                <a16:creationId xmlns="" xmlns:a16="http://schemas.microsoft.com/office/drawing/2014/main" id="{13FB2FD4-D355-49C8-B7E0-BC49131F2FEA}"/>
              </a:ext>
            </a:extLst>
          </p:cNvPr>
          <p:cNvSpPr>
            <a:spLocks noGrp="1"/>
          </p:cNvSpPr>
          <p:nvPr>
            <p:ph type="pic" sz="quarter" idx="41" hasCustomPrompt="1"/>
          </p:nvPr>
        </p:nvSpPr>
        <p:spPr>
          <a:xfrm>
            <a:off x="682645" y="553565"/>
            <a:ext cx="2672453" cy="2405392"/>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defRPr>
            </a:lvl1pPr>
          </a:lstStyle>
          <a:p>
            <a:r>
              <a:rPr lang="en-US" altLang="ko-KR" dirty="0"/>
              <a:t>Place Your Picture Here</a:t>
            </a:r>
            <a:endParaRPr lang="ko-KR" altLang="en-US" dirty="0"/>
          </a:p>
        </p:txBody>
      </p:sp>
    </p:spTree>
    <p:extLst>
      <p:ext uri="{BB962C8B-B14F-4D97-AF65-F5344CB8AC3E}">
        <p14:creationId xmlns="" xmlns:p14="http://schemas.microsoft.com/office/powerpoint/2010/main" val="768664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pic>
        <p:nvPicPr>
          <p:cNvPr id="2" name="그림 1">
            <a:extLst>
              <a:ext uri="{FF2B5EF4-FFF2-40B4-BE49-F238E27FC236}">
                <a16:creationId xmlns="" xmlns:a16="http://schemas.microsoft.com/office/drawing/2014/main" id="{54BAF68A-9D51-4222-8013-E9B5F820985D}"/>
              </a:ext>
            </a:extLst>
          </p:cNvPr>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6000903"/>
            <a:ext cx="11600704" cy="1140891"/>
          </a:xfrm>
          <a:prstGeom prst="rect">
            <a:avLst/>
          </a:prstGeom>
        </p:spPr>
      </p:pic>
      <p:pic>
        <p:nvPicPr>
          <p:cNvPr id="3" name="Picture 3" descr="E:\002-KIMS BUSINESS\007-02-MaxPPT-Contents\150902-com-Global-Laptop\mo900.png">
            <a:extLst>
              <a:ext uri="{FF2B5EF4-FFF2-40B4-BE49-F238E27FC236}">
                <a16:creationId xmlns="" xmlns:a16="http://schemas.microsoft.com/office/drawing/2014/main" id="{1C4F8B41-3F98-4240-8891-4ADABC669A41}"/>
              </a:ext>
            </a:extLst>
          </p:cNvPr>
          <p:cNvPicPr>
            <a:picLocks noChangeAspect="1" noChangeArrowheads="1"/>
          </p:cNvPicPr>
          <p:nvPr userDrawn="1"/>
        </p:nvPicPr>
        <p:blipFill rotWithShape="1">
          <a:blip r:embed="rId3">
            <a:extLst>
              <a:ext uri="{BEBA8EAE-BF5A-486C-A8C5-ECC9F3942E4B}">
                <a14:imgProps xmlns="" xmlns:a14="http://schemas.microsoft.com/office/drawing/2010/main">
                  <a14:imgLayer r:embed="rId4">
                    <a14:imgEffect>
                      <a14:saturation sat="66000"/>
                    </a14:imgEffect>
                  </a14:imgLayer>
                </a14:imgProps>
              </a:ext>
              <a:ext uri="{28A0092B-C50C-407E-A947-70E740481C1C}">
                <a14:useLocalDpi xmlns="" xmlns:a14="http://schemas.microsoft.com/office/drawing/2010/main" val="0"/>
              </a:ext>
            </a:extLst>
          </a:blip>
          <a:srcRect l="18253"/>
          <a:stretch/>
        </p:blipFill>
        <p:spPr bwMode="auto">
          <a:xfrm flipH="1">
            <a:off x="8509450" y="2348880"/>
            <a:ext cx="3683812" cy="450912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Picture Placeholder 2">
            <a:extLst>
              <a:ext uri="{FF2B5EF4-FFF2-40B4-BE49-F238E27FC236}">
                <a16:creationId xmlns="" xmlns:a16="http://schemas.microsoft.com/office/drawing/2014/main" id="{88CB46E1-8EB0-4782-9CDE-623B6BC6877B}"/>
              </a:ext>
            </a:extLst>
          </p:cNvPr>
          <p:cNvSpPr>
            <a:spLocks noGrp="1"/>
          </p:cNvSpPr>
          <p:nvPr>
            <p:ph type="pic" idx="14" hasCustomPrompt="1"/>
          </p:nvPr>
        </p:nvSpPr>
        <p:spPr>
          <a:xfrm>
            <a:off x="8898129" y="2735416"/>
            <a:ext cx="1672517" cy="2613110"/>
          </a:xfrm>
          <a:custGeom>
            <a:avLst/>
            <a:gdLst>
              <a:gd name="connsiteX0" fmla="*/ 0 w 1296000"/>
              <a:gd name="connsiteY0" fmla="*/ 0 h 2700000"/>
              <a:gd name="connsiteX1" fmla="*/ 1296000 w 1296000"/>
              <a:gd name="connsiteY1" fmla="*/ 0 h 2700000"/>
              <a:gd name="connsiteX2" fmla="*/ 1296000 w 1296000"/>
              <a:gd name="connsiteY2" fmla="*/ 2700000 h 2700000"/>
              <a:gd name="connsiteX3" fmla="*/ 0 w 1296000"/>
              <a:gd name="connsiteY3" fmla="*/ 2700000 h 2700000"/>
              <a:gd name="connsiteX4" fmla="*/ 0 w 1296000"/>
              <a:gd name="connsiteY4" fmla="*/ 0 h 2700000"/>
              <a:gd name="connsiteX0" fmla="*/ 0 w 1436677"/>
              <a:gd name="connsiteY0" fmla="*/ 0 h 2745513"/>
              <a:gd name="connsiteX1" fmla="*/ 1436677 w 1436677"/>
              <a:gd name="connsiteY1" fmla="*/ 45513 h 2745513"/>
              <a:gd name="connsiteX2" fmla="*/ 1436677 w 1436677"/>
              <a:gd name="connsiteY2" fmla="*/ 2745513 h 2745513"/>
              <a:gd name="connsiteX3" fmla="*/ 140677 w 1436677"/>
              <a:gd name="connsiteY3" fmla="*/ 2745513 h 2745513"/>
              <a:gd name="connsiteX4" fmla="*/ 0 w 1436677"/>
              <a:gd name="connsiteY4" fmla="*/ 0 h 2745513"/>
              <a:gd name="connsiteX0" fmla="*/ 0 w 1453227"/>
              <a:gd name="connsiteY0" fmla="*/ 0 h 2745513"/>
              <a:gd name="connsiteX1" fmla="*/ 1453227 w 1453227"/>
              <a:gd name="connsiteY1" fmla="*/ 45513 h 2745513"/>
              <a:gd name="connsiteX2" fmla="*/ 1453227 w 1453227"/>
              <a:gd name="connsiteY2" fmla="*/ 2745513 h 2745513"/>
              <a:gd name="connsiteX3" fmla="*/ 157227 w 1453227"/>
              <a:gd name="connsiteY3" fmla="*/ 2745513 h 2745513"/>
              <a:gd name="connsiteX4" fmla="*/ 0 w 1453227"/>
              <a:gd name="connsiteY4" fmla="*/ 0 h 2745513"/>
              <a:gd name="connsiteX0" fmla="*/ 0 w 1523565"/>
              <a:gd name="connsiteY0" fmla="*/ 0 h 2745513"/>
              <a:gd name="connsiteX1" fmla="*/ 1523565 w 1523565"/>
              <a:gd name="connsiteY1" fmla="*/ 16550 h 2745513"/>
              <a:gd name="connsiteX2" fmla="*/ 1453227 w 1523565"/>
              <a:gd name="connsiteY2" fmla="*/ 2745513 h 2745513"/>
              <a:gd name="connsiteX3" fmla="*/ 157227 w 1523565"/>
              <a:gd name="connsiteY3" fmla="*/ 2745513 h 2745513"/>
              <a:gd name="connsiteX4" fmla="*/ 0 w 1523565"/>
              <a:gd name="connsiteY4" fmla="*/ 0 h 2745513"/>
              <a:gd name="connsiteX0" fmla="*/ 0 w 1672517"/>
              <a:gd name="connsiteY0" fmla="*/ 0 h 2745513"/>
              <a:gd name="connsiteX1" fmla="*/ 1523565 w 1672517"/>
              <a:gd name="connsiteY1" fmla="*/ 16550 h 2745513"/>
              <a:gd name="connsiteX2" fmla="*/ 1672517 w 1672517"/>
              <a:gd name="connsiteY2" fmla="*/ 2580011 h 2745513"/>
              <a:gd name="connsiteX3" fmla="*/ 157227 w 1672517"/>
              <a:gd name="connsiteY3" fmla="*/ 2745513 h 2745513"/>
              <a:gd name="connsiteX4" fmla="*/ 0 w 1672517"/>
              <a:gd name="connsiteY4" fmla="*/ 0 h 2745513"/>
              <a:gd name="connsiteX0" fmla="*/ 0 w 1672517"/>
              <a:gd name="connsiteY0" fmla="*/ 0 h 2580011"/>
              <a:gd name="connsiteX1" fmla="*/ 1523565 w 1672517"/>
              <a:gd name="connsiteY1" fmla="*/ 16550 h 2580011"/>
              <a:gd name="connsiteX2" fmla="*/ 1672517 w 1672517"/>
              <a:gd name="connsiteY2" fmla="*/ 2580011 h 2580011"/>
              <a:gd name="connsiteX3" fmla="*/ 165502 w 1672517"/>
              <a:gd name="connsiteY3" fmla="*/ 2563460 h 2580011"/>
              <a:gd name="connsiteX4" fmla="*/ 0 w 1672517"/>
              <a:gd name="connsiteY4" fmla="*/ 0 h 2580011"/>
              <a:gd name="connsiteX0" fmla="*/ 0 w 1672517"/>
              <a:gd name="connsiteY0" fmla="*/ 0 h 2604835"/>
              <a:gd name="connsiteX1" fmla="*/ 1523565 w 1672517"/>
              <a:gd name="connsiteY1" fmla="*/ 16550 h 2604835"/>
              <a:gd name="connsiteX2" fmla="*/ 1672517 w 1672517"/>
              <a:gd name="connsiteY2" fmla="*/ 2580011 h 2604835"/>
              <a:gd name="connsiteX3" fmla="*/ 161364 w 1672517"/>
              <a:gd name="connsiteY3" fmla="*/ 2604835 h 2604835"/>
              <a:gd name="connsiteX4" fmla="*/ 0 w 1672517"/>
              <a:gd name="connsiteY4" fmla="*/ 0 h 2604835"/>
              <a:gd name="connsiteX0" fmla="*/ 0 w 1672517"/>
              <a:gd name="connsiteY0" fmla="*/ 0 h 2613110"/>
              <a:gd name="connsiteX1" fmla="*/ 1523565 w 1672517"/>
              <a:gd name="connsiteY1" fmla="*/ 16550 h 2613110"/>
              <a:gd name="connsiteX2" fmla="*/ 1672517 w 1672517"/>
              <a:gd name="connsiteY2" fmla="*/ 2580011 h 2613110"/>
              <a:gd name="connsiteX3" fmla="*/ 161364 w 1672517"/>
              <a:gd name="connsiteY3" fmla="*/ 2613110 h 2613110"/>
              <a:gd name="connsiteX4" fmla="*/ 0 w 1672517"/>
              <a:gd name="connsiteY4" fmla="*/ 0 h 2613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517" h="2613110">
                <a:moveTo>
                  <a:pt x="0" y="0"/>
                </a:moveTo>
                <a:lnTo>
                  <a:pt x="1523565" y="16550"/>
                </a:lnTo>
                <a:lnTo>
                  <a:pt x="1672517" y="2580011"/>
                </a:lnTo>
                <a:lnTo>
                  <a:pt x="161364" y="2613110"/>
                </a:lnTo>
                <a:lnTo>
                  <a:pt x="0" y="0"/>
                </a:lnTo>
                <a:close/>
              </a:path>
            </a:pathLst>
          </a:custGeom>
          <a:solidFill>
            <a:schemeClr val="bg1">
              <a:lumMod val="95000"/>
            </a:schemeClr>
          </a:solidFill>
        </p:spPr>
        <p:txBody>
          <a:bodyPr anchor="ctr"/>
          <a:lstStyle>
            <a:lvl1pPr marL="0" indent="0" algn="ctr">
              <a:buNone/>
              <a:defRPr sz="1600">
                <a:latin typeface="Arial" pitchFamily="34" charset="0"/>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5" name="Text Placeholder 9">
            <a:extLst>
              <a:ext uri="{FF2B5EF4-FFF2-40B4-BE49-F238E27FC236}">
                <a16:creationId xmlns="" xmlns:a16="http://schemas.microsoft.com/office/drawing/2014/main" id="{388CF590-A7AC-47AA-9D77-5FF843A9CEE8}"/>
              </a:ext>
            </a:extLst>
          </p:cNvPr>
          <p:cNvSpPr>
            <a:spLocks noGrp="1"/>
          </p:cNvSpPr>
          <p:nvPr>
            <p:ph type="body" sz="quarter" idx="10" hasCustomPrompt="1"/>
          </p:nvPr>
        </p:nvSpPr>
        <p:spPr>
          <a:xfrm>
            <a:off x="323529" y="339509"/>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 xmlns:p14="http://schemas.microsoft.com/office/powerpoint/2010/main" val="3833295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220445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292667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Contents slide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648684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98" r:id="rId4"/>
    <p:sldLayoutId id="2147483676" r:id="rId5"/>
    <p:sldLayoutId id="2147483677" r:id="rId6"/>
    <p:sldLayoutId id="2147483678" r:id="rId7"/>
    <p:sldLayoutId id="2147483680" r:id="rId8"/>
    <p:sldLayoutId id="2147483682" r:id="rId9"/>
    <p:sldLayoutId id="2147483684" r:id="rId10"/>
    <p:sldLayoutId id="2147483687" r:id="rId11"/>
    <p:sldLayoutId id="2147483688" r:id="rId12"/>
    <p:sldLayoutId id="2147483671" r:id="rId13"/>
    <p:sldLayoutId id="214748367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198408049"/>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p:blipFill>
        <p:spPr>
          <a:xfrm>
            <a:off x="0" y="0"/>
            <a:ext cx="12190680" cy="1891800"/>
          </a:xfrm>
          <a:prstGeom prst="rect">
            <a:avLst/>
          </a:prstGeom>
          <a:ln>
            <a:noFill/>
          </a:ln>
        </p:spPr>
      </p:pic>
      <p:pic>
        <p:nvPicPr>
          <p:cNvPr id="3" name="Рисунок 2"/>
          <p:cNvPicPr/>
          <p:nvPr/>
        </p:nvPicPr>
        <p:blipFill>
          <a:blip r:embed="rId3"/>
          <a:srcRect l="1280" b="17981"/>
          <a:stretch/>
        </p:blipFill>
        <p:spPr>
          <a:xfrm>
            <a:off x="54000" y="160920"/>
            <a:ext cx="4645000" cy="1234134"/>
          </a:xfrm>
          <a:prstGeom prst="rect">
            <a:avLst/>
          </a:prstGeom>
          <a:ln>
            <a:noFill/>
          </a:ln>
        </p:spPr>
      </p:pic>
      <p:pic>
        <p:nvPicPr>
          <p:cNvPr id="4" name="Рисунок 9"/>
          <p:cNvPicPr/>
          <p:nvPr/>
        </p:nvPicPr>
        <p:blipFill>
          <a:blip r:embed="rId4"/>
          <a:stretch/>
        </p:blipFill>
        <p:spPr>
          <a:xfrm>
            <a:off x="0" y="1891800"/>
            <a:ext cx="12190320" cy="1320120"/>
          </a:xfrm>
          <a:prstGeom prst="rect">
            <a:avLst/>
          </a:prstGeom>
          <a:ln>
            <a:noFill/>
          </a:ln>
        </p:spPr>
      </p:pic>
      <p:sp>
        <p:nvSpPr>
          <p:cNvPr id="5" name="Прямоугольник 4"/>
          <p:cNvSpPr/>
          <p:nvPr/>
        </p:nvSpPr>
        <p:spPr>
          <a:xfrm>
            <a:off x="8623727" y="230301"/>
            <a:ext cx="3289599" cy="1058047"/>
          </a:xfrm>
          <a:prstGeom prst="rect">
            <a:avLst/>
          </a:prstGeom>
        </p:spPr>
        <p:txBody>
          <a:bodyPr wrap="square">
            <a:spAutoFit/>
          </a:bodyPr>
          <a:lstStyle/>
          <a:p>
            <a:pPr>
              <a:lnSpc>
                <a:spcPct val="107000"/>
              </a:lnSpc>
              <a:spcAft>
                <a:spcPts val="0"/>
              </a:spcAft>
            </a:pPr>
            <a:r>
              <a:rPr lang="ru-RU" sz="2000" b="1"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Обобщение. </a:t>
            </a:r>
          </a:p>
          <a:p>
            <a:pPr>
              <a:lnSpc>
                <a:spcPct val="107000"/>
              </a:lnSpc>
              <a:spcAft>
                <a:spcPts val="0"/>
              </a:spcAft>
            </a:pPr>
            <a:r>
              <a:rPr lang="ru-RU" sz="2000" b="1"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Смысловые отношения между частями БСП</a:t>
            </a:r>
            <a:endParaRPr lang="ru-RU" sz="2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7" name="Рисунок 6"/>
          <p:cNvPicPr/>
          <p:nvPr/>
        </p:nvPicPr>
        <p:blipFill>
          <a:blip r:embed="rId5"/>
          <a:stretch/>
        </p:blipFill>
        <p:spPr>
          <a:xfrm>
            <a:off x="0" y="6550200"/>
            <a:ext cx="12190680" cy="305640"/>
          </a:xfrm>
          <a:prstGeom prst="rect">
            <a:avLst/>
          </a:prstGeom>
          <a:ln>
            <a:noFill/>
          </a:ln>
        </p:spPr>
      </p:pic>
      <p:sp>
        <p:nvSpPr>
          <p:cNvPr id="10" name="Прямоугольник 9">
            <a:extLst>
              <a:ext uri="{FF2B5EF4-FFF2-40B4-BE49-F238E27FC236}">
                <a16:creationId xmlns="" xmlns:a16="http://schemas.microsoft.com/office/drawing/2014/main" id="{B820D6AB-912F-406F-8708-222B8BB3DB2C}"/>
              </a:ext>
            </a:extLst>
          </p:cNvPr>
          <p:cNvSpPr/>
          <p:nvPr/>
        </p:nvSpPr>
        <p:spPr>
          <a:xfrm>
            <a:off x="4297680" y="1267097"/>
            <a:ext cx="2287103" cy="584775"/>
          </a:xfrm>
          <a:prstGeom prst="rect">
            <a:avLst/>
          </a:prstGeom>
        </p:spPr>
        <p:txBody>
          <a:bodyPr wrap="square">
            <a:spAutoFit/>
          </a:bodyPr>
          <a:lstStyle/>
          <a:p>
            <a:r>
              <a:rPr lang="ru-RU" sz="3200" b="1" dirty="0" smtClean="0">
                <a:solidFill>
                  <a:srgbClr val="FFFF00"/>
                </a:solidFill>
                <a:latin typeface="Times New Roman" pitchFamily="18" charset="0"/>
                <a:cs typeface="Times New Roman" pitchFamily="18" charset="0"/>
              </a:rPr>
              <a:t>ЗАПЯТАЯ</a:t>
            </a:r>
            <a:endParaRPr lang="ru-RU" sz="3200" dirty="0">
              <a:solidFill>
                <a:srgbClr val="FFFF00"/>
              </a:solidFill>
              <a:latin typeface="Times New Roman" pitchFamily="18" charset="0"/>
              <a:cs typeface="Times New Roman" pitchFamily="18" charset="0"/>
            </a:endParaRPr>
          </a:p>
        </p:txBody>
      </p:sp>
      <p:sp>
        <p:nvSpPr>
          <p:cNvPr id="11" name="Прямоугольник 10"/>
          <p:cNvSpPr/>
          <p:nvPr/>
        </p:nvSpPr>
        <p:spPr>
          <a:xfrm>
            <a:off x="391885" y="1950243"/>
            <a:ext cx="10006149" cy="338041"/>
          </a:xfrm>
          <a:prstGeom prst="rect">
            <a:avLst/>
          </a:prstGeom>
        </p:spPr>
        <p:txBody>
          <a:bodyPr wrap="square">
            <a:spAutoFit/>
          </a:bodyPr>
          <a:lstStyle/>
          <a:p>
            <a:pPr>
              <a:lnSpc>
                <a:spcPct val="107000"/>
              </a:lnSpc>
              <a:spcAft>
                <a:spcPts val="0"/>
              </a:spcAft>
            </a:pPr>
            <a:r>
              <a:rPr lang="ru-RU" sz="1600"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1. Сформулируйте правило, в каких случаях между частями БСП ставится запятая</a:t>
            </a:r>
            <a:endParaRPr lang="ru-RU" sz="1600"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2" name="Прямоугольник 11"/>
          <p:cNvSpPr/>
          <p:nvPr/>
        </p:nvSpPr>
        <p:spPr>
          <a:xfrm>
            <a:off x="496390" y="2390502"/>
            <a:ext cx="10489474" cy="338041"/>
          </a:xfrm>
          <a:prstGeom prst="rect">
            <a:avLst/>
          </a:prstGeom>
        </p:spPr>
        <p:txBody>
          <a:bodyPr wrap="square">
            <a:spAutoFit/>
          </a:bodyPr>
          <a:lstStyle/>
          <a:p>
            <a:pPr>
              <a:lnSpc>
                <a:spcPct val="107000"/>
              </a:lnSpc>
              <a:spcAft>
                <a:spcPts val="0"/>
              </a:spcAft>
            </a:pPr>
            <a:r>
              <a:rPr lang="ru-RU" sz="1600"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2. Нарисуйте к сформулированному правилу иллюстрацию, таблицу, кластер </a:t>
            </a:r>
            <a:endParaRPr lang="ru-RU" sz="1600"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3" name="Прямоугольник 12"/>
          <p:cNvSpPr/>
          <p:nvPr/>
        </p:nvSpPr>
        <p:spPr>
          <a:xfrm>
            <a:off x="657496" y="2817222"/>
            <a:ext cx="10890069" cy="2146934"/>
          </a:xfrm>
          <a:prstGeom prst="rect">
            <a:avLst/>
          </a:prstGeom>
        </p:spPr>
        <p:txBody>
          <a:bodyPr wrap="square">
            <a:spAutoFit/>
          </a:bodyPr>
          <a:lstStyle/>
          <a:p>
            <a:pPr>
              <a:lnSpc>
                <a:spcPct val="107000"/>
              </a:lnSpc>
              <a:spcAft>
                <a:spcPts val="0"/>
              </a:spcAft>
            </a:pPr>
            <a:r>
              <a:rPr lang="ru-RU" b="1" i="1" dirty="0" smtClean="0">
                <a:solidFill>
                  <a:srgbClr val="0070C0"/>
                </a:solidFill>
                <a:latin typeface="Times New Roman" pitchFamily="18" charset="0"/>
                <a:cs typeface="Times New Roman" pitchFamily="18" charset="0"/>
              </a:rPr>
              <a:t>3. Вставьте пропущенные буквы. Среди данных предложений найдите БСП, запишите, подчеркивая грамматические основы и расставляя знаки препинания. </a:t>
            </a:r>
          </a:p>
          <a:p>
            <a:pPr>
              <a:lnSpc>
                <a:spcPct val="107000"/>
              </a:lnSpc>
              <a:spcAft>
                <a:spcPts val="0"/>
              </a:spcAft>
            </a:pPr>
            <a:r>
              <a:rPr lang="ru-RU" dirty="0" smtClean="0">
                <a:latin typeface="Times New Roman" pitchFamily="18" charset="0"/>
                <a:cs typeface="Times New Roman" pitchFamily="18" charset="0"/>
              </a:rPr>
              <a:t>1. М..</a:t>
            </a:r>
            <a:r>
              <a:rPr lang="ru-RU" dirty="0" err="1" smtClean="0">
                <a:latin typeface="Times New Roman" pitchFamily="18" charset="0"/>
                <a:cs typeface="Times New Roman" pitchFamily="18" charset="0"/>
              </a:rPr>
              <a:t>лодые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каз</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ки</a:t>
            </a:r>
            <a:r>
              <a:rPr lang="ru-RU" dirty="0" smtClean="0">
                <a:latin typeface="Times New Roman" pitchFamily="18" charset="0"/>
                <a:cs typeface="Times New Roman" pitchFamily="18" charset="0"/>
              </a:rPr>
              <a:t> ехали </a:t>
            </a:r>
            <a:r>
              <a:rPr lang="ru-RU" dirty="0" err="1" smtClean="0">
                <a:latin typeface="Times New Roman" pitchFamily="18" charset="0"/>
                <a:cs typeface="Times New Roman" pitchFamily="18" charset="0"/>
              </a:rPr>
              <a:t>смурные</a:t>
            </a:r>
            <a:r>
              <a:rPr lang="ru-RU" dirty="0" smtClean="0">
                <a:latin typeface="Times New Roman" pitchFamily="18" charset="0"/>
                <a:cs typeface="Times New Roman" pitchFamily="18" charset="0"/>
              </a:rPr>
              <a:t> и едва удерживали слезы. 2. День был серый зелень св..</a:t>
            </a:r>
            <a:r>
              <a:rPr lang="ru-RU" dirty="0" err="1" smtClean="0">
                <a:latin typeface="Times New Roman" pitchFamily="18" charset="0"/>
                <a:cs typeface="Times New Roman" pitchFamily="18" charset="0"/>
              </a:rPr>
              <a:t>ркала</a:t>
            </a:r>
            <a:r>
              <a:rPr lang="ru-RU" dirty="0" smtClean="0">
                <a:latin typeface="Times New Roman" pitchFamily="18" charset="0"/>
                <a:cs typeface="Times New Roman" pitchFamily="18" charset="0"/>
              </a:rPr>
              <a:t> ярко птиц.. </a:t>
            </a:r>
            <a:r>
              <a:rPr lang="ru-RU" dirty="0" err="1" smtClean="0">
                <a:latin typeface="Times New Roman" pitchFamily="18" charset="0"/>
                <a:cs typeface="Times New Roman" pitchFamily="18" charset="0"/>
              </a:rPr>
              <a:t>щ</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бетали</a:t>
            </a:r>
            <a:r>
              <a:rPr lang="ru-RU" dirty="0" smtClean="0">
                <a:latin typeface="Times New Roman" pitchFamily="18" charset="0"/>
                <a:cs typeface="Times New Roman" pitchFamily="18" charset="0"/>
              </a:rPr>
              <a:t> как()то в()разлад. 3. В воздухе </a:t>
            </a:r>
            <a:r>
              <a:rPr lang="ru-RU" dirty="0" err="1" smtClean="0">
                <a:latin typeface="Times New Roman" pitchFamily="18" charset="0"/>
                <a:cs typeface="Times New Roman" pitchFamily="18" charset="0"/>
              </a:rPr>
              <a:t>вдру</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зах</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лодело</a:t>
            </a:r>
            <a:r>
              <a:rPr lang="ru-RU" dirty="0" smtClean="0">
                <a:latin typeface="Times New Roman" pitchFamily="18" charset="0"/>
                <a:cs typeface="Times New Roman" pitchFamily="18" charset="0"/>
              </a:rPr>
              <a:t> пут..</a:t>
            </a:r>
            <a:r>
              <a:rPr lang="ru-RU" dirty="0" err="1" smtClean="0">
                <a:latin typeface="Times New Roman" pitchFamily="18" charset="0"/>
                <a:cs typeface="Times New Roman" pitchFamily="18" charset="0"/>
              </a:rPr>
              <a:t>ш</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стве</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ники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почу</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ствовали</a:t>
            </a:r>
            <a:r>
              <a:rPr lang="ru-RU" dirty="0" smtClean="0">
                <a:latin typeface="Times New Roman" pitchFamily="18" charset="0"/>
                <a:cs typeface="Times New Roman" pitchFamily="18" charset="0"/>
              </a:rPr>
              <a:t> близость Днепра. 4. Пут..</a:t>
            </a:r>
            <a:r>
              <a:rPr lang="ru-RU" dirty="0" err="1" smtClean="0">
                <a:latin typeface="Times New Roman" pitchFamily="18" charset="0"/>
                <a:cs typeface="Times New Roman" pitchFamily="18" charset="0"/>
              </a:rPr>
              <a:t>ш</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стве</a:t>
            </a:r>
            <a:r>
              <a:rPr lang="ru-RU" dirty="0" smtClean="0">
                <a:latin typeface="Times New Roman" pitchFamily="18" charset="0"/>
                <a:cs typeface="Times New Roman" pitchFamily="18" charset="0"/>
              </a:rPr>
              <a:t>..ник ост..</a:t>
            </a:r>
            <a:r>
              <a:rPr lang="ru-RU" dirty="0" err="1" smtClean="0">
                <a:latin typeface="Times New Roman" pitchFamily="18" charset="0"/>
                <a:cs typeface="Times New Roman" pitchFamily="18" charset="0"/>
              </a:rPr>
              <a:t>новились</a:t>
            </a:r>
            <a:r>
              <a:rPr lang="ru-RU" dirty="0" smtClean="0">
                <a:latin typeface="Times New Roman" pitchFamily="18" charset="0"/>
                <a:cs typeface="Times New Roman" pitchFamily="18" charset="0"/>
              </a:rPr>
              <a:t> на н..</a:t>
            </a:r>
            <a:r>
              <a:rPr lang="ru-RU" dirty="0" err="1" smtClean="0">
                <a:latin typeface="Times New Roman" pitchFamily="18" charset="0"/>
                <a:cs typeface="Times New Roman" pitchFamily="18" charset="0"/>
              </a:rPr>
              <a:t>члег</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ра</a:t>
            </a:r>
            <a:r>
              <a:rPr lang="ru-RU" dirty="0" smtClean="0">
                <a:latin typeface="Times New Roman" pitchFamily="18" charset="0"/>
                <a:cs typeface="Times New Roman" pitchFamily="18" charset="0"/>
              </a:rPr>
              <a:t>..л..жили к..стер пр..готовили ужин. 5. С..</a:t>
            </a:r>
            <a:r>
              <a:rPr lang="ru-RU" dirty="0" err="1" smtClean="0">
                <a:latin typeface="Times New Roman" pitchFamily="18" charset="0"/>
                <a:cs typeface="Times New Roman" pitchFamily="18" charset="0"/>
              </a:rPr>
              <a:t>яет</a:t>
            </a:r>
            <a:r>
              <a:rPr lang="ru-RU" dirty="0" smtClean="0">
                <a:latin typeface="Times New Roman" pitchFamily="18" charset="0"/>
                <a:cs typeface="Times New Roman" pitchFamily="18" charset="0"/>
              </a:rPr>
              <a:t> со..</a:t>
            </a:r>
            <a:r>
              <a:rPr lang="ru-RU" dirty="0" err="1" smtClean="0">
                <a:latin typeface="Times New Roman" pitchFamily="18" charset="0"/>
                <a:cs typeface="Times New Roman" pitchFamily="18" charset="0"/>
              </a:rPr>
              <a:t>нце</a:t>
            </a:r>
            <a:r>
              <a:rPr lang="ru-RU" dirty="0" smtClean="0">
                <a:latin typeface="Times New Roman" pitchFamily="18" charset="0"/>
                <a:cs typeface="Times New Roman" pitchFamily="18" charset="0"/>
              </a:rPr>
              <a:t> воды </a:t>
            </a:r>
            <a:r>
              <a:rPr lang="ru-RU" dirty="0" err="1" smtClean="0">
                <a:latin typeface="Times New Roman" pitchFamily="18" charset="0"/>
                <a:cs typeface="Times New Roman" pitchFamily="18" charset="0"/>
              </a:rPr>
              <a:t>блещ</a:t>
            </a:r>
            <a:r>
              <a:rPr lang="ru-RU" dirty="0" smtClean="0">
                <a:latin typeface="Times New Roman" pitchFamily="18" charset="0"/>
                <a:cs typeface="Times New Roman" pitchFamily="18" charset="0"/>
              </a:rPr>
              <a:t>..т Дерев..я </a:t>
            </a:r>
            <a:r>
              <a:rPr lang="ru-RU" dirty="0" err="1" smtClean="0">
                <a:latin typeface="Times New Roman" pitchFamily="18" charset="0"/>
                <a:cs typeface="Times New Roman" pitchFamily="18" charset="0"/>
              </a:rPr>
              <a:t>радос</a:t>
            </a:r>
            <a:r>
              <a:rPr lang="ru-RU" dirty="0" smtClean="0">
                <a:latin typeface="Times New Roman" pitchFamily="18" charset="0"/>
                <a:cs typeface="Times New Roman" pitchFamily="18" charset="0"/>
              </a:rPr>
              <a:t>..но тр..</a:t>
            </a:r>
            <a:r>
              <a:rPr lang="ru-RU" dirty="0" err="1" smtClean="0">
                <a:latin typeface="Times New Roman" pitchFamily="18" charset="0"/>
                <a:cs typeface="Times New Roman" pitchFamily="18" charset="0"/>
              </a:rPr>
              <a:t>пещ</a:t>
            </a:r>
            <a:r>
              <a:rPr lang="ru-RU" dirty="0" smtClean="0">
                <a:latin typeface="Times New Roman" pitchFamily="18" charset="0"/>
                <a:cs typeface="Times New Roman" pitchFamily="18" charset="0"/>
              </a:rPr>
              <a:t>..т Купаясь в небе г..лубом. 6. Было уже поз..но по()этому в уса..</a:t>
            </a:r>
            <a:r>
              <a:rPr lang="ru-RU" dirty="0" err="1" smtClean="0">
                <a:latin typeface="Times New Roman" pitchFamily="18" charset="0"/>
                <a:cs typeface="Times New Roman" pitchFamily="18" charset="0"/>
              </a:rPr>
              <a:t>ьбе</a:t>
            </a:r>
            <a:r>
              <a:rPr lang="ru-RU" dirty="0" smtClean="0">
                <a:latin typeface="Times New Roman" pitchFamily="18" charset="0"/>
                <a:cs typeface="Times New Roman" pitchFamily="18" charset="0"/>
              </a:rPr>
              <a:t> все спали.</a:t>
            </a:r>
            <a:endParaRPr lang="ru-RU" i="1" dirty="0">
              <a:solidFill>
                <a:srgbClr val="0070C0"/>
              </a:solidFill>
              <a:latin typeface="Times New Roman" pitchFamily="18" charset="0"/>
              <a:ea typeface="Calibri" panose="020F0502020204030204" pitchFamily="34" charset="0"/>
              <a:cs typeface="Times New Roman" pitchFamily="18" charset="0"/>
            </a:endParaRPr>
          </a:p>
        </p:txBody>
      </p:sp>
      <p:sp>
        <p:nvSpPr>
          <p:cNvPr id="14" name="Прямоугольник 13"/>
          <p:cNvSpPr/>
          <p:nvPr/>
        </p:nvSpPr>
        <p:spPr>
          <a:xfrm>
            <a:off x="352697" y="4865864"/>
            <a:ext cx="11564983" cy="923330"/>
          </a:xfrm>
          <a:prstGeom prst="rect">
            <a:avLst/>
          </a:prstGeom>
        </p:spPr>
        <p:txBody>
          <a:bodyPr wrap="square">
            <a:spAutoFit/>
          </a:bodyPr>
          <a:lstStyle/>
          <a:p>
            <a:r>
              <a:rPr lang="ru-RU" b="1" i="1" dirty="0" smtClean="0">
                <a:solidFill>
                  <a:srgbClr val="0070C0"/>
                </a:solidFill>
                <a:latin typeface="Times New Roman" pitchFamily="18" charset="0"/>
                <a:cs typeface="Times New Roman" pitchFamily="18" charset="0"/>
              </a:rPr>
              <a:t>4. Составьте небольшой текст, используя бессоюзные сложные предложения с запятой на одну из следующих тем:</a:t>
            </a:r>
          </a:p>
          <a:p>
            <a:r>
              <a:rPr lang="ru-RU" dirty="0" smtClean="0">
                <a:latin typeface="Times New Roman" pitchFamily="18" charset="0"/>
                <a:cs typeface="Times New Roman" pitchFamily="18" charset="0"/>
              </a:rPr>
              <a:t>1. Перед грозой.  2. Ранним утром. 3. Летний вечер. 4. Метель. 5. Листопад.</a:t>
            </a:r>
            <a:endParaRPr lang="ru-RU" dirty="0">
              <a:latin typeface="Times New Roman" pitchFamily="18" charset="0"/>
              <a:cs typeface="Times New Roman" pitchFamily="18" charset="0"/>
            </a:endParaRPr>
          </a:p>
        </p:txBody>
      </p:sp>
      <p:sp>
        <p:nvSpPr>
          <p:cNvPr id="16" name="Прямоугольник 15"/>
          <p:cNvSpPr/>
          <p:nvPr/>
        </p:nvSpPr>
        <p:spPr>
          <a:xfrm>
            <a:off x="853440" y="5934670"/>
            <a:ext cx="9596846" cy="369332"/>
          </a:xfrm>
          <a:prstGeom prst="rect">
            <a:avLst/>
          </a:prstGeom>
        </p:spPr>
        <p:txBody>
          <a:bodyPr wrap="square">
            <a:spAutoFit/>
          </a:bodyPr>
          <a:lstStyle/>
          <a:p>
            <a:r>
              <a:rPr lang="ru-RU" b="1" i="1" dirty="0" smtClean="0">
                <a:solidFill>
                  <a:srgbClr val="0070C0"/>
                </a:solidFill>
                <a:latin typeface="Times New Roman" pitchFamily="18" charset="0"/>
                <a:cs typeface="Times New Roman" pitchFamily="18" charset="0"/>
              </a:rPr>
              <a:t>5. Выступите перед классом с результатами групповой работы</a:t>
            </a:r>
          </a:p>
        </p:txBody>
      </p:sp>
    </p:spTree>
    <p:extLst>
      <p:ext uri="{BB962C8B-B14F-4D97-AF65-F5344CB8AC3E}">
        <p14:creationId xmlns="" xmlns:p14="http://schemas.microsoft.com/office/powerpoint/2010/main" val="40583012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p:blipFill>
        <p:spPr>
          <a:xfrm>
            <a:off x="0" y="0"/>
            <a:ext cx="12190680" cy="1891800"/>
          </a:xfrm>
          <a:prstGeom prst="rect">
            <a:avLst/>
          </a:prstGeom>
          <a:ln>
            <a:noFill/>
          </a:ln>
        </p:spPr>
      </p:pic>
      <p:pic>
        <p:nvPicPr>
          <p:cNvPr id="3" name="Рисунок 2"/>
          <p:cNvPicPr/>
          <p:nvPr/>
        </p:nvPicPr>
        <p:blipFill>
          <a:blip r:embed="rId3"/>
          <a:srcRect l="1280" b="17981"/>
          <a:stretch/>
        </p:blipFill>
        <p:spPr>
          <a:xfrm>
            <a:off x="54000" y="160920"/>
            <a:ext cx="4645000" cy="1234134"/>
          </a:xfrm>
          <a:prstGeom prst="rect">
            <a:avLst/>
          </a:prstGeom>
          <a:ln>
            <a:noFill/>
          </a:ln>
        </p:spPr>
      </p:pic>
      <p:pic>
        <p:nvPicPr>
          <p:cNvPr id="4" name="Рисунок 9"/>
          <p:cNvPicPr/>
          <p:nvPr/>
        </p:nvPicPr>
        <p:blipFill>
          <a:blip r:embed="rId4"/>
          <a:stretch/>
        </p:blipFill>
        <p:spPr>
          <a:xfrm>
            <a:off x="0" y="1891800"/>
            <a:ext cx="12190320" cy="1320120"/>
          </a:xfrm>
          <a:prstGeom prst="rect">
            <a:avLst/>
          </a:prstGeom>
          <a:ln>
            <a:noFill/>
          </a:ln>
        </p:spPr>
      </p:pic>
      <p:sp>
        <p:nvSpPr>
          <p:cNvPr id="5" name="Прямоугольник 4"/>
          <p:cNvSpPr/>
          <p:nvPr/>
        </p:nvSpPr>
        <p:spPr>
          <a:xfrm>
            <a:off x="8623727" y="230301"/>
            <a:ext cx="3289599" cy="1058047"/>
          </a:xfrm>
          <a:prstGeom prst="rect">
            <a:avLst/>
          </a:prstGeom>
        </p:spPr>
        <p:txBody>
          <a:bodyPr wrap="square">
            <a:spAutoFit/>
          </a:bodyPr>
          <a:lstStyle/>
          <a:p>
            <a:pPr>
              <a:lnSpc>
                <a:spcPct val="107000"/>
              </a:lnSpc>
              <a:spcAft>
                <a:spcPts val="0"/>
              </a:spcAft>
            </a:pPr>
            <a:r>
              <a:rPr lang="ru-RU" sz="2000" b="1"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Обобщение. </a:t>
            </a:r>
          </a:p>
          <a:p>
            <a:pPr>
              <a:lnSpc>
                <a:spcPct val="107000"/>
              </a:lnSpc>
              <a:spcAft>
                <a:spcPts val="0"/>
              </a:spcAft>
            </a:pPr>
            <a:r>
              <a:rPr lang="ru-RU" sz="2000" b="1"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Смысловые отношения между частями БСП</a:t>
            </a:r>
            <a:endParaRPr lang="ru-RU" sz="2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7" name="Рисунок 6"/>
          <p:cNvPicPr/>
          <p:nvPr/>
        </p:nvPicPr>
        <p:blipFill>
          <a:blip r:embed="rId5"/>
          <a:stretch/>
        </p:blipFill>
        <p:spPr>
          <a:xfrm>
            <a:off x="0" y="6550200"/>
            <a:ext cx="12190680" cy="305640"/>
          </a:xfrm>
          <a:prstGeom prst="rect">
            <a:avLst/>
          </a:prstGeom>
          <a:ln>
            <a:noFill/>
          </a:ln>
        </p:spPr>
      </p:pic>
      <p:sp>
        <p:nvSpPr>
          <p:cNvPr id="10" name="Прямоугольник 9">
            <a:extLst>
              <a:ext uri="{FF2B5EF4-FFF2-40B4-BE49-F238E27FC236}">
                <a16:creationId xmlns="" xmlns:a16="http://schemas.microsoft.com/office/drawing/2014/main" id="{B820D6AB-912F-406F-8708-222B8BB3DB2C}"/>
              </a:ext>
            </a:extLst>
          </p:cNvPr>
          <p:cNvSpPr/>
          <p:nvPr/>
        </p:nvSpPr>
        <p:spPr>
          <a:xfrm>
            <a:off x="2795451" y="1267097"/>
            <a:ext cx="5525589" cy="584775"/>
          </a:xfrm>
          <a:prstGeom prst="rect">
            <a:avLst/>
          </a:prstGeom>
        </p:spPr>
        <p:txBody>
          <a:bodyPr wrap="square">
            <a:spAutoFit/>
          </a:bodyPr>
          <a:lstStyle/>
          <a:p>
            <a:pPr algn="ctr"/>
            <a:r>
              <a:rPr lang="ru-RU" sz="3200" b="1" dirty="0" smtClean="0">
                <a:solidFill>
                  <a:srgbClr val="FFFF00"/>
                </a:solidFill>
                <a:latin typeface="Times New Roman" pitchFamily="18" charset="0"/>
                <a:cs typeface="Times New Roman" pitchFamily="18" charset="0"/>
              </a:rPr>
              <a:t>ТОЧКА С ЗАПЯТОЙ</a:t>
            </a:r>
            <a:endParaRPr lang="ru-RU" sz="3200" dirty="0">
              <a:solidFill>
                <a:srgbClr val="FFFF00"/>
              </a:solidFill>
              <a:latin typeface="Times New Roman" pitchFamily="18" charset="0"/>
              <a:cs typeface="Times New Roman" pitchFamily="18" charset="0"/>
            </a:endParaRPr>
          </a:p>
        </p:txBody>
      </p:sp>
      <p:sp>
        <p:nvSpPr>
          <p:cNvPr id="11" name="Прямоугольник 10"/>
          <p:cNvSpPr/>
          <p:nvPr/>
        </p:nvSpPr>
        <p:spPr>
          <a:xfrm>
            <a:off x="391885" y="1950243"/>
            <a:ext cx="10006149" cy="368755"/>
          </a:xfrm>
          <a:prstGeom prst="rect">
            <a:avLst/>
          </a:prstGeom>
        </p:spPr>
        <p:txBody>
          <a:bodyPr wrap="square">
            <a:spAutoFit/>
          </a:bodyPr>
          <a:lstStyle/>
          <a:p>
            <a:pPr>
              <a:lnSpc>
                <a:spcPct val="107000"/>
              </a:lnSpc>
              <a:spcAft>
                <a:spcPts val="0"/>
              </a:spcAft>
            </a:pPr>
            <a:r>
              <a:rPr lang="ru-RU"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1. Сформулируйте правило, в каких случаях между частями БСП ставится  точка с запятая</a:t>
            </a:r>
            <a:endParaRPr lang="ru-RU"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2" name="Прямоугольник 11"/>
          <p:cNvSpPr/>
          <p:nvPr/>
        </p:nvSpPr>
        <p:spPr>
          <a:xfrm>
            <a:off x="496390" y="2390502"/>
            <a:ext cx="10489474" cy="368755"/>
          </a:xfrm>
          <a:prstGeom prst="rect">
            <a:avLst/>
          </a:prstGeom>
        </p:spPr>
        <p:txBody>
          <a:bodyPr wrap="square">
            <a:spAutoFit/>
          </a:bodyPr>
          <a:lstStyle/>
          <a:p>
            <a:pPr>
              <a:lnSpc>
                <a:spcPct val="107000"/>
              </a:lnSpc>
              <a:spcAft>
                <a:spcPts val="0"/>
              </a:spcAft>
            </a:pPr>
            <a:r>
              <a:rPr lang="ru-RU"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2. Нарисуйте к сформулированному правилу иллюстрацию, таблицу, кластер </a:t>
            </a:r>
            <a:endParaRPr lang="ru-RU"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3" name="Прямоугольник 12"/>
          <p:cNvSpPr/>
          <p:nvPr/>
        </p:nvSpPr>
        <p:spPr>
          <a:xfrm>
            <a:off x="326572" y="2817222"/>
            <a:ext cx="11547566" cy="2166875"/>
          </a:xfrm>
          <a:prstGeom prst="rect">
            <a:avLst/>
          </a:prstGeom>
        </p:spPr>
        <p:txBody>
          <a:bodyPr wrap="square">
            <a:spAutoFit/>
          </a:bodyPr>
          <a:lstStyle/>
          <a:p>
            <a:pPr>
              <a:lnSpc>
                <a:spcPct val="107000"/>
              </a:lnSpc>
              <a:spcAft>
                <a:spcPts val="0"/>
              </a:spcAft>
            </a:pPr>
            <a:r>
              <a:rPr lang="ru-RU" b="1" i="1" dirty="0" smtClean="0">
                <a:solidFill>
                  <a:srgbClr val="0070C0"/>
                </a:solidFill>
                <a:latin typeface="Times New Roman" pitchFamily="18" charset="0"/>
                <a:cs typeface="Times New Roman" pitchFamily="18" charset="0"/>
              </a:rPr>
              <a:t>3. Прочитайте, вставляя однородные и обособленные члены предложения, данные в скобках. Запишите полученные предложения, расставляя знаки препинания. </a:t>
            </a:r>
          </a:p>
          <a:p>
            <a:pPr>
              <a:lnSpc>
                <a:spcPct val="107000"/>
              </a:lnSpc>
              <a:spcAft>
                <a:spcPts val="0"/>
              </a:spcAft>
            </a:pPr>
            <a:r>
              <a:rPr lang="ru-RU" dirty="0" smtClean="0">
                <a:latin typeface="Times New Roman" pitchFamily="18" charset="0"/>
                <a:cs typeface="Times New Roman" pitchFamily="18" charset="0"/>
              </a:rPr>
              <a:t>1)Жёлтые листья опали с деревьев ( и усеяли берег) зелень полиняла (засохла) река приняла холодный (свинцовый) цвет.</a:t>
            </a:r>
          </a:p>
          <a:p>
            <a:pPr>
              <a:lnSpc>
                <a:spcPct val="107000"/>
              </a:lnSpc>
              <a:spcAft>
                <a:spcPts val="0"/>
              </a:spcAft>
            </a:pPr>
            <a:r>
              <a:rPr lang="ru-RU" dirty="0" smtClean="0">
                <a:latin typeface="Times New Roman" pitchFamily="18" charset="0"/>
                <a:cs typeface="Times New Roman" pitchFamily="18" charset="0"/>
              </a:rPr>
              <a:t>2)С небольшими перерывами дождь продолжался весь день в лесу стало сыро и холодно (как в погребе).</a:t>
            </a:r>
          </a:p>
          <a:p>
            <a:pPr>
              <a:lnSpc>
                <a:spcPct val="107000"/>
              </a:lnSpc>
              <a:spcAft>
                <a:spcPts val="0"/>
              </a:spcAft>
            </a:pPr>
            <a:r>
              <a:rPr lang="ru-RU" dirty="0" smtClean="0">
                <a:latin typeface="Times New Roman" pitchFamily="18" charset="0"/>
                <a:cs typeface="Times New Roman" pitchFamily="18" charset="0"/>
              </a:rPr>
              <a:t>3)Крупные капли дождя осыпались с шумом (точно алмазы) трава (ещё недавно взволнованная ветром) не шевелилась.</a:t>
            </a:r>
            <a:endParaRPr lang="ru-RU" i="1" dirty="0">
              <a:solidFill>
                <a:srgbClr val="0070C0"/>
              </a:solidFill>
              <a:latin typeface="Times New Roman" pitchFamily="18" charset="0"/>
              <a:ea typeface="Calibri" panose="020F0502020204030204" pitchFamily="34" charset="0"/>
              <a:cs typeface="Times New Roman" pitchFamily="18" charset="0"/>
            </a:endParaRPr>
          </a:p>
        </p:txBody>
      </p:sp>
      <p:sp>
        <p:nvSpPr>
          <p:cNvPr id="16" name="Прямоугольник 15"/>
          <p:cNvSpPr/>
          <p:nvPr/>
        </p:nvSpPr>
        <p:spPr>
          <a:xfrm>
            <a:off x="853440" y="5934670"/>
            <a:ext cx="9596846" cy="369332"/>
          </a:xfrm>
          <a:prstGeom prst="rect">
            <a:avLst/>
          </a:prstGeom>
        </p:spPr>
        <p:txBody>
          <a:bodyPr wrap="square">
            <a:spAutoFit/>
          </a:bodyPr>
          <a:lstStyle/>
          <a:p>
            <a:r>
              <a:rPr lang="ru-RU" b="1" i="1" dirty="0" smtClean="0">
                <a:solidFill>
                  <a:srgbClr val="0070C0"/>
                </a:solidFill>
                <a:latin typeface="Times New Roman" pitchFamily="18" charset="0"/>
                <a:cs typeface="Times New Roman" pitchFamily="18" charset="0"/>
              </a:rPr>
              <a:t>5. Выступите перед классом с результатами групповой работы</a:t>
            </a:r>
          </a:p>
        </p:txBody>
      </p:sp>
      <p:sp>
        <p:nvSpPr>
          <p:cNvPr id="15" name="Прямоугольник 14"/>
          <p:cNvSpPr/>
          <p:nvPr/>
        </p:nvSpPr>
        <p:spPr>
          <a:xfrm>
            <a:off x="679269" y="5212080"/>
            <a:ext cx="9923417" cy="369332"/>
          </a:xfrm>
          <a:prstGeom prst="rect">
            <a:avLst/>
          </a:prstGeom>
        </p:spPr>
        <p:txBody>
          <a:bodyPr wrap="square">
            <a:spAutoFit/>
          </a:bodyPr>
          <a:lstStyle/>
          <a:p>
            <a:r>
              <a:rPr lang="ru-RU" b="1" i="1" dirty="0" smtClean="0">
                <a:solidFill>
                  <a:srgbClr val="0070C0"/>
                </a:solidFill>
                <a:latin typeface="Times New Roman" pitchFamily="18" charset="0"/>
                <a:cs typeface="Times New Roman" pitchFamily="18" charset="0"/>
              </a:rPr>
              <a:t>4. Составьте собственные БСП с точкой запятой. Используя различные виды осложнений.</a:t>
            </a:r>
          </a:p>
        </p:txBody>
      </p:sp>
    </p:spTree>
    <p:extLst>
      <p:ext uri="{BB962C8B-B14F-4D97-AF65-F5344CB8AC3E}">
        <p14:creationId xmlns="" xmlns:p14="http://schemas.microsoft.com/office/powerpoint/2010/main" val="40583012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p:blipFill>
        <p:spPr>
          <a:xfrm>
            <a:off x="0" y="0"/>
            <a:ext cx="12190680" cy="1891800"/>
          </a:xfrm>
          <a:prstGeom prst="rect">
            <a:avLst/>
          </a:prstGeom>
          <a:ln>
            <a:noFill/>
          </a:ln>
        </p:spPr>
      </p:pic>
      <p:pic>
        <p:nvPicPr>
          <p:cNvPr id="3" name="Рисунок 2"/>
          <p:cNvPicPr/>
          <p:nvPr/>
        </p:nvPicPr>
        <p:blipFill>
          <a:blip r:embed="rId3"/>
          <a:srcRect l="1280" b="17981"/>
          <a:stretch/>
        </p:blipFill>
        <p:spPr>
          <a:xfrm>
            <a:off x="54000" y="160920"/>
            <a:ext cx="4645000" cy="1234134"/>
          </a:xfrm>
          <a:prstGeom prst="rect">
            <a:avLst/>
          </a:prstGeom>
          <a:ln>
            <a:noFill/>
          </a:ln>
        </p:spPr>
      </p:pic>
      <p:pic>
        <p:nvPicPr>
          <p:cNvPr id="4" name="Рисунок 9"/>
          <p:cNvPicPr/>
          <p:nvPr/>
        </p:nvPicPr>
        <p:blipFill>
          <a:blip r:embed="rId4"/>
          <a:stretch/>
        </p:blipFill>
        <p:spPr>
          <a:xfrm>
            <a:off x="0" y="1891800"/>
            <a:ext cx="12190320" cy="1320120"/>
          </a:xfrm>
          <a:prstGeom prst="rect">
            <a:avLst/>
          </a:prstGeom>
          <a:ln>
            <a:noFill/>
          </a:ln>
        </p:spPr>
      </p:pic>
      <p:sp>
        <p:nvSpPr>
          <p:cNvPr id="5" name="Прямоугольник 4"/>
          <p:cNvSpPr/>
          <p:nvPr/>
        </p:nvSpPr>
        <p:spPr>
          <a:xfrm>
            <a:off x="8623727" y="230301"/>
            <a:ext cx="3289599" cy="1058047"/>
          </a:xfrm>
          <a:prstGeom prst="rect">
            <a:avLst/>
          </a:prstGeom>
        </p:spPr>
        <p:txBody>
          <a:bodyPr wrap="square">
            <a:spAutoFit/>
          </a:bodyPr>
          <a:lstStyle/>
          <a:p>
            <a:pPr>
              <a:lnSpc>
                <a:spcPct val="107000"/>
              </a:lnSpc>
              <a:spcAft>
                <a:spcPts val="0"/>
              </a:spcAft>
            </a:pPr>
            <a:r>
              <a:rPr lang="ru-RU" sz="2000" b="1"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Обобщение. </a:t>
            </a:r>
          </a:p>
          <a:p>
            <a:pPr>
              <a:lnSpc>
                <a:spcPct val="107000"/>
              </a:lnSpc>
              <a:spcAft>
                <a:spcPts val="0"/>
              </a:spcAft>
            </a:pPr>
            <a:r>
              <a:rPr lang="ru-RU" sz="2000" b="1"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Смысловые отношения между частями БСП</a:t>
            </a:r>
            <a:endParaRPr lang="ru-RU" sz="2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7" name="Рисунок 6"/>
          <p:cNvPicPr/>
          <p:nvPr/>
        </p:nvPicPr>
        <p:blipFill>
          <a:blip r:embed="rId5"/>
          <a:stretch/>
        </p:blipFill>
        <p:spPr>
          <a:xfrm>
            <a:off x="0" y="6550200"/>
            <a:ext cx="12190680" cy="305640"/>
          </a:xfrm>
          <a:prstGeom prst="rect">
            <a:avLst/>
          </a:prstGeom>
          <a:ln>
            <a:noFill/>
          </a:ln>
        </p:spPr>
      </p:pic>
      <p:sp>
        <p:nvSpPr>
          <p:cNvPr id="10" name="Прямоугольник 9">
            <a:extLst>
              <a:ext uri="{FF2B5EF4-FFF2-40B4-BE49-F238E27FC236}">
                <a16:creationId xmlns="" xmlns:a16="http://schemas.microsoft.com/office/drawing/2014/main" id="{B820D6AB-912F-406F-8708-222B8BB3DB2C}"/>
              </a:ext>
            </a:extLst>
          </p:cNvPr>
          <p:cNvSpPr/>
          <p:nvPr/>
        </p:nvSpPr>
        <p:spPr>
          <a:xfrm>
            <a:off x="2795451" y="1267097"/>
            <a:ext cx="5525589" cy="584775"/>
          </a:xfrm>
          <a:prstGeom prst="rect">
            <a:avLst/>
          </a:prstGeom>
        </p:spPr>
        <p:txBody>
          <a:bodyPr wrap="square">
            <a:spAutoFit/>
          </a:bodyPr>
          <a:lstStyle/>
          <a:p>
            <a:pPr algn="ctr"/>
            <a:r>
              <a:rPr lang="ru-RU" sz="3200" b="1" dirty="0" smtClean="0">
                <a:solidFill>
                  <a:srgbClr val="FFFF00"/>
                </a:solidFill>
                <a:latin typeface="Times New Roman" pitchFamily="18" charset="0"/>
                <a:cs typeface="Times New Roman" pitchFamily="18" charset="0"/>
              </a:rPr>
              <a:t>ТИРЕ</a:t>
            </a:r>
            <a:endParaRPr lang="ru-RU" sz="3200" dirty="0">
              <a:solidFill>
                <a:srgbClr val="FFFF00"/>
              </a:solidFill>
              <a:latin typeface="Times New Roman" pitchFamily="18" charset="0"/>
              <a:cs typeface="Times New Roman" pitchFamily="18" charset="0"/>
            </a:endParaRPr>
          </a:p>
        </p:txBody>
      </p:sp>
      <p:sp>
        <p:nvSpPr>
          <p:cNvPr id="11" name="Прямоугольник 10"/>
          <p:cNvSpPr/>
          <p:nvPr/>
        </p:nvSpPr>
        <p:spPr>
          <a:xfrm>
            <a:off x="391885" y="1950243"/>
            <a:ext cx="10006149" cy="388696"/>
          </a:xfrm>
          <a:prstGeom prst="rect">
            <a:avLst/>
          </a:prstGeom>
        </p:spPr>
        <p:txBody>
          <a:bodyPr wrap="square">
            <a:spAutoFit/>
          </a:bodyPr>
          <a:lstStyle/>
          <a:p>
            <a:pPr>
              <a:lnSpc>
                <a:spcPct val="107000"/>
              </a:lnSpc>
              <a:spcAft>
                <a:spcPts val="0"/>
              </a:spcAft>
            </a:pPr>
            <a:r>
              <a:rPr lang="ru-RU"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1. Сформулируйте правило, в каких случаях между частями БСП ставится  тире.</a:t>
            </a:r>
            <a:endParaRPr lang="ru-RU"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2" name="Прямоугольник 11"/>
          <p:cNvSpPr/>
          <p:nvPr/>
        </p:nvSpPr>
        <p:spPr>
          <a:xfrm>
            <a:off x="496390" y="2390502"/>
            <a:ext cx="10489474" cy="368755"/>
          </a:xfrm>
          <a:prstGeom prst="rect">
            <a:avLst/>
          </a:prstGeom>
        </p:spPr>
        <p:txBody>
          <a:bodyPr wrap="square">
            <a:spAutoFit/>
          </a:bodyPr>
          <a:lstStyle/>
          <a:p>
            <a:pPr>
              <a:lnSpc>
                <a:spcPct val="107000"/>
              </a:lnSpc>
              <a:spcAft>
                <a:spcPts val="0"/>
              </a:spcAft>
            </a:pPr>
            <a:r>
              <a:rPr lang="ru-RU"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2. Нарисуйте к сформулированному правилу иллюстрацию, таблицу, кластер </a:t>
            </a:r>
            <a:endParaRPr lang="ru-RU"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3" name="Прямоугольник 12"/>
          <p:cNvSpPr/>
          <p:nvPr/>
        </p:nvSpPr>
        <p:spPr>
          <a:xfrm>
            <a:off x="326572" y="2817222"/>
            <a:ext cx="11547566" cy="2308324"/>
          </a:xfrm>
          <a:prstGeom prst="rect">
            <a:avLst/>
          </a:prstGeom>
        </p:spPr>
        <p:txBody>
          <a:bodyPr wrap="square">
            <a:spAutoFit/>
          </a:bodyPr>
          <a:lstStyle/>
          <a:p>
            <a:r>
              <a:rPr lang="ru-RU" b="1" i="1" dirty="0" smtClean="0">
                <a:solidFill>
                  <a:srgbClr val="0070C0"/>
                </a:solidFill>
                <a:latin typeface="Times New Roman" pitchFamily="18" charset="0"/>
                <a:cs typeface="Times New Roman" pitchFamily="18" charset="0"/>
              </a:rPr>
              <a:t>3. Прочитайте предложения. Какие смысловые отношения выражаются знаком тире в этих бессоюзных сложных предложениях? Какими союзами эти отношения можно проверить? Начертите интонационные схемы 1-, 2-, 8-го предложений. Выпишите слова с выделенными буквами, объясните их правописание.</a:t>
            </a:r>
            <a:endParaRPr lang="ru-RU" b="1" dirty="0" smtClean="0">
              <a:solidFill>
                <a:srgbClr val="0070C0"/>
              </a:solidFill>
              <a:latin typeface="Times New Roman" pitchFamily="18" charset="0"/>
              <a:cs typeface="Times New Roman" pitchFamily="18" charset="0"/>
            </a:endParaRPr>
          </a:p>
          <a:p>
            <a:r>
              <a:rPr lang="ru-RU" dirty="0" smtClean="0">
                <a:latin typeface="Times New Roman" pitchFamily="18" charset="0"/>
                <a:cs typeface="Times New Roman" pitchFamily="18" charset="0"/>
              </a:rPr>
              <a:t>1) Я был г</a:t>
            </a:r>
            <a:r>
              <a:rPr lang="ru-RU" b="1" dirty="0" smtClean="0">
                <a:solidFill>
                  <a:srgbClr val="FF0000"/>
                </a:solidFill>
                <a:latin typeface="Times New Roman" pitchFamily="18" charset="0"/>
                <a:cs typeface="Times New Roman" pitchFamily="18" charset="0"/>
              </a:rPr>
              <a:t>о</a:t>
            </a:r>
            <a:r>
              <a:rPr lang="ru-RU" dirty="0" smtClean="0">
                <a:latin typeface="Times New Roman" pitchFamily="18" charset="0"/>
                <a:cs typeface="Times New Roman" pitchFamily="18" charset="0"/>
              </a:rPr>
              <a:t>тов любить весь мир – м</a:t>
            </a:r>
            <a:r>
              <a:rPr lang="ru-RU" b="1" dirty="0" smtClean="0">
                <a:latin typeface="Times New Roman" pitchFamily="18" charset="0"/>
                <a:cs typeface="Times New Roman" pitchFamily="18" charset="0"/>
              </a:rPr>
              <a:t>е</a:t>
            </a:r>
            <a:r>
              <a:rPr lang="ru-RU" dirty="0" smtClean="0">
                <a:latin typeface="Times New Roman" pitchFamily="18" charset="0"/>
                <a:cs typeface="Times New Roman" pitchFamily="18" charset="0"/>
              </a:rPr>
              <a:t>ня н</a:t>
            </a:r>
            <a:r>
              <a:rPr lang="ru-RU" b="1" dirty="0" smtClean="0">
                <a:solidFill>
                  <a:srgbClr val="FF0000"/>
                </a:solidFill>
                <a:latin typeface="Times New Roman" pitchFamily="18" charset="0"/>
                <a:cs typeface="Times New Roman" pitchFamily="18" charset="0"/>
              </a:rPr>
              <a:t>и</a:t>
            </a:r>
            <a:r>
              <a:rPr lang="ru-RU" dirty="0" smtClean="0">
                <a:latin typeface="Times New Roman" pitchFamily="18" charset="0"/>
                <a:cs typeface="Times New Roman" pitchFamily="18" charset="0"/>
              </a:rPr>
              <a:t>кто (не)понял. 2) Он (не)р</a:t>
            </a:r>
            <a:r>
              <a:rPr lang="ru-RU" b="1" dirty="0" smtClean="0">
                <a:solidFill>
                  <a:srgbClr val="FF0000"/>
                </a:solidFill>
                <a:latin typeface="Times New Roman" pitchFamily="18" charset="0"/>
                <a:cs typeface="Times New Roman" pitchFamily="18" charset="0"/>
              </a:rPr>
              <a:t>а</a:t>
            </a:r>
            <a:r>
              <a:rPr lang="ru-RU" dirty="0" smtClean="0">
                <a:latin typeface="Times New Roman" pitchFamily="18" charset="0"/>
                <a:cs typeface="Times New Roman" pitchFamily="18" charset="0"/>
              </a:rPr>
              <a:t>змахивал руками – верный признак некоторой скрытности характера. 3) Я повт</a:t>
            </a:r>
            <a:r>
              <a:rPr lang="ru-RU" b="1" dirty="0" smtClean="0">
                <a:solidFill>
                  <a:srgbClr val="FF0000"/>
                </a:solidFill>
                <a:latin typeface="Times New Roman" pitchFamily="18" charset="0"/>
                <a:cs typeface="Times New Roman" pitchFamily="18" charset="0"/>
              </a:rPr>
              <a:t>о</a:t>
            </a:r>
            <a:r>
              <a:rPr lang="ru-RU" dirty="0" smtClean="0">
                <a:latin typeface="Times New Roman" pitchFamily="18" charset="0"/>
                <a:cs typeface="Times New Roman" pitchFamily="18" charset="0"/>
              </a:rPr>
              <a:t>рил пр</a:t>
            </a:r>
            <a:r>
              <a:rPr lang="ru-RU" b="1" dirty="0" smtClean="0">
                <a:solidFill>
                  <a:srgbClr val="FF0000"/>
                </a:solidFill>
                <a:latin typeface="Times New Roman" pitchFamily="18" charset="0"/>
                <a:cs typeface="Times New Roman" pitchFamily="18" charset="0"/>
              </a:rPr>
              <a:t>и</a:t>
            </a:r>
            <a:r>
              <a:rPr lang="ru-RU" dirty="0" smtClean="0">
                <a:latin typeface="Times New Roman" pitchFamily="18" charset="0"/>
                <a:cs typeface="Times New Roman" pitchFamily="18" charset="0"/>
              </a:rPr>
              <a:t>глашение – он н</a:t>
            </a:r>
            <a:r>
              <a:rPr lang="ru-RU" b="1" dirty="0" smtClean="0">
                <a:solidFill>
                  <a:srgbClr val="FF0000"/>
                </a:solidFill>
                <a:latin typeface="Times New Roman" pitchFamily="18" charset="0"/>
                <a:cs typeface="Times New Roman" pitchFamily="18" charset="0"/>
              </a:rPr>
              <a:t>и</a:t>
            </a:r>
            <a:r>
              <a:rPr lang="ru-RU" dirty="0" smtClean="0">
                <a:latin typeface="Times New Roman" pitchFamily="18" charset="0"/>
                <a:cs typeface="Times New Roman" pitchFamily="18" charset="0"/>
              </a:rPr>
              <a:t>чего (не)отвечал. 4) Вд</a:t>
            </a:r>
            <a:r>
              <a:rPr lang="ru-RU" b="1" dirty="0" smtClean="0">
                <a:solidFill>
                  <a:srgbClr val="FF0000"/>
                </a:solidFill>
                <a:latin typeface="Times New Roman" pitchFamily="18" charset="0"/>
                <a:cs typeface="Times New Roman" pitchFamily="18" charset="0"/>
              </a:rPr>
              <a:t>а</a:t>
            </a:r>
            <a:r>
              <a:rPr lang="ru-RU" dirty="0" smtClean="0">
                <a:latin typeface="Times New Roman" pitchFamily="18" charset="0"/>
                <a:cs typeface="Times New Roman" pitchFamily="18" charset="0"/>
              </a:rPr>
              <a:t>ли в</a:t>
            </a:r>
            <a:r>
              <a:rPr lang="ru-RU" b="1" dirty="0" smtClean="0">
                <a:solidFill>
                  <a:srgbClr val="FF0000"/>
                </a:solidFill>
                <a:latin typeface="Times New Roman" pitchFamily="18" charset="0"/>
                <a:cs typeface="Times New Roman" pitchFamily="18" charset="0"/>
              </a:rPr>
              <a:t>и</a:t>
            </a:r>
            <a:r>
              <a:rPr lang="ru-RU" dirty="0" smtClean="0">
                <a:latin typeface="Times New Roman" pitchFamily="18" charset="0"/>
                <a:cs typeface="Times New Roman" pitchFamily="18" charset="0"/>
              </a:rPr>
              <a:t>лась пыль – </a:t>
            </a:r>
            <a:r>
              <a:rPr lang="ru-RU" dirty="0" err="1" smtClean="0">
                <a:latin typeface="Times New Roman" pitchFamily="18" charset="0"/>
                <a:cs typeface="Times New Roman" pitchFamily="18" charset="0"/>
              </a:rPr>
              <a:t>Азамат</a:t>
            </a:r>
            <a:r>
              <a:rPr lang="ru-RU" dirty="0" smtClean="0">
                <a:latin typeface="Times New Roman" pitchFamily="18" charset="0"/>
                <a:cs typeface="Times New Roman" pitchFamily="18" charset="0"/>
              </a:rPr>
              <a:t> ск</a:t>
            </a:r>
            <a:r>
              <a:rPr lang="ru-RU" b="1" dirty="0" smtClean="0">
                <a:solidFill>
                  <a:srgbClr val="FF0000"/>
                </a:solidFill>
                <a:latin typeface="Times New Roman" pitchFamily="18" charset="0"/>
                <a:cs typeface="Times New Roman" pitchFamily="18" charset="0"/>
              </a:rPr>
              <a:t>а</a:t>
            </a:r>
            <a:r>
              <a:rPr lang="ru-RU" dirty="0" smtClean="0">
                <a:latin typeface="Times New Roman" pitchFamily="18" charset="0"/>
                <a:cs typeface="Times New Roman" pitchFamily="18" charset="0"/>
              </a:rPr>
              <a:t>кал на л</a:t>
            </a:r>
            <a:r>
              <a:rPr lang="ru-RU" b="1" dirty="0" smtClean="0">
                <a:solidFill>
                  <a:srgbClr val="FF0000"/>
                </a:solidFill>
                <a:latin typeface="Times New Roman" pitchFamily="18" charset="0"/>
                <a:cs typeface="Times New Roman" pitchFamily="18" charset="0"/>
              </a:rPr>
              <a:t>и</a:t>
            </a:r>
            <a:r>
              <a:rPr lang="ru-RU" dirty="0" smtClean="0">
                <a:latin typeface="Times New Roman" pitchFamily="18" charset="0"/>
                <a:cs typeface="Times New Roman" pitchFamily="18" charset="0"/>
              </a:rPr>
              <a:t>хом Карагёзе. 5) Попроб</a:t>
            </a:r>
            <a:r>
              <a:rPr lang="ru-RU" b="1" dirty="0" smtClean="0">
                <a:solidFill>
                  <a:srgbClr val="FF0000"/>
                </a:solidFill>
                <a:latin typeface="Times New Roman" pitchFamily="18" charset="0"/>
                <a:cs typeface="Times New Roman" pitchFamily="18" charset="0"/>
              </a:rPr>
              <a:t>о</a:t>
            </a:r>
            <a:r>
              <a:rPr lang="ru-RU" dirty="0" smtClean="0">
                <a:latin typeface="Times New Roman" pitchFamily="18" charset="0"/>
                <a:cs typeface="Times New Roman" pitchFamily="18" charset="0"/>
              </a:rPr>
              <a:t>вал идти п</a:t>
            </a:r>
            <a:r>
              <a:rPr lang="ru-RU" b="1" dirty="0" smtClean="0">
                <a:solidFill>
                  <a:srgbClr val="FF0000"/>
                </a:solidFill>
                <a:latin typeface="Times New Roman" pitchFamily="18" charset="0"/>
                <a:cs typeface="Times New Roman" pitchFamily="18" charset="0"/>
              </a:rPr>
              <a:t>е</a:t>
            </a:r>
            <a:r>
              <a:rPr lang="ru-RU" dirty="0" smtClean="0">
                <a:latin typeface="Times New Roman" pitchFamily="18" charset="0"/>
                <a:cs typeface="Times New Roman" pitchFamily="18" charset="0"/>
              </a:rPr>
              <a:t>шком – ноги мои п</a:t>
            </a:r>
            <a:r>
              <a:rPr lang="ru-RU" b="1" dirty="0" smtClean="0">
                <a:solidFill>
                  <a:srgbClr val="FF0000"/>
                </a:solidFill>
                <a:latin typeface="Times New Roman" pitchFamily="18" charset="0"/>
                <a:cs typeface="Times New Roman" pitchFamily="18" charset="0"/>
              </a:rPr>
              <a:t>о</a:t>
            </a:r>
            <a:r>
              <a:rPr lang="ru-RU" b="1" dirty="0" smtClean="0">
                <a:latin typeface="Times New Roman" pitchFamily="18" charset="0"/>
                <a:cs typeface="Times New Roman" pitchFamily="18" charset="0"/>
              </a:rPr>
              <a:t>д</a:t>
            </a:r>
            <a:r>
              <a:rPr lang="ru-RU" dirty="0" smtClean="0">
                <a:latin typeface="Times New Roman" pitchFamily="18" charset="0"/>
                <a:cs typeface="Times New Roman" pitchFamily="18" charset="0"/>
              </a:rPr>
              <a:t>к</a:t>
            </a:r>
            <a:r>
              <a:rPr lang="ru-RU" b="1" dirty="0" smtClean="0">
                <a:solidFill>
                  <a:srgbClr val="FF0000"/>
                </a:solidFill>
                <a:latin typeface="Times New Roman" pitchFamily="18" charset="0"/>
                <a:cs typeface="Times New Roman" pitchFamily="18" charset="0"/>
              </a:rPr>
              <a:t>о</a:t>
            </a:r>
            <a:r>
              <a:rPr lang="ru-RU" dirty="0" smtClean="0">
                <a:latin typeface="Times New Roman" pitchFamily="18" charset="0"/>
                <a:cs typeface="Times New Roman" pitchFamily="18" charset="0"/>
              </a:rPr>
              <a:t>сились. 6) Выстрел р</a:t>
            </a:r>
            <a:r>
              <a:rPr lang="ru-RU" b="1" dirty="0" smtClean="0">
                <a:solidFill>
                  <a:srgbClr val="FF0000"/>
                </a:solidFill>
                <a:latin typeface="Times New Roman" pitchFamily="18" charset="0"/>
                <a:cs typeface="Times New Roman" pitchFamily="18" charset="0"/>
              </a:rPr>
              <a:t>а</a:t>
            </a:r>
            <a:r>
              <a:rPr lang="ru-RU" dirty="0" smtClean="0">
                <a:latin typeface="Times New Roman" pitchFamily="18" charset="0"/>
                <a:cs typeface="Times New Roman" pitchFamily="18" charset="0"/>
              </a:rPr>
              <a:t>здался – дым наполнил комн</a:t>
            </a:r>
            <a:r>
              <a:rPr lang="ru-RU" b="1" dirty="0" smtClean="0">
                <a:solidFill>
                  <a:srgbClr val="FF0000"/>
                </a:solidFill>
                <a:latin typeface="Times New Roman" pitchFamily="18" charset="0"/>
                <a:cs typeface="Times New Roman" pitchFamily="18" charset="0"/>
              </a:rPr>
              <a:t>а</a:t>
            </a:r>
            <a:r>
              <a:rPr lang="ru-RU" dirty="0" smtClean="0">
                <a:latin typeface="Times New Roman" pitchFamily="18" charset="0"/>
                <a:cs typeface="Times New Roman" pitchFamily="18" charset="0"/>
              </a:rPr>
              <a:t>ту. 7) Горное оз</a:t>
            </a:r>
            <a:r>
              <a:rPr lang="ru-RU" b="1" dirty="0" smtClean="0">
                <a:solidFill>
                  <a:srgbClr val="FF0000"/>
                </a:solidFill>
                <a:latin typeface="Times New Roman" pitchFamily="18" charset="0"/>
                <a:cs typeface="Times New Roman" pitchFamily="18" charset="0"/>
              </a:rPr>
              <a:t>е</a:t>
            </a:r>
            <a:r>
              <a:rPr lang="ru-RU" dirty="0" smtClean="0">
                <a:latin typeface="Times New Roman" pitchFamily="18" charset="0"/>
                <a:cs typeface="Times New Roman" pitchFamily="18" charset="0"/>
              </a:rPr>
              <a:t>ро св</a:t>
            </a:r>
            <a:r>
              <a:rPr lang="ru-RU" b="1" dirty="0" smtClean="0">
                <a:solidFill>
                  <a:srgbClr val="FF0000"/>
                </a:solidFill>
                <a:latin typeface="Times New Roman" pitchFamily="18" charset="0"/>
                <a:cs typeface="Times New Roman" pitchFamily="18" charset="0"/>
              </a:rPr>
              <a:t>е</a:t>
            </a:r>
            <a:r>
              <a:rPr lang="ru-RU" dirty="0" smtClean="0">
                <a:latin typeface="Times New Roman" pitchFamily="18" charset="0"/>
                <a:cs typeface="Times New Roman" pitchFamily="18" charset="0"/>
              </a:rPr>
              <a:t>ркает на солнце – переливается всеми цв</a:t>
            </a:r>
            <a:r>
              <a:rPr lang="ru-RU" b="1" dirty="0" smtClean="0">
                <a:solidFill>
                  <a:srgbClr val="FF0000"/>
                </a:solidFill>
                <a:latin typeface="Times New Roman" pitchFamily="18" charset="0"/>
                <a:cs typeface="Times New Roman" pitchFamily="18" charset="0"/>
              </a:rPr>
              <a:t>е</a:t>
            </a:r>
            <a:r>
              <a:rPr lang="ru-RU" dirty="0" smtClean="0">
                <a:latin typeface="Times New Roman" pitchFamily="18" charset="0"/>
                <a:cs typeface="Times New Roman" pitchFamily="18" charset="0"/>
              </a:rPr>
              <a:t>тами в</a:t>
            </a:r>
            <a:r>
              <a:rPr lang="ru-RU" b="1" dirty="0" smtClean="0">
                <a:solidFill>
                  <a:srgbClr val="FF0000"/>
                </a:solidFill>
                <a:latin typeface="Times New Roman" pitchFamily="18" charset="0"/>
                <a:cs typeface="Times New Roman" pitchFamily="18" charset="0"/>
              </a:rPr>
              <a:t>о</a:t>
            </a:r>
            <a:r>
              <a:rPr lang="ru-RU" dirty="0" smtClean="0">
                <a:latin typeface="Times New Roman" pitchFamily="18" charset="0"/>
                <a:cs typeface="Times New Roman" pitchFamily="18" charset="0"/>
              </a:rPr>
              <a:t>лшебный криста</a:t>
            </a:r>
            <a:r>
              <a:rPr lang="ru-RU" b="1" dirty="0" smtClean="0">
                <a:solidFill>
                  <a:srgbClr val="FF0000"/>
                </a:solidFill>
                <a:latin typeface="Times New Roman" pitchFamily="18" charset="0"/>
                <a:cs typeface="Times New Roman" pitchFamily="18" charset="0"/>
              </a:rPr>
              <a:t>лл</a:t>
            </a:r>
            <a:r>
              <a:rPr lang="ru-RU" dirty="0" smtClean="0">
                <a:solidFill>
                  <a:srgbClr val="FF0000"/>
                </a:solidFill>
                <a:latin typeface="Times New Roman" pitchFamily="18" charset="0"/>
                <a:cs typeface="Times New Roman" pitchFamily="18" charset="0"/>
              </a:rPr>
              <a:t>. </a:t>
            </a:r>
            <a:r>
              <a:rPr lang="ru-RU" dirty="0" smtClean="0">
                <a:latin typeface="Times New Roman" pitchFamily="18" charset="0"/>
                <a:cs typeface="Times New Roman" pitchFamily="18" charset="0"/>
              </a:rPr>
              <a:t>8) Туман ра</a:t>
            </a:r>
            <a:r>
              <a:rPr lang="ru-RU" b="1" dirty="0" smtClean="0">
                <a:solidFill>
                  <a:srgbClr val="FF0000"/>
                </a:solidFill>
                <a:latin typeface="Times New Roman" pitchFamily="18" charset="0"/>
                <a:cs typeface="Times New Roman" pitchFamily="18" charset="0"/>
              </a:rPr>
              <a:t>сс</a:t>
            </a:r>
            <a:r>
              <a:rPr lang="ru-RU" dirty="0" smtClean="0">
                <a:latin typeface="Times New Roman" pitchFamily="18" charset="0"/>
                <a:cs typeface="Times New Roman" pitchFamily="18" charset="0"/>
              </a:rPr>
              <a:t>е</a:t>
            </a:r>
            <a:r>
              <a:rPr lang="ru-RU" b="1" dirty="0" smtClean="0">
                <a:solidFill>
                  <a:srgbClr val="FF0000"/>
                </a:solidFill>
                <a:latin typeface="Times New Roman" pitchFamily="18" charset="0"/>
                <a:cs typeface="Times New Roman" pitchFamily="18" charset="0"/>
              </a:rPr>
              <a:t>я</a:t>
            </a:r>
            <a:r>
              <a:rPr lang="ru-RU" dirty="0" smtClean="0">
                <a:latin typeface="Times New Roman" pitchFamily="18" charset="0"/>
                <a:cs typeface="Times New Roman" pitchFamily="18" charset="0"/>
              </a:rPr>
              <a:t>лся – в</a:t>
            </a:r>
            <a:r>
              <a:rPr lang="ru-RU" b="1" dirty="0" smtClean="0">
                <a:solidFill>
                  <a:srgbClr val="FF0000"/>
                </a:solidFill>
                <a:latin typeface="Times New Roman" pitchFamily="18" charset="0"/>
                <a:cs typeface="Times New Roman" pitchFamily="18" charset="0"/>
              </a:rPr>
              <a:t>е</a:t>
            </a:r>
            <a:r>
              <a:rPr lang="ru-RU" dirty="0" smtClean="0">
                <a:latin typeface="Times New Roman" pitchFamily="18" charset="0"/>
                <a:cs typeface="Times New Roman" pitchFamily="18" charset="0"/>
              </a:rPr>
              <a:t>ршины вновь з</a:t>
            </a:r>
            <a:r>
              <a:rPr lang="ru-RU" b="1" dirty="0" smtClean="0">
                <a:solidFill>
                  <a:srgbClr val="FF0000"/>
                </a:solidFill>
                <a:latin typeface="Times New Roman" pitchFamily="18" charset="0"/>
                <a:cs typeface="Times New Roman" pitchFamily="18" charset="0"/>
              </a:rPr>
              <a:t>а</a:t>
            </a:r>
            <a:r>
              <a:rPr lang="ru-RU" dirty="0" smtClean="0">
                <a:latin typeface="Times New Roman" pitchFamily="18" charset="0"/>
                <a:cs typeface="Times New Roman" pitchFamily="18" charset="0"/>
              </a:rPr>
              <a:t>св</a:t>
            </a:r>
            <a:r>
              <a:rPr lang="ru-RU" b="1" dirty="0" smtClean="0">
                <a:solidFill>
                  <a:srgbClr val="FF0000"/>
                </a:solidFill>
                <a:latin typeface="Times New Roman" pitchFamily="18" charset="0"/>
                <a:cs typeface="Times New Roman" pitchFamily="18" charset="0"/>
              </a:rPr>
              <a:t>е</a:t>
            </a:r>
            <a:r>
              <a:rPr lang="ru-RU" dirty="0" smtClean="0">
                <a:latin typeface="Times New Roman" pitchFamily="18" charset="0"/>
                <a:cs typeface="Times New Roman" pitchFamily="18" charset="0"/>
              </a:rPr>
              <a:t>ркали на солнце. 9) Я был скромен – м</a:t>
            </a:r>
            <a:r>
              <a:rPr lang="ru-RU" b="1" dirty="0" smtClean="0">
                <a:solidFill>
                  <a:srgbClr val="FF0000"/>
                </a:solidFill>
                <a:latin typeface="Times New Roman" pitchFamily="18" charset="0"/>
                <a:cs typeface="Times New Roman" pitchFamily="18" charset="0"/>
              </a:rPr>
              <a:t>е</a:t>
            </a:r>
            <a:r>
              <a:rPr lang="ru-RU" dirty="0" smtClean="0">
                <a:latin typeface="Times New Roman" pitchFamily="18" charset="0"/>
                <a:cs typeface="Times New Roman" pitchFamily="18" charset="0"/>
              </a:rPr>
              <a:t>ня обв</a:t>
            </a:r>
            <a:r>
              <a:rPr lang="ru-RU" b="1" dirty="0" smtClean="0">
                <a:solidFill>
                  <a:srgbClr val="FF0000"/>
                </a:solidFill>
                <a:latin typeface="Times New Roman" pitchFamily="18" charset="0"/>
                <a:cs typeface="Times New Roman" pitchFamily="18" charset="0"/>
              </a:rPr>
              <a:t>и</a:t>
            </a:r>
            <a:r>
              <a:rPr lang="ru-RU" dirty="0" smtClean="0">
                <a:latin typeface="Times New Roman" pitchFamily="18" charset="0"/>
                <a:cs typeface="Times New Roman" pitchFamily="18" charset="0"/>
              </a:rPr>
              <a:t>няли в лука</a:t>
            </a:r>
            <a:r>
              <a:rPr lang="ru-RU" b="1" dirty="0" smtClean="0">
                <a:solidFill>
                  <a:srgbClr val="FF0000"/>
                </a:solidFill>
                <a:latin typeface="Times New Roman" pitchFamily="18" charset="0"/>
                <a:cs typeface="Times New Roman" pitchFamily="18" charset="0"/>
              </a:rPr>
              <a:t>в</a:t>
            </a:r>
            <a:r>
              <a:rPr lang="ru-RU" dirty="0" smtClean="0">
                <a:latin typeface="Times New Roman" pitchFamily="18" charset="0"/>
                <a:cs typeface="Times New Roman" pitchFamily="18" charset="0"/>
              </a:rPr>
              <a:t>стве.</a:t>
            </a:r>
            <a:endParaRPr lang="ru-RU" dirty="0">
              <a:latin typeface="Times New Roman" pitchFamily="18" charset="0"/>
              <a:cs typeface="Times New Roman" pitchFamily="18" charset="0"/>
            </a:endParaRPr>
          </a:p>
        </p:txBody>
      </p:sp>
      <p:sp>
        <p:nvSpPr>
          <p:cNvPr id="16" name="Прямоугольник 15"/>
          <p:cNvSpPr/>
          <p:nvPr/>
        </p:nvSpPr>
        <p:spPr>
          <a:xfrm>
            <a:off x="853440" y="5934670"/>
            <a:ext cx="9596846" cy="369332"/>
          </a:xfrm>
          <a:prstGeom prst="rect">
            <a:avLst/>
          </a:prstGeom>
        </p:spPr>
        <p:txBody>
          <a:bodyPr wrap="square">
            <a:spAutoFit/>
          </a:bodyPr>
          <a:lstStyle/>
          <a:p>
            <a:r>
              <a:rPr lang="ru-RU" b="1" i="1" dirty="0" smtClean="0">
                <a:solidFill>
                  <a:srgbClr val="0070C0"/>
                </a:solidFill>
                <a:latin typeface="Times New Roman" pitchFamily="18" charset="0"/>
                <a:cs typeface="Times New Roman" pitchFamily="18" charset="0"/>
              </a:rPr>
              <a:t>5. Выступите перед классом с результатами групповой работы</a:t>
            </a:r>
          </a:p>
        </p:txBody>
      </p:sp>
      <p:sp>
        <p:nvSpPr>
          <p:cNvPr id="15" name="Прямоугольник 14"/>
          <p:cNvSpPr/>
          <p:nvPr/>
        </p:nvSpPr>
        <p:spPr>
          <a:xfrm>
            <a:off x="653143" y="5303520"/>
            <a:ext cx="9923417" cy="646331"/>
          </a:xfrm>
          <a:prstGeom prst="rect">
            <a:avLst/>
          </a:prstGeom>
        </p:spPr>
        <p:txBody>
          <a:bodyPr wrap="square">
            <a:spAutoFit/>
          </a:bodyPr>
          <a:lstStyle/>
          <a:p>
            <a:r>
              <a:rPr lang="ru-RU" b="1" i="1" dirty="0" smtClean="0">
                <a:solidFill>
                  <a:srgbClr val="0070C0"/>
                </a:solidFill>
                <a:latin typeface="Times New Roman" pitchFamily="18" charset="0"/>
                <a:cs typeface="Times New Roman" pitchFamily="18" charset="0"/>
              </a:rPr>
              <a:t>4. Составьте собственные  предложения на каждый вид смысловых отношений в БСП с тире. </a:t>
            </a:r>
          </a:p>
        </p:txBody>
      </p:sp>
    </p:spTree>
    <p:extLst>
      <p:ext uri="{BB962C8B-B14F-4D97-AF65-F5344CB8AC3E}">
        <p14:creationId xmlns="" xmlns:p14="http://schemas.microsoft.com/office/powerpoint/2010/main" val="40583012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a:blip r:embed="rId2"/>
          <a:stretch/>
        </p:blipFill>
        <p:spPr>
          <a:xfrm>
            <a:off x="0" y="0"/>
            <a:ext cx="12190680" cy="1891800"/>
          </a:xfrm>
          <a:prstGeom prst="rect">
            <a:avLst/>
          </a:prstGeom>
          <a:ln>
            <a:noFill/>
          </a:ln>
        </p:spPr>
      </p:pic>
      <p:pic>
        <p:nvPicPr>
          <p:cNvPr id="3" name="Рисунок 2"/>
          <p:cNvPicPr/>
          <p:nvPr/>
        </p:nvPicPr>
        <p:blipFill>
          <a:blip r:embed="rId3"/>
          <a:srcRect l="1280" b="17981"/>
          <a:stretch/>
        </p:blipFill>
        <p:spPr>
          <a:xfrm>
            <a:off x="54000" y="160920"/>
            <a:ext cx="4645000" cy="1234134"/>
          </a:xfrm>
          <a:prstGeom prst="rect">
            <a:avLst/>
          </a:prstGeom>
          <a:ln>
            <a:noFill/>
          </a:ln>
        </p:spPr>
      </p:pic>
      <p:pic>
        <p:nvPicPr>
          <p:cNvPr id="4" name="Рисунок 9"/>
          <p:cNvPicPr/>
          <p:nvPr/>
        </p:nvPicPr>
        <p:blipFill>
          <a:blip r:embed="rId4"/>
          <a:stretch/>
        </p:blipFill>
        <p:spPr>
          <a:xfrm>
            <a:off x="0" y="1891800"/>
            <a:ext cx="12190320" cy="1320120"/>
          </a:xfrm>
          <a:prstGeom prst="rect">
            <a:avLst/>
          </a:prstGeom>
          <a:ln>
            <a:noFill/>
          </a:ln>
        </p:spPr>
      </p:pic>
      <p:sp>
        <p:nvSpPr>
          <p:cNvPr id="5" name="Прямоугольник 4"/>
          <p:cNvSpPr/>
          <p:nvPr/>
        </p:nvSpPr>
        <p:spPr>
          <a:xfrm>
            <a:off x="8623727" y="230301"/>
            <a:ext cx="3289599" cy="1058047"/>
          </a:xfrm>
          <a:prstGeom prst="rect">
            <a:avLst/>
          </a:prstGeom>
        </p:spPr>
        <p:txBody>
          <a:bodyPr wrap="square">
            <a:spAutoFit/>
          </a:bodyPr>
          <a:lstStyle/>
          <a:p>
            <a:pPr>
              <a:lnSpc>
                <a:spcPct val="107000"/>
              </a:lnSpc>
              <a:spcAft>
                <a:spcPts val="0"/>
              </a:spcAft>
            </a:pPr>
            <a:r>
              <a:rPr lang="ru-RU" sz="2000" b="1"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Обобщение. </a:t>
            </a:r>
          </a:p>
          <a:p>
            <a:pPr>
              <a:lnSpc>
                <a:spcPct val="107000"/>
              </a:lnSpc>
              <a:spcAft>
                <a:spcPts val="0"/>
              </a:spcAft>
            </a:pPr>
            <a:r>
              <a:rPr lang="ru-RU" sz="2000" b="1"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Смысловые отношения между частями БСП</a:t>
            </a:r>
            <a:endParaRPr lang="ru-RU" sz="2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7" name="Рисунок 6"/>
          <p:cNvPicPr/>
          <p:nvPr/>
        </p:nvPicPr>
        <p:blipFill>
          <a:blip r:embed="rId5"/>
          <a:stretch/>
        </p:blipFill>
        <p:spPr>
          <a:xfrm>
            <a:off x="0" y="6550200"/>
            <a:ext cx="12190680" cy="305640"/>
          </a:xfrm>
          <a:prstGeom prst="rect">
            <a:avLst/>
          </a:prstGeom>
          <a:ln>
            <a:noFill/>
          </a:ln>
        </p:spPr>
      </p:pic>
      <p:sp>
        <p:nvSpPr>
          <p:cNvPr id="10" name="Прямоугольник 9">
            <a:extLst>
              <a:ext uri="{FF2B5EF4-FFF2-40B4-BE49-F238E27FC236}">
                <a16:creationId xmlns="" xmlns:a16="http://schemas.microsoft.com/office/drawing/2014/main" id="{B820D6AB-912F-406F-8708-222B8BB3DB2C}"/>
              </a:ext>
            </a:extLst>
          </p:cNvPr>
          <p:cNvSpPr/>
          <p:nvPr/>
        </p:nvSpPr>
        <p:spPr>
          <a:xfrm>
            <a:off x="2795451" y="1267097"/>
            <a:ext cx="5525589" cy="584775"/>
          </a:xfrm>
          <a:prstGeom prst="rect">
            <a:avLst/>
          </a:prstGeom>
        </p:spPr>
        <p:txBody>
          <a:bodyPr wrap="square">
            <a:spAutoFit/>
          </a:bodyPr>
          <a:lstStyle/>
          <a:p>
            <a:pPr algn="ctr"/>
            <a:r>
              <a:rPr lang="ru-RU" sz="3200" b="1" dirty="0" smtClean="0">
                <a:solidFill>
                  <a:srgbClr val="FFFF00"/>
                </a:solidFill>
                <a:latin typeface="Times New Roman" pitchFamily="18" charset="0"/>
                <a:cs typeface="Times New Roman" pitchFamily="18" charset="0"/>
              </a:rPr>
              <a:t>ДВОЕТОЧИЕ</a:t>
            </a:r>
            <a:endParaRPr lang="ru-RU" sz="3200" dirty="0">
              <a:solidFill>
                <a:srgbClr val="FFFF00"/>
              </a:solidFill>
              <a:latin typeface="Times New Roman" pitchFamily="18" charset="0"/>
              <a:cs typeface="Times New Roman" pitchFamily="18" charset="0"/>
            </a:endParaRPr>
          </a:p>
        </p:txBody>
      </p:sp>
      <p:sp>
        <p:nvSpPr>
          <p:cNvPr id="11" name="Прямоугольник 10"/>
          <p:cNvSpPr/>
          <p:nvPr/>
        </p:nvSpPr>
        <p:spPr>
          <a:xfrm>
            <a:off x="391885" y="1950243"/>
            <a:ext cx="10006149" cy="388696"/>
          </a:xfrm>
          <a:prstGeom prst="rect">
            <a:avLst/>
          </a:prstGeom>
        </p:spPr>
        <p:txBody>
          <a:bodyPr wrap="square">
            <a:spAutoFit/>
          </a:bodyPr>
          <a:lstStyle/>
          <a:p>
            <a:pPr>
              <a:lnSpc>
                <a:spcPct val="107000"/>
              </a:lnSpc>
              <a:spcAft>
                <a:spcPts val="0"/>
              </a:spcAft>
            </a:pPr>
            <a:r>
              <a:rPr lang="ru-RU"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1. Сформулируйте правило, в каких случаях между частями БСП ставится  двоеточие</a:t>
            </a:r>
            <a:endParaRPr lang="ru-RU"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2" name="Прямоугольник 11"/>
          <p:cNvSpPr/>
          <p:nvPr/>
        </p:nvSpPr>
        <p:spPr>
          <a:xfrm>
            <a:off x="496390" y="2390502"/>
            <a:ext cx="10489474" cy="368755"/>
          </a:xfrm>
          <a:prstGeom prst="rect">
            <a:avLst/>
          </a:prstGeom>
        </p:spPr>
        <p:txBody>
          <a:bodyPr wrap="square">
            <a:spAutoFit/>
          </a:bodyPr>
          <a:lstStyle/>
          <a:p>
            <a:pPr>
              <a:lnSpc>
                <a:spcPct val="107000"/>
              </a:lnSpc>
              <a:spcAft>
                <a:spcPts val="0"/>
              </a:spcAft>
            </a:pPr>
            <a:r>
              <a:rPr lang="ru-RU" b="1" i="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2. Нарисуйте к сформулированному правилу иллюстрацию, таблицу, кластер </a:t>
            </a:r>
            <a:endParaRPr lang="ru-RU" i="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3" name="Прямоугольник 12"/>
          <p:cNvSpPr/>
          <p:nvPr/>
        </p:nvSpPr>
        <p:spPr>
          <a:xfrm>
            <a:off x="500743" y="2738845"/>
            <a:ext cx="11691257" cy="3139321"/>
          </a:xfrm>
          <a:prstGeom prst="rect">
            <a:avLst/>
          </a:prstGeom>
        </p:spPr>
        <p:txBody>
          <a:bodyPr wrap="square">
            <a:spAutoFit/>
          </a:bodyPr>
          <a:lstStyle/>
          <a:p>
            <a:r>
              <a:rPr lang="ru-RU" b="1" i="1" dirty="0" smtClean="0">
                <a:solidFill>
                  <a:srgbClr val="0070C0"/>
                </a:solidFill>
                <a:latin typeface="Times New Roman" pitchFamily="18" charset="0"/>
                <a:cs typeface="Times New Roman" pitchFamily="18" charset="0"/>
              </a:rPr>
              <a:t>3. Прочитайте. Определите смысловые отношения между частями бессоюзных сложных предложений. Запишите предложения, расставляя знаки препинания, подчеркивая грамматические основы, в следующей последовательности:</a:t>
            </a:r>
            <a:endParaRPr lang="ru-RU" b="1" dirty="0" smtClean="0">
              <a:solidFill>
                <a:srgbClr val="0070C0"/>
              </a:solidFill>
              <a:latin typeface="Times New Roman" pitchFamily="18" charset="0"/>
              <a:cs typeface="Times New Roman" pitchFamily="18" charset="0"/>
            </a:endParaRPr>
          </a:p>
          <a:p>
            <a:r>
              <a:rPr lang="ru-RU" dirty="0" smtClean="0">
                <a:solidFill>
                  <a:srgbClr val="7030A0"/>
                </a:solidFill>
                <a:latin typeface="Times New Roman" pitchFamily="18" charset="0"/>
                <a:cs typeface="Times New Roman" pitchFamily="18" charset="0"/>
              </a:rPr>
              <a:t>1) второе предложение указывает на причину того, о чем говорится в первом предложении;</a:t>
            </a:r>
            <a:br>
              <a:rPr lang="ru-RU" dirty="0" smtClean="0">
                <a:solidFill>
                  <a:srgbClr val="7030A0"/>
                </a:solidFill>
                <a:latin typeface="Times New Roman" pitchFamily="18" charset="0"/>
                <a:cs typeface="Times New Roman" pitchFamily="18" charset="0"/>
              </a:rPr>
            </a:br>
            <a:r>
              <a:rPr lang="ru-RU" dirty="0" smtClean="0">
                <a:solidFill>
                  <a:srgbClr val="7030A0"/>
                </a:solidFill>
                <a:latin typeface="Times New Roman" pitchFamily="18" charset="0"/>
                <a:cs typeface="Times New Roman" pitchFamily="18" charset="0"/>
              </a:rPr>
              <a:t>2) второе предложение раскрывает, поясняет содержание первого;</a:t>
            </a:r>
            <a:br>
              <a:rPr lang="ru-RU" dirty="0" smtClean="0">
                <a:solidFill>
                  <a:srgbClr val="7030A0"/>
                </a:solidFill>
                <a:latin typeface="Times New Roman" pitchFamily="18" charset="0"/>
                <a:cs typeface="Times New Roman" pitchFamily="18" charset="0"/>
              </a:rPr>
            </a:br>
            <a:r>
              <a:rPr lang="ru-RU" dirty="0" smtClean="0">
                <a:solidFill>
                  <a:srgbClr val="7030A0"/>
                </a:solidFill>
                <a:latin typeface="Times New Roman" pitchFamily="18" charset="0"/>
                <a:cs typeface="Times New Roman" pitchFamily="18" charset="0"/>
              </a:rPr>
              <a:t>3) второе предложение дополняет смысл первого предложения.</a:t>
            </a:r>
          </a:p>
          <a:p>
            <a:r>
              <a:rPr lang="ru-RU" dirty="0" smtClean="0">
                <a:latin typeface="Times New Roman" pitchFamily="18" charset="0"/>
                <a:cs typeface="Times New Roman" pitchFamily="18" charset="0"/>
              </a:rPr>
              <a:t>1) Есть на свете такие счастливые лица глядеть на них всякому любо точно они греют вас или гладят. 2) Не одной только полудикой прелестью разлитой по всему ее тонкому телу привлекла она меня ее душа мне нравилась. 3) Не ноги меня несли не лодка меня везла меня поднимали какие-то широкие сильные крылья. 4) Вдруг я слышу меня кличет кто-то. 5) Голова у меня ходила кругом слишком много впечатлений в нее нахлынуло разом. 6) Он любил ее страстно и никогда ничего ей не запрещал он в душе считал себя перед ней виноватым.</a:t>
            </a:r>
            <a:endParaRPr lang="ru-RU" dirty="0">
              <a:latin typeface="Times New Roman" pitchFamily="18" charset="0"/>
              <a:cs typeface="Times New Roman" pitchFamily="18" charset="0"/>
            </a:endParaRPr>
          </a:p>
        </p:txBody>
      </p:sp>
      <p:sp>
        <p:nvSpPr>
          <p:cNvPr id="16" name="Прямоугольник 15"/>
          <p:cNvSpPr/>
          <p:nvPr/>
        </p:nvSpPr>
        <p:spPr>
          <a:xfrm>
            <a:off x="1323703" y="6195927"/>
            <a:ext cx="9596846" cy="369332"/>
          </a:xfrm>
          <a:prstGeom prst="rect">
            <a:avLst/>
          </a:prstGeom>
        </p:spPr>
        <p:txBody>
          <a:bodyPr wrap="square">
            <a:spAutoFit/>
          </a:bodyPr>
          <a:lstStyle/>
          <a:p>
            <a:r>
              <a:rPr lang="ru-RU" b="1" i="1" dirty="0" smtClean="0">
                <a:solidFill>
                  <a:srgbClr val="0070C0"/>
                </a:solidFill>
                <a:latin typeface="Times New Roman" pitchFamily="18" charset="0"/>
                <a:cs typeface="Times New Roman" pitchFamily="18" charset="0"/>
              </a:rPr>
              <a:t>5. Выступите перед классом с результатами групповой работы</a:t>
            </a:r>
          </a:p>
        </p:txBody>
      </p:sp>
      <p:sp>
        <p:nvSpPr>
          <p:cNvPr id="15" name="Прямоугольник 14"/>
          <p:cNvSpPr/>
          <p:nvPr/>
        </p:nvSpPr>
        <p:spPr>
          <a:xfrm>
            <a:off x="613954" y="5878286"/>
            <a:ext cx="11142617" cy="369332"/>
          </a:xfrm>
          <a:prstGeom prst="rect">
            <a:avLst/>
          </a:prstGeom>
        </p:spPr>
        <p:txBody>
          <a:bodyPr wrap="square">
            <a:spAutoFit/>
          </a:bodyPr>
          <a:lstStyle/>
          <a:p>
            <a:r>
              <a:rPr lang="ru-RU" b="1" i="1" dirty="0" smtClean="0">
                <a:solidFill>
                  <a:srgbClr val="0070C0"/>
                </a:solidFill>
                <a:latin typeface="Times New Roman" pitchFamily="18" charset="0"/>
                <a:cs typeface="Times New Roman" pitchFamily="18" charset="0"/>
              </a:rPr>
              <a:t>4. Составьте собственные  предложения на каждый вид смысловых отношений в БСП с двоеточием. </a:t>
            </a:r>
          </a:p>
        </p:txBody>
      </p:sp>
    </p:spTree>
    <p:extLst>
      <p:ext uri="{BB962C8B-B14F-4D97-AF65-F5344CB8AC3E}">
        <p14:creationId xmlns="" xmlns:p14="http://schemas.microsoft.com/office/powerpoint/2010/main" val="4058301237"/>
      </p:ext>
    </p:extLst>
  </p:cSld>
  <p:clrMapOvr>
    <a:masterClrMapping/>
  </p:clrMapOvr>
  <p:timing>
    <p:tnLst>
      <p:par>
        <p:cTn id="1" dur="indefinite" restart="never" nodeType="tmRoot"/>
      </p:par>
    </p:tnLst>
  </p:timing>
</p:sld>
</file>

<file path=ppt/theme/theme1.xml><?xml version="1.0" encoding="utf-8"?>
<a:theme xmlns:a="http://schemas.openxmlformats.org/drawingml/2006/main" name="Contents Slide Master">
  <a:themeElements>
    <a:clrScheme name="ALLPPT- BURGERS">
      <a:dk1>
        <a:sysClr val="windowText" lastClr="000000"/>
      </a:dk1>
      <a:lt1>
        <a:sysClr val="window" lastClr="FFFFFF"/>
      </a:lt1>
      <a:dk2>
        <a:srgbClr val="44546A"/>
      </a:dk2>
      <a:lt2>
        <a:srgbClr val="E7E6E6"/>
      </a:lt2>
      <a:accent1>
        <a:srgbClr val="F8BA16"/>
      </a:accent1>
      <a:accent2>
        <a:srgbClr val="454545"/>
      </a:accent2>
      <a:accent3>
        <a:srgbClr val="F8BA16"/>
      </a:accent3>
      <a:accent4>
        <a:srgbClr val="454545"/>
      </a:accent4>
      <a:accent5>
        <a:srgbClr val="F8BA16"/>
      </a:accent5>
      <a:accent6>
        <a:srgbClr val="454545"/>
      </a:accent6>
      <a:hlink>
        <a:srgbClr val="454545"/>
      </a:hlink>
      <a:folHlink>
        <a:srgbClr val="454545"/>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ection Break Slide Master">
  <a:themeElements>
    <a:clrScheme name="ALLPPT- BURGERS">
      <a:dk1>
        <a:sysClr val="windowText" lastClr="000000"/>
      </a:dk1>
      <a:lt1>
        <a:sysClr val="window" lastClr="FFFFFF"/>
      </a:lt1>
      <a:dk2>
        <a:srgbClr val="44546A"/>
      </a:dk2>
      <a:lt2>
        <a:srgbClr val="E7E6E6"/>
      </a:lt2>
      <a:accent1>
        <a:srgbClr val="F8BA16"/>
      </a:accent1>
      <a:accent2>
        <a:srgbClr val="454545"/>
      </a:accent2>
      <a:accent3>
        <a:srgbClr val="F8BA16"/>
      </a:accent3>
      <a:accent4>
        <a:srgbClr val="454545"/>
      </a:accent4>
      <a:accent5>
        <a:srgbClr val="F8BA16"/>
      </a:accent5>
      <a:accent6>
        <a:srgbClr val="454545"/>
      </a:accent6>
      <a:hlink>
        <a:srgbClr val="454545"/>
      </a:hlink>
      <a:folHlink>
        <a:srgbClr val="454545"/>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2079</TotalTime>
  <Words>612</Words>
  <Application>Microsoft Office PowerPoint</Application>
  <PresentationFormat>Произвольный</PresentationFormat>
  <Paragraphs>40</Paragraphs>
  <Slides>4</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4</vt:i4>
      </vt:variant>
    </vt:vector>
  </HeadingPairs>
  <TitlesOfParts>
    <vt:vector size="6" baseType="lpstr">
      <vt:lpstr>Contents Slide Master</vt:lpstr>
      <vt:lpstr>Section Break Slide Master</vt:lpstr>
      <vt:lpstr>Слайд 1</vt:lpstr>
      <vt:lpstr>Слайд 2</vt:lpstr>
      <vt:lpstr>Слайд 3</vt:lpstr>
      <vt:lpstr>Слайд 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ПК</cp:lastModifiedBy>
  <cp:revision>110</cp:revision>
  <dcterms:created xsi:type="dcterms:W3CDTF">2020-01-20T05:08:25Z</dcterms:created>
  <dcterms:modified xsi:type="dcterms:W3CDTF">2024-07-04T12:14:55Z</dcterms:modified>
</cp:coreProperties>
</file>