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32" r:id="rId4"/>
    <p:sldId id="318" r:id="rId5"/>
    <p:sldId id="328" r:id="rId6"/>
    <p:sldId id="257" r:id="rId7"/>
    <p:sldId id="266" r:id="rId8"/>
    <p:sldId id="344" r:id="rId9"/>
    <p:sldId id="345" r:id="rId10"/>
    <p:sldId id="346" r:id="rId11"/>
    <p:sldId id="347" r:id="rId12"/>
    <p:sldId id="348" r:id="rId13"/>
    <p:sldId id="338" r:id="rId14"/>
    <p:sldId id="339" r:id="rId15"/>
    <p:sldId id="340" r:id="rId16"/>
    <p:sldId id="341" r:id="rId17"/>
    <p:sldId id="342" r:id="rId18"/>
    <p:sldId id="343" r:id="rId19"/>
    <p:sldId id="350" r:id="rId20"/>
    <p:sldId id="352" r:id="rId21"/>
    <p:sldId id="330" r:id="rId22"/>
    <p:sldId id="331" r:id="rId23"/>
    <p:sldId id="354" r:id="rId24"/>
    <p:sldId id="355" r:id="rId25"/>
    <p:sldId id="35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605962C-4FE5-4125-9195-A46676AA025D}">
          <p14:sldIdLst>
            <p14:sldId id="256"/>
            <p14:sldId id="332"/>
            <p14:sldId id="318"/>
            <p14:sldId id="328"/>
            <p14:sldId id="257"/>
            <p14:sldId id="266"/>
            <p14:sldId id="344"/>
            <p14:sldId id="345"/>
            <p14:sldId id="346"/>
            <p14:sldId id="347"/>
            <p14:sldId id="348"/>
            <p14:sldId id="338"/>
            <p14:sldId id="339"/>
            <p14:sldId id="340"/>
            <p14:sldId id="341"/>
            <p14:sldId id="342"/>
            <p14:sldId id="343"/>
            <p14:sldId id="350"/>
            <p14:sldId id="352"/>
            <p14:sldId id="330"/>
            <p14:sldId id="331"/>
            <p14:sldId id="354"/>
            <p14:sldId id="355"/>
            <p14:sldId id="35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695" autoAdjust="0"/>
  </p:normalViewPr>
  <p:slideViewPr>
    <p:cSldViewPr>
      <p:cViewPr varScale="1">
        <p:scale>
          <a:sx n="62" d="100"/>
          <a:sy n="62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4281-411A-4511-B1D1-6C1D3A4F608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6896C-7807-42E5-8508-10091D8D492F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132856"/>
            <a:ext cx="8458200" cy="178269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сайта </a:t>
            </a:r>
            <a:b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семья»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1042988" y="1671638"/>
            <a:ext cx="7058025" cy="4081117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400" b="1" dirty="0" smtClean="0"/>
              <a:t>     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Web-страница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расширение: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xls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txt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html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7" name="Picture 22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12976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229200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3.</a:t>
            </a:r>
            <a:endParaRPr lang="ru-RU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8202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971600" y="1268760"/>
            <a:ext cx="7058025" cy="4512004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Web-страницы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сайта объединяются между собой с помощью...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Гиперссылок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Браузера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Сервера	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1" name="Picture 22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12976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93096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301208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4.</a:t>
            </a:r>
            <a:endParaRPr lang="ru-RU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9226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899592" y="1124744"/>
            <a:ext cx="7058025" cy="4081117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400" b="1" dirty="0" smtClean="0"/>
              <a:t>    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HTML - это ...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Школьный алгоритмический язык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Язык разметки гипертекста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Язык программирования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5" name="Picture 22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08920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17032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97152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5.</a:t>
            </a:r>
            <a:endParaRPr lang="ru-RU" b="1" i="1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10250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1043608" y="1311866"/>
            <a:ext cx="7776864" cy="4081117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Web-сайт можно создать с помощью языка...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Q</a:t>
            </a:r>
            <a:r>
              <a:rPr lang="en-US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asic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Turbo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Pascal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HTML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9" name="Picture 22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33056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869160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6.</a:t>
            </a:r>
            <a:endParaRPr lang="ru-RU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11274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971600" y="1052736"/>
            <a:ext cx="7848872" cy="4598182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400" b="1" dirty="0" smtClean="0"/>
              <a:t>   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Web-страниц используются 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Web-редакторы: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DreamWeaver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Paint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3" name="Picture 22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40968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49080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157192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7.</a:t>
            </a:r>
            <a:endParaRPr lang="ru-RU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12298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1042988" y="1671638"/>
            <a:ext cx="7777484" cy="4081117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Браузер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программа для ...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Просмотра Web-страниц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Создания гиперссылок на Web-странице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Создания Web-страниц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7" name="Picture 22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21088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229200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8.</a:t>
            </a:r>
            <a:endParaRPr lang="ru-RU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13322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990600" y="1671638"/>
            <a:ext cx="7829872" cy="4081117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Что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гиперссылка?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Текст, выделенный полужирным шрифтом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Указатель на другую Web-страницу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Выделенный фрагмент текста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1" name="Picture 22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12976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93096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229200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9.</a:t>
            </a:r>
            <a:endParaRPr lang="ru-RU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14346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1043608" y="1311866"/>
            <a:ext cx="7058025" cy="4512004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просмотра Web-страниц в Интернете используют программу: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MS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Блокнот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Chrome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5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65104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373216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84984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10.</a:t>
            </a:r>
            <a:endParaRPr lang="ru-RU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15370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23528" y="620688"/>
            <a:ext cx="849694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  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созданные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Web-сайты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 Web-сайтов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таблице: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8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игра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628800"/>
          <a:ext cx="8424936" cy="4579186"/>
        </p:xfrm>
        <a:graphic>
          <a:graphicData uri="http://schemas.openxmlformats.org/drawingml/2006/table">
            <a:tbl>
              <a:tblPr/>
              <a:tblGrid>
                <a:gridCol w="4740096"/>
                <a:gridCol w="1260505"/>
                <a:gridCol w="1370567"/>
                <a:gridCol w="1053768"/>
              </a:tblGrid>
              <a:tr h="567041">
                <a:tc>
                  <a:txBody>
                    <a:bodyPr/>
                    <a:lstStyle/>
                    <a:p>
                      <a:pPr marL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Баллы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Название сайта: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22275" algn="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98475" algn="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47675" algn="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полностью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частично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нет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5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Структура сайта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Отражены цели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Содержание представленной информации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49">
                <a:tc>
                  <a:txBody>
                    <a:bodyPr/>
                    <a:lstStyle/>
                    <a:p>
                      <a:pPr marL="12700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Представленная информация является ценной и интересной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Стилистически текст построен грамотно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Орфографические ошибки отсутствуют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Текст написан понятным языком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Дизайн сайта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Дизайн соответствует тематике сайта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Текст на выбранном фоне хорошо читается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Иллюстрации хорошего качества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Навигация по сайту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Представлен широкий спектр средств навигации</a:t>
                      </a: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1">
                <a:tc>
                  <a:txBody>
                    <a:bodyPr/>
                    <a:lstStyle/>
                    <a:p>
                      <a:pPr marL="12700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Все гиперссылки работают корректно</a:t>
                      </a:r>
                      <a:endParaRPr lang="ru-RU" sz="1400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1520" y="6237312"/>
            <a:ext cx="8892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Внесите свои предложения и пожелания по дальнейшему развитию сайта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23528" y="3212976"/>
            <a:ext cx="85677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</a:t>
            </a:r>
            <a:r>
              <a:rPr lang="ru-RU" altLang="ru-RU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МБОУ СОШ №9 г</a:t>
            </a:r>
            <a:r>
              <a:rPr lang="ru-RU" altLang="ru-RU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Бердска</a:t>
            </a:r>
            <a:endParaRPr lang="ru-RU" altLang="ru-RU" dirty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3528" y="2492896"/>
            <a:ext cx="882047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</a:t>
            </a:r>
            <a:r>
              <a:rPr lang="ru-RU" altLang="ru-RU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МАОУ «Лицей №7 г</a:t>
            </a:r>
            <a:r>
              <a:rPr lang="ru-RU" altLang="ru-RU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Бердска</a:t>
            </a:r>
            <a:endParaRPr lang="ru-RU" altLang="ru-RU" dirty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528" y="1844824"/>
            <a:ext cx="882047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</a:t>
            </a:r>
            <a:r>
              <a:rPr lang="ru-RU" altLang="ru-RU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МАОУ СОШ №4 г</a:t>
            </a:r>
            <a:r>
              <a:rPr lang="ru-RU" altLang="ru-RU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Бердска</a:t>
            </a:r>
            <a:endParaRPr lang="ru-RU" altLang="ru-RU" dirty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23215" y="3919220"/>
            <a:ext cx="8820785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</a:t>
            </a:r>
            <a:r>
              <a:rPr lang="ru-RU" altLang="ru-RU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МБОУ СОШ №13 г</a:t>
            </a:r>
            <a:r>
              <a:rPr lang="ru-RU" altLang="ru-RU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Бердска</a:t>
            </a:r>
            <a:endParaRPr lang="ru-RU" altLang="ru-RU" dirty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328592"/>
          </a:xfrm>
        </p:spPr>
        <p:txBody>
          <a:bodyPr>
            <a:normAutofit/>
          </a:bodyPr>
          <a:lstStyle/>
          <a:p>
            <a:pPr lvl="0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навыки по созданию 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web-страниц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с помощью визуального 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HTML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редактора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освоить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критерии создания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веб-ресурсов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научить качественно оценивать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веб-ресурсы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общего назначения;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проектную работу по созданию сайта по заданной теме.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программы 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KompoZer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http://web-grafika.pro/assets/images/web-grafika/kurs_multimedia/kompozer1_05.jpg"/>
          <p:cNvPicPr>
            <a:picLocks noGrp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9552" y="1052736"/>
            <a:ext cx="8136904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Практическая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сайта «Моя семья»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75656" y="1988840"/>
            <a:ext cx="627697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Line 7"/>
          <p:cNvSpPr>
            <a:spLocks noChangeShapeType="1"/>
          </p:cNvSpPr>
          <p:nvPr/>
        </p:nvSpPr>
        <p:spPr bwMode="auto">
          <a:xfrm>
            <a:off x="6011863" y="2133600"/>
            <a:ext cx="0" cy="42481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0" name="Line 8"/>
          <p:cNvSpPr>
            <a:spLocks noChangeShapeType="1"/>
          </p:cNvSpPr>
          <p:nvPr/>
        </p:nvSpPr>
        <p:spPr bwMode="auto">
          <a:xfrm>
            <a:off x="2987675" y="1989138"/>
            <a:ext cx="0" cy="4392612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1" name="Text Box 11"/>
          <p:cNvSpPr txBox="1">
            <a:spLocks noChangeArrowheads="1"/>
          </p:cNvSpPr>
          <p:nvPr/>
        </p:nvSpPr>
        <p:spPr bwMode="auto">
          <a:xfrm>
            <a:off x="179512" y="2276872"/>
            <a:ext cx="27860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3333CC"/>
                </a:solidFill>
                <a:latin typeface="Times New Roman" panose="02020603050405020304" pitchFamily="18" charset="0"/>
              </a:rPr>
              <a:t>Урок понравился,</a:t>
            </a:r>
            <a:endParaRPr lang="ru-RU" altLang="ru-RU" sz="2000" b="1" i="1" dirty="0">
              <a:solidFill>
                <a:srgbClr val="3333CC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3333CC"/>
                </a:solidFill>
                <a:latin typeface="Times New Roman" panose="02020603050405020304" pitchFamily="18" charset="0"/>
              </a:rPr>
              <a:t>у меня все получилось</a:t>
            </a:r>
            <a:endParaRPr lang="ru-RU" altLang="ru-RU" sz="2000" b="1" i="1" dirty="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2" name="Text Box 12"/>
          <p:cNvSpPr txBox="1">
            <a:spLocks noChangeArrowheads="1"/>
          </p:cNvSpPr>
          <p:nvPr/>
        </p:nvSpPr>
        <p:spPr bwMode="auto">
          <a:xfrm>
            <a:off x="3131840" y="2204864"/>
            <a:ext cx="27860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3333CC"/>
                </a:solidFill>
                <a:latin typeface="Times New Roman" panose="02020603050405020304" pitchFamily="18" charset="0"/>
              </a:rPr>
              <a:t>Урок понравился,</a:t>
            </a:r>
            <a:endParaRPr lang="ru-RU" altLang="ru-RU" sz="2000" b="1" i="1" dirty="0">
              <a:solidFill>
                <a:srgbClr val="3333CC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3333CC"/>
                </a:solidFill>
                <a:latin typeface="Times New Roman" panose="02020603050405020304" pitchFamily="18" charset="0"/>
              </a:rPr>
              <a:t>но у меня не все получилось</a:t>
            </a:r>
            <a:endParaRPr lang="ru-RU" altLang="ru-RU" sz="2000" b="1" i="1" dirty="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3" name="Text Box 13"/>
          <p:cNvSpPr txBox="1">
            <a:spLocks noChangeArrowheads="1"/>
          </p:cNvSpPr>
          <p:nvPr/>
        </p:nvSpPr>
        <p:spPr bwMode="auto">
          <a:xfrm>
            <a:off x="6012160" y="2132856"/>
            <a:ext cx="2930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3333CC"/>
                </a:solidFill>
                <a:latin typeface="Times New Roman" panose="02020603050405020304" pitchFamily="18" charset="0"/>
              </a:rPr>
              <a:t>Урок не понравился,</a:t>
            </a:r>
            <a:endParaRPr lang="ru-RU" altLang="ru-RU" sz="2000" b="1" i="1" dirty="0">
              <a:solidFill>
                <a:srgbClr val="3333CC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3333CC"/>
                </a:solidFill>
                <a:latin typeface="Times New Roman" panose="02020603050405020304" pitchFamily="18" charset="0"/>
              </a:rPr>
              <a:t>у меня не все получилось</a:t>
            </a:r>
            <a:endParaRPr lang="ru-RU" altLang="ru-RU" sz="2000" b="1" i="1" dirty="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4824" name="Picture 15" descr="E:\Веб-сайт_все папки\На сайт nsportal.ru\Рисунок16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211138"/>
            <a:ext cx="290830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15" descr="E:\Веб-сайт_все папки\На сайт nsportal.ru\Рисунок16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563" y="211138"/>
            <a:ext cx="290830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Picture 15" descr="E:\Веб-сайт_все папки\На сайт nsportal.ru\Рисунок16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211138"/>
            <a:ext cx="290830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Picture 16" descr="E:\Веб-сайт_все папки\На сайт nsportal.ru\Рисунок1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49080"/>
            <a:ext cx="646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8" name="Picture 17" descr="E:\Веб-сайт_все папки\На сайт nsportal.ru\Рисунок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149080"/>
            <a:ext cx="6461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9" name="Picture 18" descr="E:\Веб-сайт_все папки\На сайт nsportal.ru\Рисунок1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6461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7"/>
          <p:cNvSpPr txBox="1">
            <a:spLocks noChangeArrowheads="1"/>
          </p:cNvSpPr>
          <p:nvPr/>
        </p:nvSpPr>
        <p:spPr bwMode="auto">
          <a:xfrm>
            <a:off x="179388" y="404813"/>
            <a:ext cx="64087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 dirty="0">
                <a:solidFill>
                  <a:srgbClr val="3333CC"/>
                </a:solidFill>
                <a:latin typeface="Wide Latin" panose="020A0A07050505020404" pitchFamily="18" charset="0"/>
              </a:rPr>
              <a:t>Сайт подобен посаженному </a:t>
            </a:r>
            <a:endParaRPr lang="ru-RU" altLang="ru-RU" sz="2200" b="1" i="1" dirty="0">
              <a:solidFill>
                <a:srgbClr val="3333CC"/>
              </a:solidFill>
              <a:latin typeface="Wide Latin" panose="020A0A070505050204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 dirty="0">
                <a:solidFill>
                  <a:srgbClr val="3333CC"/>
                </a:solidFill>
                <a:latin typeface="Wide Latin" panose="020A0A07050505020404" pitchFamily="18" charset="0"/>
              </a:rPr>
              <a:t>       нами саженцу…</a:t>
            </a:r>
            <a:r>
              <a:rPr lang="ru-RU" altLang="ru-RU" sz="2200" b="1" i="1" dirty="0">
                <a:solidFill>
                  <a:schemeClr val="accent2"/>
                </a:solidFill>
                <a:latin typeface="Wide Latin" panose="020A0A07050505020404" pitchFamily="18" charset="0"/>
              </a:rPr>
              <a:t> </a:t>
            </a:r>
            <a:endParaRPr lang="ru-RU" altLang="ru-RU" sz="2200" b="1" i="1" dirty="0">
              <a:solidFill>
                <a:schemeClr val="accent2"/>
              </a:solidFill>
              <a:latin typeface="Wide Latin" panose="020A0A07050505020404" pitchFamily="18" charset="0"/>
            </a:endParaRPr>
          </a:p>
        </p:txBody>
      </p:sp>
      <p:sp>
        <p:nvSpPr>
          <p:cNvPr id="35844" name="Text Box 8"/>
          <p:cNvSpPr txBox="1">
            <a:spLocks noChangeArrowheads="1"/>
          </p:cNvSpPr>
          <p:nvPr/>
        </p:nvSpPr>
        <p:spPr bwMode="auto">
          <a:xfrm>
            <a:off x="179388" y="1268413"/>
            <a:ext cx="6337300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 dirty="0">
                <a:solidFill>
                  <a:srgbClr val="3333CC"/>
                </a:solidFill>
                <a:latin typeface="Wide Latin" panose="020A0A07050505020404" pitchFamily="18" charset="0"/>
              </a:rPr>
              <a:t>Подобно дереву, при хорошем уходе, </a:t>
            </a:r>
            <a:endParaRPr lang="ru-RU" altLang="ru-RU" sz="2200" b="1" i="1" dirty="0">
              <a:solidFill>
                <a:srgbClr val="3333CC"/>
              </a:solidFill>
              <a:latin typeface="Wide Latin" panose="020A0A070505050204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 dirty="0">
                <a:solidFill>
                  <a:srgbClr val="3333CC"/>
                </a:solidFill>
                <a:latin typeface="Wide Latin" panose="020A0A07050505020404" pitchFamily="18" charset="0"/>
              </a:rPr>
              <a:t>      он даёт новые побеги – темы, </a:t>
            </a:r>
            <a:endParaRPr lang="ru-RU" altLang="ru-RU" sz="2200" b="1" i="1" dirty="0">
              <a:solidFill>
                <a:srgbClr val="3333CC"/>
              </a:solidFill>
              <a:latin typeface="Wide Latin" panose="020A0A070505050204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 dirty="0">
                <a:solidFill>
                  <a:srgbClr val="3333CC"/>
                </a:solidFill>
                <a:latin typeface="Wide Latin" panose="020A0A07050505020404" pitchFamily="18" charset="0"/>
              </a:rPr>
              <a:t>            растёт и развивается…</a:t>
            </a:r>
            <a:endParaRPr lang="ru-RU" altLang="ru-RU" sz="2200" b="1" i="1" dirty="0">
              <a:solidFill>
                <a:srgbClr val="3333CC"/>
              </a:solidFill>
              <a:latin typeface="Wide Latin" panose="020A0A07050505020404" pitchFamily="18" charset="0"/>
            </a:endParaRPr>
          </a:p>
        </p:txBody>
      </p:sp>
      <p:sp>
        <p:nvSpPr>
          <p:cNvPr id="35845" name="Text Box 9"/>
          <p:cNvSpPr txBox="1">
            <a:spLocks noChangeArrowheads="1"/>
          </p:cNvSpPr>
          <p:nvPr/>
        </p:nvSpPr>
        <p:spPr bwMode="auto">
          <a:xfrm>
            <a:off x="2627313" y="4868863"/>
            <a:ext cx="6337300" cy="176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>
                <a:solidFill>
                  <a:srgbClr val="3333CC"/>
                </a:solidFill>
                <a:latin typeface="Wide Latin" panose="020A0A07050505020404" pitchFamily="18" charset="0"/>
              </a:rPr>
              <a:t>И без постоянного его обновления, </a:t>
            </a:r>
            <a:endParaRPr lang="ru-RU" altLang="ru-RU" sz="2200" b="1" i="1">
              <a:solidFill>
                <a:srgbClr val="3333CC"/>
              </a:solidFill>
              <a:latin typeface="Wide Latin" panose="020A0A070505050204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>
                <a:solidFill>
                  <a:srgbClr val="3333CC"/>
                </a:solidFill>
                <a:latin typeface="Wide Latin" panose="020A0A07050505020404" pitchFamily="18" charset="0"/>
              </a:rPr>
              <a:t>       сайт может превратиться в одно </a:t>
            </a:r>
            <a:endParaRPr lang="ru-RU" altLang="ru-RU" sz="2200" b="1" i="1">
              <a:solidFill>
                <a:srgbClr val="3333CC"/>
              </a:solidFill>
              <a:latin typeface="Wide Latin" panose="020A0A070505050204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>
                <a:solidFill>
                  <a:srgbClr val="3333CC"/>
                </a:solidFill>
                <a:latin typeface="Wide Latin" panose="020A0A07050505020404" pitchFamily="18" charset="0"/>
              </a:rPr>
              <a:t>           из засохших деревьев Интернета – </a:t>
            </a:r>
            <a:endParaRPr lang="ru-RU" altLang="ru-RU" sz="2200" b="1" i="1">
              <a:solidFill>
                <a:srgbClr val="3333CC"/>
              </a:solidFill>
              <a:latin typeface="Wide Latin" panose="020A0A070505050204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>
                <a:solidFill>
                  <a:srgbClr val="3333CC"/>
                </a:solidFill>
                <a:latin typeface="Wide Latin" panose="020A0A07050505020404" pitchFamily="18" charset="0"/>
              </a:rPr>
              <a:t>                </a:t>
            </a:r>
            <a:r>
              <a:rPr lang="ru-RU" altLang="ru-RU" sz="2200" b="1" i="1">
                <a:solidFill>
                  <a:srgbClr val="CC3300"/>
                </a:solidFill>
                <a:latin typeface="Wide Latin" panose="020A0A07050505020404" pitchFamily="18" charset="0"/>
              </a:rPr>
              <a:t>видимость есть, </a:t>
            </a:r>
            <a:endParaRPr lang="ru-RU" altLang="ru-RU" sz="2200" b="1" i="1">
              <a:solidFill>
                <a:srgbClr val="CC3300"/>
              </a:solidFill>
              <a:latin typeface="Wide Latin" panose="020A0A070505050204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>
                <a:solidFill>
                  <a:srgbClr val="CC3300"/>
                </a:solidFill>
                <a:latin typeface="Wide Latin" panose="020A0A07050505020404" pitchFamily="18" charset="0"/>
              </a:rPr>
              <a:t>                      а жизни в нём нет…</a:t>
            </a:r>
            <a:endParaRPr lang="ru-RU" altLang="ru-RU" sz="2200" b="1" i="1">
              <a:solidFill>
                <a:srgbClr val="CC3300"/>
              </a:solidFill>
              <a:latin typeface="Wide Latin" panose="020A0A07050505020404" pitchFamily="18" charset="0"/>
            </a:endParaRPr>
          </a:p>
        </p:txBody>
      </p:sp>
      <p:pic>
        <p:nvPicPr>
          <p:cNvPr id="35846" name="Picture 10" descr="E:\Веб-сайт_все папки\На сайт nsportal.ru\Рисунок10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725" y="180975"/>
            <a:ext cx="240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11" descr="E:\Веб-сайт_все папки\На сайт nsportal.ru\Рисунок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3363913"/>
            <a:ext cx="2393950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12" descr="E:\Веб-сайт_все папки\На сайт nsportal.ru\Рисунок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82825"/>
            <a:ext cx="273050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14, вопросы 1-4 стр. 96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260648"/>
            <a:ext cx="53287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Web-сайт?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836712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Веб-сайт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(от англ. 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Website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 паутина и 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«место») — в компьютерной сети объединённая 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 одним доменным именем или IP-адресом).  Все 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веб-сайты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 Интернета в совокупности  составляют   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Всемирную паутину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 descr="https://boldoutline.in/wp-content/uploads/2019/03/cover-pic-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131840" y="3717032"/>
            <a:ext cx="4032448" cy="28361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9552" y="2204864"/>
            <a:ext cx="8114143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764704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 информация может содержаться на Web-сайте?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состоят 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Web-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сайты?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/>
          <p:nvPr/>
        </p:nvSpPr>
        <p:spPr>
          <a:xfrm>
            <a:off x="467544" y="908720"/>
            <a:ext cx="32403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Web-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страниц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/>
          <p:nvPr/>
        </p:nvSpPr>
        <p:spPr>
          <a:xfrm>
            <a:off x="539552" y="1556792"/>
            <a:ext cx="53285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Web-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страница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это…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276872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Веб-страница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место в интернете, которое содержит в себе какую-то информацию (это может быть текст, изображения, видео и прочее).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/>
          <p:nvPr/>
        </p:nvSpPr>
        <p:spPr>
          <a:xfrm>
            <a:off x="611560" y="3717032"/>
            <a:ext cx="64807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Достоинства 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Web-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страниц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581128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Малый информационный объем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Возможность просмотра в различных операционных системах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>
            <a:normAutofit/>
          </a:bodyPr>
          <a:lstStyle/>
          <a:p>
            <a:pPr algn="ctr" fontAlgn="base"/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разработки </a:t>
            </a: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web-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сайта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9269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— определение целей создания сайта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— проведение исследований по теме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00808"/>
            <a:ext cx="8964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— определение типа сайта, разработка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технического задания и структуры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636912"/>
            <a:ext cx="6664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 — разработка макета дизайна сайта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212976"/>
            <a:ext cx="5941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этап — HTML-CSS вёрстка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293096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этап — заполнение сайта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контентом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(информацией)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717032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этап — программирование и установка на CMS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4869160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этап — тестирование сайта и исправление ошибок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5373216"/>
            <a:ext cx="62653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этап — публикация сайта в интернете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93467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 этап — продвижение сайта и реклама в интернете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24482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на проверку знаний основных понятий по созданию Web-сайтов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1042988" y="1671638"/>
            <a:ext cx="7705476" cy="4081117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400" b="1" dirty="0" smtClean="0"/>
              <a:t>    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Web-редактор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программа для ...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Просмотра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Web-страниц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Создания Web-страниц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Создания гиперссылок на Web-странице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Picture 22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12976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93096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229200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1.</a:t>
            </a:r>
            <a:endParaRPr lang="ru-RU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6154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цветная рамка 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1619250" y="260350"/>
            <a:ext cx="6337300" cy="941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971600" y="1340768"/>
            <a:ext cx="7058025" cy="4512004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400" b="1" dirty="0" smtClean="0"/>
              <a:t>  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Всемирной паутине реализуются с помощью...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Языка HTML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Web-сайтов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Тэгов	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3" name="Picture 22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56992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23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365104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25" descr="Galka-green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301208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WordArt 6"/>
          <p:cNvSpPr>
            <a:spLocks noChangeArrowheads="1" noChangeShapeType="1" noTextEdit="1"/>
          </p:cNvSpPr>
          <p:nvPr/>
        </p:nvSpPr>
        <p:spPr bwMode="auto">
          <a:xfrm>
            <a:off x="3132138" y="425450"/>
            <a:ext cx="2590800" cy="611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Вопрос 2.</a:t>
            </a:r>
            <a:endParaRPr lang="ru-RU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7178" name="Picture 13" descr="E:\Веб-сайт_все папки\На сайт nsportal.ru\Рисунок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60350"/>
            <a:ext cx="1262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3850</Words>
  <Application>WPS Presentation</Application>
  <PresentationFormat>Экран (4:3)</PresentationFormat>
  <Paragraphs>268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SimSun</vt:lpstr>
      <vt:lpstr>Wingdings</vt:lpstr>
      <vt:lpstr>Times New Roman</vt:lpstr>
      <vt:lpstr>Times New Roman</vt:lpstr>
      <vt:lpstr>Microsoft YaHei</vt:lpstr>
      <vt:lpstr/>
      <vt:lpstr>Arial Unicode MS</vt:lpstr>
      <vt:lpstr>Calibri</vt:lpstr>
      <vt:lpstr>Wide Latin</vt:lpstr>
      <vt:lpstr>Тема Office</vt:lpstr>
      <vt:lpstr>Разработка сайта  «Моя семья»</vt:lpstr>
      <vt:lpstr>Цель урока:</vt:lpstr>
      <vt:lpstr>PowerPoint 演示文稿</vt:lpstr>
      <vt:lpstr>PowerPoint 演示文稿</vt:lpstr>
      <vt:lpstr>Из чего состоят  Web-сайты?</vt:lpstr>
      <vt:lpstr>Этапы разработки web-сайта</vt:lpstr>
      <vt:lpstr>Тест на проверку знаний основных понятий по созданию Web-сайтов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Деловая игра</vt:lpstr>
      <vt:lpstr>Сайты:</vt:lpstr>
      <vt:lpstr>Интерфейс программы KompoZer</vt:lpstr>
      <vt:lpstr>PowerPoint 演示文稿</vt:lpstr>
      <vt:lpstr>PowerPoint 演示文稿</vt:lpstr>
      <vt:lpstr>PowerPoint 演示文稿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Операционная Система</dc:title>
  <dc:creator>FuckYouBill</dc:creator>
  <cp:lastModifiedBy>DNS</cp:lastModifiedBy>
  <cp:revision>80</cp:revision>
  <dcterms:created xsi:type="dcterms:W3CDTF">2012-09-25T06:55:00Z</dcterms:created>
  <dcterms:modified xsi:type="dcterms:W3CDTF">2021-02-22T19:22:36Z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1049-11.2.0.9363</vt:lpwstr>
  </property>
</Properties>
</file>