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4" r:id="rId3"/>
    <p:sldId id="273" r:id="rId4"/>
    <p:sldId id="258" r:id="rId5"/>
    <p:sldId id="259" r:id="rId6"/>
    <p:sldId id="263" r:id="rId7"/>
    <p:sldId id="267" r:id="rId8"/>
    <p:sldId id="265" r:id="rId9"/>
    <p:sldId id="270" r:id="rId10"/>
    <p:sldId id="269" r:id="rId11"/>
    <p:sldId id="268" r:id="rId12"/>
    <p:sldId id="264" r:id="rId13"/>
    <p:sldId id="266" r:id="rId14"/>
    <p:sldId id="272" r:id="rId15"/>
    <p:sldId id="271" r:id="rId16"/>
    <p:sldId id="260" r:id="rId17"/>
    <p:sldId id="261" r:id="rId18"/>
    <p:sldId id="262" r:id="rId1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C35F5"/>
    <a:srgbClr val="2CEF1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D770F0-EDC0-482B-8F67-1142F61230F2}" type="datetimeFigureOut">
              <a:rPr lang="ru-RU"/>
              <a:pPr>
                <a:defRPr/>
              </a:pPr>
              <a:t>04.03.2024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BB12E9-83B3-4E85-9E6D-05018D8E65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5468016"/>
      </p:ext>
    </p:extLst>
  </p:cSld>
  <p:clrMapOvr>
    <a:masterClrMapping/>
  </p:clrMapOvr>
  <p:transition spd="slow" advClick="0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09BFF7-A408-492A-8787-9CA4B0EA83EC}" type="datetimeFigureOut">
              <a:rPr lang="ru-RU"/>
              <a:pPr>
                <a:defRPr/>
              </a:pPr>
              <a:t>04.03.2024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3472FF-EC7C-434E-AEC7-D1C71B2DAA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8815298"/>
      </p:ext>
    </p:extLst>
  </p:cSld>
  <p:clrMapOvr>
    <a:masterClrMapping/>
  </p:clrMapOvr>
  <p:transition spd="slow" advClick="0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83EB17-1637-4E74-9D31-FD31829C7BEA}" type="datetimeFigureOut">
              <a:rPr lang="ru-RU"/>
              <a:pPr>
                <a:defRPr/>
              </a:pPr>
              <a:t>04.03.2024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ECD579-E61F-40C0-8EBC-1042B54828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4828210"/>
      </p:ext>
    </p:extLst>
  </p:cSld>
  <p:clrMapOvr>
    <a:masterClrMapping/>
  </p:clrMapOvr>
  <p:transition spd="slow" advClick="0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B6779B-7AC9-420C-B82B-3183EB21BAE5}" type="datetimeFigureOut">
              <a:rPr lang="ru-RU"/>
              <a:pPr>
                <a:defRPr/>
              </a:pPr>
              <a:t>04.03.2024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B361F0-C37F-4435-A86B-DC9A275BC4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3296950"/>
      </p:ext>
    </p:extLst>
  </p:cSld>
  <p:clrMapOvr>
    <a:masterClrMapping/>
  </p:clrMapOvr>
  <p:transition spd="slow" advClick="0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E4CAE2-26B0-4A8F-A014-D770B2B4CA66}" type="datetimeFigureOut">
              <a:rPr lang="ru-RU"/>
              <a:pPr>
                <a:defRPr/>
              </a:pPr>
              <a:t>04.03.2024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3EC159-B972-4A94-BF32-F11B228E8E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6636594"/>
      </p:ext>
    </p:extLst>
  </p:cSld>
  <p:clrMapOvr>
    <a:masterClrMapping/>
  </p:clrMapOvr>
  <p:transition spd="slow" advClick="0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8B2FB6-D6B1-42F6-8424-C2826A7030A5}" type="datetimeFigureOut">
              <a:rPr lang="ru-RU"/>
              <a:pPr>
                <a:defRPr/>
              </a:pPr>
              <a:t>04.03.2024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7BD2AE-4545-48FF-8FCB-1ED4660ACC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0626249"/>
      </p:ext>
    </p:extLst>
  </p:cSld>
  <p:clrMapOvr>
    <a:masterClrMapping/>
  </p:clrMapOvr>
  <p:transition spd="slow" advClick="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F1C2F7-554D-46B6-8103-2D56A950DA80}" type="datetimeFigureOut">
              <a:rPr lang="ru-RU"/>
              <a:pPr>
                <a:defRPr/>
              </a:pPr>
              <a:t>04.03.2024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14E038-9F76-4C8C-8080-39988F8BB7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8858577"/>
      </p:ext>
    </p:extLst>
  </p:cSld>
  <p:clrMapOvr>
    <a:masterClrMapping/>
  </p:clrMapOvr>
  <p:transition spd="slow" advClick="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74F23F-4154-464A-ACD7-27CC7BD102AC}" type="datetimeFigureOut">
              <a:rPr lang="ru-RU"/>
              <a:pPr>
                <a:defRPr/>
              </a:pPr>
              <a:t>04.03.2024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071123-561B-4D3E-B7C8-082DB6DC52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4636798"/>
      </p:ext>
    </p:extLst>
  </p:cSld>
  <p:clrMapOvr>
    <a:masterClrMapping/>
  </p:clrMapOvr>
  <p:transition spd="slow" advClick="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FFF136-5AD1-4BBA-B910-690E2F8B2A8A}" type="datetimeFigureOut">
              <a:rPr lang="ru-RU"/>
              <a:pPr>
                <a:defRPr/>
              </a:pPr>
              <a:t>04.03.2024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37B426-8EBA-469B-B1F9-4B85B54DC5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4064178"/>
      </p:ext>
    </p:extLst>
  </p:cSld>
  <p:clrMapOvr>
    <a:masterClrMapping/>
  </p:clrMapOvr>
  <p:transition spd="slow" advClick="0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B428EC-45BC-4B1D-AE58-AD07C1200D1D}" type="datetimeFigureOut">
              <a:rPr lang="ru-RU"/>
              <a:pPr>
                <a:defRPr/>
              </a:pPr>
              <a:t>04.03.2024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8FBEAD-F0FB-4336-9E54-23474FBEEF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5291634"/>
      </p:ext>
    </p:extLst>
  </p:cSld>
  <p:clrMapOvr>
    <a:masterClrMapping/>
  </p:clrMapOvr>
  <p:transition spd="slow" advClick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DE6BA-8BFE-493A-BF6A-541A72A11410}" type="datetimeFigureOut">
              <a:rPr lang="ru-RU"/>
              <a:pPr>
                <a:defRPr/>
              </a:pPr>
              <a:t>04.03.2024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7F9CBD-95D0-43E8-9FAB-108CBD06C0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032567"/>
      </p:ext>
    </p:extLst>
  </p:cSld>
  <p:clrMapOvr>
    <a:masterClrMapping/>
  </p:clrMapOvr>
  <p:transition spd="slow" advClick="0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CC4F53F-FEC7-4749-BDC7-F2E9FA91A6C1}" type="datetimeFigureOut">
              <a:rPr lang="ru-RU"/>
              <a:pPr>
                <a:defRPr/>
              </a:pPr>
              <a:t>04.03.2024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D88DDDF-1B90-450A-A2FC-89F92BD3F5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</p:sldLayoutIdLst>
  <p:transition spd="slow" advClick="0"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13" Type="http://schemas.openxmlformats.org/officeDocument/2006/relationships/image" Target="../media/image59.png"/><Relationship Id="rId18" Type="http://schemas.openxmlformats.org/officeDocument/2006/relationships/image" Target="../media/image64.png"/><Relationship Id="rId3" Type="http://schemas.openxmlformats.org/officeDocument/2006/relationships/image" Target="../media/image49.png"/><Relationship Id="rId7" Type="http://schemas.openxmlformats.org/officeDocument/2006/relationships/image" Target="../media/image53.png"/><Relationship Id="rId12" Type="http://schemas.openxmlformats.org/officeDocument/2006/relationships/image" Target="../media/image58.png"/><Relationship Id="rId17" Type="http://schemas.openxmlformats.org/officeDocument/2006/relationships/image" Target="../media/image63.png"/><Relationship Id="rId2" Type="http://schemas.openxmlformats.org/officeDocument/2006/relationships/image" Target="../media/image48.jpeg"/><Relationship Id="rId16" Type="http://schemas.openxmlformats.org/officeDocument/2006/relationships/image" Target="../media/image6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png"/><Relationship Id="rId11" Type="http://schemas.openxmlformats.org/officeDocument/2006/relationships/image" Target="../media/image57.png"/><Relationship Id="rId5" Type="http://schemas.openxmlformats.org/officeDocument/2006/relationships/image" Target="../media/image51.png"/><Relationship Id="rId15" Type="http://schemas.openxmlformats.org/officeDocument/2006/relationships/image" Target="../media/image61.png"/><Relationship Id="rId10" Type="http://schemas.openxmlformats.org/officeDocument/2006/relationships/image" Target="../media/image56.png"/><Relationship Id="rId19" Type="http://schemas.openxmlformats.org/officeDocument/2006/relationships/slide" Target="slide3.xml"/><Relationship Id="rId4" Type="http://schemas.openxmlformats.org/officeDocument/2006/relationships/image" Target="../media/image50.png"/><Relationship Id="rId9" Type="http://schemas.openxmlformats.org/officeDocument/2006/relationships/image" Target="../media/image55.png"/><Relationship Id="rId14" Type="http://schemas.openxmlformats.org/officeDocument/2006/relationships/image" Target="../media/image6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13" Type="http://schemas.openxmlformats.org/officeDocument/2006/relationships/image" Target="../media/image76.jpeg"/><Relationship Id="rId3" Type="http://schemas.openxmlformats.org/officeDocument/2006/relationships/image" Target="../media/image66.png"/><Relationship Id="rId7" Type="http://schemas.openxmlformats.org/officeDocument/2006/relationships/image" Target="../media/image70.png"/><Relationship Id="rId12" Type="http://schemas.openxmlformats.org/officeDocument/2006/relationships/image" Target="../media/image75.png"/><Relationship Id="rId17" Type="http://schemas.openxmlformats.org/officeDocument/2006/relationships/image" Target="../media/image79.png"/><Relationship Id="rId2" Type="http://schemas.openxmlformats.org/officeDocument/2006/relationships/image" Target="../media/image65.jpeg"/><Relationship Id="rId16" Type="http://schemas.openxmlformats.org/officeDocument/2006/relationships/image" Target="../media/image7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9.png"/><Relationship Id="rId11" Type="http://schemas.openxmlformats.org/officeDocument/2006/relationships/image" Target="../media/image74.png"/><Relationship Id="rId5" Type="http://schemas.openxmlformats.org/officeDocument/2006/relationships/image" Target="../media/image68.png"/><Relationship Id="rId15" Type="http://schemas.openxmlformats.org/officeDocument/2006/relationships/image" Target="../media/image77.png"/><Relationship Id="rId10" Type="http://schemas.openxmlformats.org/officeDocument/2006/relationships/image" Target="../media/image73.png"/><Relationship Id="rId4" Type="http://schemas.openxmlformats.org/officeDocument/2006/relationships/image" Target="../media/image67.png"/><Relationship Id="rId9" Type="http://schemas.openxmlformats.org/officeDocument/2006/relationships/image" Target="../media/image72.png"/><Relationship Id="rId1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7" Type="http://schemas.openxmlformats.org/officeDocument/2006/relationships/hyperlink" Target="file:///F:\&#1050;&#1059;&#1044;&#1040;&#1064;&#1050;&#1048;&#1053;&#1040;%20&#1042;.&#1040;.%202023\&#1050;&#1054;&#1053;&#1050;&#1059;&#1056;&#1057;%20&#1048;&#1053;&#1058;&#1045;&#1056;&#1040;&#1050;&#1058;&#1048;&#1042;&#1053;&#1040;&#1071;%20&#1055;&#1056;&#1045;&#1047;&#1045;&#1053;&#1058;&#1040;&#1062;&#1048;&#1071;\&#1050;&#1091;&#1076;&#1072;&#1096;&#1082;&#1080;&#1085;&#1072;%20&#1042;.&#1040;%20&#1050;&#1043;&#1050;&#1054;&#1059;%20&#1064;&#1048;%2011\&#1060;&#1080;&#1079;&#1084;&#1080;&#1085;&#1091;&#1090;&#1082;&#1072;%20&#1089;%20&#1050;&#1088;&#1086;&#1096;&#1077;&#1084;.mp4" TargetMode="External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7.xml"/><Relationship Id="rId6" Type="http://schemas.openxmlformats.org/officeDocument/2006/relationships/hyperlink" Target="&#1060;&#1080;&#1079;&#1084;&#1080;&#1085;&#1091;&#1090;&#1082;&#1072;%20&#1089;%20&#1050;&#1088;&#1086;&#1096;&#1077;&#1084;.mp4" TargetMode="External"/><Relationship Id="rId5" Type="http://schemas.openxmlformats.org/officeDocument/2006/relationships/slide" Target="slide3.xml"/><Relationship Id="rId4" Type="http://schemas.openxmlformats.org/officeDocument/2006/relationships/image" Target="../media/image8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png"/><Relationship Id="rId13" Type="http://schemas.openxmlformats.org/officeDocument/2006/relationships/image" Target="../media/image92.png"/><Relationship Id="rId3" Type="http://schemas.openxmlformats.org/officeDocument/2006/relationships/image" Target="../media/image83.jpeg"/><Relationship Id="rId7" Type="http://schemas.openxmlformats.org/officeDocument/2006/relationships/image" Target="../media/image87.png"/><Relationship Id="rId12" Type="http://schemas.openxmlformats.org/officeDocument/2006/relationships/image" Target="../media/image91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6.png"/><Relationship Id="rId11" Type="http://schemas.openxmlformats.org/officeDocument/2006/relationships/image" Target="../media/image90.png"/><Relationship Id="rId5" Type="http://schemas.openxmlformats.org/officeDocument/2006/relationships/image" Target="../media/image85.png"/><Relationship Id="rId10" Type="http://schemas.openxmlformats.org/officeDocument/2006/relationships/image" Target="../media/image89.png"/><Relationship Id="rId4" Type="http://schemas.openxmlformats.org/officeDocument/2006/relationships/image" Target="../media/image84.png"/><Relationship Id="rId9" Type="http://schemas.openxmlformats.org/officeDocument/2006/relationships/slide" Target="slide3.xml"/><Relationship Id="rId14" Type="http://schemas.openxmlformats.org/officeDocument/2006/relationships/image" Target="../media/image9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image" Target="../media/image95.png"/><Relationship Id="rId7" Type="http://schemas.openxmlformats.org/officeDocument/2006/relationships/image" Target="../media/image99.pn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8.png"/><Relationship Id="rId5" Type="http://schemas.openxmlformats.org/officeDocument/2006/relationships/image" Target="../media/image97.png"/><Relationship Id="rId4" Type="http://schemas.openxmlformats.org/officeDocument/2006/relationships/image" Target="../media/image9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3.xml"/><Relationship Id="rId4" Type="http://schemas.openxmlformats.org/officeDocument/2006/relationships/image" Target="../media/image101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12" Type="http://schemas.openxmlformats.org/officeDocument/2006/relationships/slide" Target="slide3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2.png"/><Relationship Id="rId11" Type="http://schemas.openxmlformats.org/officeDocument/2006/relationships/image" Target="../media/image105.png"/><Relationship Id="rId5" Type="http://schemas.openxmlformats.org/officeDocument/2006/relationships/image" Target="../media/image6.png"/><Relationship Id="rId10" Type="http://schemas.openxmlformats.org/officeDocument/2006/relationships/image" Target="../media/image104.png"/><Relationship Id="rId4" Type="http://schemas.openxmlformats.org/officeDocument/2006/relationships/image" Target="../media/image5.png"/><Relationship Id="rId9" Type="http://schemas.openxmlformats.org/officeDocument/2006/relationships/image" Target="../media/image103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9.png"/><Relationship Id="rId3" Type="http://schemas.openxmlformats.org/officeDocument/2006/relationships/slide" Target="slide3.xml"/><Relationship Id="rId7" Type="http://schemas.microsoft.com/office/2007/relationships/hdphoto" Target="../media/hdphoto2.wdp"/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8.png"/><Relationship Id="rId11" Type="http://schemas.microsoft.com/office/2007/relationships/hdphoto" Target="../media/hdphoto4.wdp"/><Relationship Id="rId5" Type="http://schemas.microsoft.com/office/2007/relationships/hdphoto" Target="../media/hdphoto1.wdp"/><Relationship Id="rId10" Type="http://schemas.openxmlformats.org/officeDocument/2006/relationships/image" Target="../media/image110.png"/><Relationship Id="rId4" Type="http://schemas.openxmlformats.org/officeDocument/2006/relationships/image" Target="../media/image107.png"/><Relationship Id="rId9" Type="http://schemas.microsoft.com/office/2007/relationships/hdphoto" Target="../media/hdphoto3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hyperlink" Target="&#1057;&#1087;&#1080;&#1089;&#1086;&#1082;%20&#1080;&#1089;&#1090;&#1086;&#1095;&#1085;&#1080;&#1082;&#1086;&#1074;.docx" TargetMode="External"/><Relationship Id="rId1" Type="http://schemas.openxmlformats.org/officeDocument/2006/relationships/slideLayout" Target="../slideLayouts/slideLayout6.xml"/><Relationship Id="rId4" Type="http://schemas.openxmlformats.org/officeDocument/2006/relationships/hyperlink" Target="file:///F:\&#1050;&#1059;&#1044;&#1040;&#1064;&#1050;&#1048;&#1053;&#1040;%20&#1042;.&#1040;.%202023\&#1050;&#1054;&#1053;&#1050;&#1059;&#1056;&#1057;%20&#1048;&#1053;&#1058;&#1045;&#1056;&#1040;&#1050;&#1058;&#1048;&#1042;&#1053;&#1040;&#1071;%20&#1055;&#1056;&#1045;&#1047;&#1045;&#1053;&#1058;&#1040;&#1062;&#1048;&#1071;\&#1050;&#1091;&#1076;&#1072;&#1096;&#1082;&#1080;&#1085;&#1072;%20&#1042;.&#1040;%20&#1050;&#1043;&#1050;&#1054;&#1059;%20&#1064;&#1048;%2011\&#1057;&#1087;&#1080;&#1089;&#1086;&#1082;%20&#1080;&#1089;&#1090;&#1086;&#1095;&#1085;&#1080;&#1082;&#1086;&#1074;.docx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13" Type="http://schemas.openxmlformats.org/officeDocument/2006/relationships/slide" Target="slide12.xml"/><Relationship Id="rId3" Type="http://schemas.openxmlformats.org/officeDocument/2006/relationships/slide" Target="slide4.xml"/><Relationship Id="rId7" Type="http://schemas.openxmlformats.org/officeDocument/2006/relationships/slide" Target="slide9.xml"/><Relationship Id="rId12" Type="http://schemas.openxmlformats.org/officeDocument/2006/relationships/slide" Target="slide7.xml"/><Relationship Id="rId17" Type="http://schemas.openxmlformats.org/officeDocument/2006/relationships/slide" Target="slide18.xml"/><Relationship Id="rId2" Type="http://schemas.openxmlformats.org/officeDocument/2006/relationships/image" Target="../media/image3.jpeg"/><Relationship Id="rId16" Type="http://schemas.openxmlformats.org/officeDocument/2006/relationships/slide" Target="slide1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8.xml"/><Relationship Id="rId11" Type="http://schemas.openxmlformats.org/officeDocument/2006/relationships/slide" Target="slide11.xml"/><Relationship Id="rId5" Type="http://schemas.openxmlformats.org/officeDocument/2006/relationships/slide" Target="slide5.xml"/><Relationship Id="rId15" Type="http://schemas.openxmlformats.org/officeDocument/2006/relationships/slide" Target="slide16.xml"/><Relationship Id="rId10" Type="http://schemas.openxmlformats.org/officeDocument/2006/relationships/slide" Target="slide14.xml"/><Relationship Id="rId4" Type="http://schemas.openxmlformats.org/officeDocument/2006/relationships/slide" Target="slide6.xml"/><Relationship Id="rId9" Type="http://schemas.openxmlformats.org/officeDocument/2006/relationships/slide" Target="slide13.xml"/><Relationship Id="rId14" Type="http://schemas.openxmlformats.org/officeDocument/2006/relationships/slide" Target="slide15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10" Type="http://schemas.openxmlformats.org/officeDocument/2006/relationships/slide" Target="slide3.xml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11" Type="http://schemas.openxmlformats.org/officeDocument/2006/relationships/slide" Target="slide3.xml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13" Type="http://schemas.openxmlformats.org/officeDocument/2006/relationships/image" Target="../media/image30.png"/><Relationship Id="rId3" Type="http://schemas.openxmlformats.org/officeDocument/2006/relationships/image" Target="../media/image12.jpeg"/><Relationship Id="rId7" Type="http://schemas.openxmlformats.org/officeDocument/2006/relationships/image" Target="../media/image24.png"/><Relationship Id="rId12" Type="http://schemas.openxmlformats.org/officeDocument/2006/relationships/image" Target="../media/image29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23.png"/><Relationship Id="rId11" Type="http://schemas.openxmlformats.org/officeDocument/2006/relationships/image" Target="../media/image28.png"/><Relationship Id="rId5" Type="http://schemas.openxmlformats.org/officeDocument/2006/relationships/image" Target="../media/image22.png"/><Relationship Id="rId15" Type="http://schemas.openxmlformats.org/officeDocument/2006/relationships/slide" Target="slide3.xml"/><Relationship Id="rId10" Type="http://schemas.openxmlformats.org/officeDocument/2006/relationships/image" Target="../media/image27.png"/><Relationship Id="rId4" Type="http://schemas.openxmlformats.org/officeDocument/2006/relationships/image" Target="../media/image21.png"/><Relationship Id="rId9" Type="http://schemas.openxmlformats.org/officeDocument/2006/relationships/image" Target="../media/image26.png"/><Relationship Id="rId14" Type="http://schemas.openxmlformats.org/officeDocument/2006/relationships/image" Target="../media/image3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3.png"/><Relationship Id="rId7" Type="http://schemas.openxmlformats.org/officeDocument/2006/relationships/image" Target="../media/image37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11" Type="http://schemas.openxmlformats.org/officeDocument/2006/relationships/slide" Target="slide3.xml"/><Relationship Id="rId5" Type="http://schemas.openxmlformats.org/officeDocument/2006/relationships/image" Target="../media/image35.png"/><Relationship Id="rId10" Type="http://schemas.openxmlformats.org/officeDocument/2006/relationships/image" Target="../media/image40.png"/><Relationship Id="rId4" Type="http://schemas.openxmlformats.org/officeDocument/2006/relationships/image" Target="../media/image34.png"/><Relationship Id="rId9" Type="http://schemas.openxmlformats.org/officeDocument/2006/relationships/image" Target="../media/image3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3.xml"/><Relationship Id="rId4" Type="http://schemas.openxmlformats.org/officeDocument/2006/relationships/image" Target="../media/image4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7" Type="http://schemas.openxmlformats.org/officeDocument/2006/relationships/slide" Target="slide3.xml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png"/><Relationship Id="rId5" Type="http://schemas.openxmlformats.org/officeDocument/2006/relationships/hyperlink" Target="https://learningapps.org/watch?v=pe6qpo29524" TargetMode="External"/><Relationship Id="rId4" Type="http://schemas.openxmlformats.org/officeDocument/2006/relationships/image" Target="../media/image4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ctrTitle"/>
          </p:nvPr>
        </p:nvSpPr>
        <p:spPr>
          <a:xfrm>
            <a:off x="250825" y="404813"/>
            <a:ext cx="7772400" cy="2376487"/>
          </a:xfrm>
        </p:spPr>
        <p:txBody>
          <a:bodyPr/>
          <a:lstStyle/>
          <a:p>
            <a:pPr eaLnBrk="1" hangingPunct="1"/>
            <a:r>
              <a:rPr lang="ru-RU" altLang="ru-RU" sz="6000" b="1" i="1" dirty="0" smtClean="0">
                <a:latin typeface="Times New Roman" pitchFamily="18" charset="0"/>
                <a:cs typeface="Times New Roman" pitchFamily="18" charset="0"/>
              </a:rPr>
              <a:t>Автоматизация звука «З» в словах и предложениях</a:t>
            </a:r>
          </a:p>
        </p:txBody>
      </p:sp>
      <p:sp>
        <p:nvSpPr>
          <p:cNvPr id="1331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850" y="4149725"/>
            <a:ext cx="6400800" cy="1752600"/>
          </a:xfrm>
        </p:spPr>
        <p:txBody>
          <a:bodyPr/>
          <a:lstStyle/>
          <a:p>
            <a:pPr algn="l" eaLnBrk="1" hangingPunct="1"/>
            <a:r>
              <a:rPr lang="ru-RU" altLang="ru-RU" sz="28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Выполнила: учитель-логопед </a:t>
            </a:r>
          </a:p>
          <a:p>
            <a:pPr algn="l" eaLnBrk="1" hangingPunct="1"/>
            <a:r>
              <a:rPr lang="ru-RU" altLang="ru-RU" sz="28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В.А. Кудашкина </a:t>
            </a:r>
          </a:p>
          <a:p>
            <a:pPr algn="l" eaLnBrk="1" hangingPunct="1"/>
            <a:r>
              <a:rPr lang="ru-RU" altLang="ru-RU" sz="28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КГКОУ ШИ 11</a:t>
            </a:r>
          </a:p>
        </p:txBody>
      </p:sp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468313" y="6237288"/>
            <a:ext cx="719137" cy="431800"/>
          </a:xfrm>
          <a:prstGeom prst="actionButtonForwardNex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split orient="vert"/>
      </p:transition>
    </mc:Choice>
    <mc:Fallback xmlns="">
      <p:transition spd="slow" advClick="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оугольник 20"/>
          <p:cNvSpPr/>
          <p:nvPr/>
        </p:nvSpPr>
        <p:spPr>
          <a:xfrm>
            <a:off x="2775" y="0"/>
            <a:ext cx="9138464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4C35F5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Игра «Большой-маленький»</a:t>
            </a:r>
          </a:p>
        </p:txBody>
      </p:sp>
      <p:pic>
        <p:nvPicPr>
          <p:cNvPr id="22531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158875"/>
            <a:ext cx="1658937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63" y="817563"/>
            <a:ext cx="3252787" cy="197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3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4300" y="1158875"/>
            <a:ext cx="1271588" cy="1201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662785">
            <a:off x="3074988" y="712788"/>
            <a:ext cx="2755900" cy="260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5" name="Рисунок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6538" y="1085850"/>
            <a:ext cx="1565275" cy="155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9750" y="58738"/>
            <a:ext cx="3524250" cy="3506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7" name="Рисунок 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238" y="3206750"/>
            <a:ext cx="1412875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8313" y="2641600"/>
            <a:ext cx="2909888" cy="290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9" name="Рисунок 1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3863" y="5100638"/>
            <a:ext cx="2243137" cy="159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538" y="4254500"/>
            <a:ext cx="3660775" cy="260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41" name="Рисунок 13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5213" y="3562350"/>
            <a:ext cx="1473200" cy="128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05684">
            <a:off x="6762750" y="2625725"/>
            <a:ext cx="2808288" cy="244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43" name="Рисунок 15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349252">
            <a:off x="6122988" y="5341938"/>
            <a:ext cx="954087" cy="111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71388">
            <a:off x="5807350" y="4670061"/>
            <a:ext cx="1852612" cy="2157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45" name="Рисунок 17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8650" y="3556000"/>
            <a:ext cx="1082675" cy="1081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6813" y="3216203"/>
            <a:ext cx="2355850" cy="234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Управляющая кнопка: домой 2">
            <a:hlinkClick r:id="rId19" action="ppaction://hlinksldjump" highlightClick="1"/>
          </p:cNvPr>
          <p:cNvSpPr/>
          <p:nvPr/>
        </p:nvSpPr>
        <p:spPr>
          <a:xfrm>
            <a:off x="8009732" y="6237288"/>
            <a:ext cx="460375" cy="457200"/>
          </a:xfrm>
          <a:prstGeom prst="actionButtonHom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" name="Управляющая кнопка: далее 19">
            <a:hlinkClick r:id="" action="ppaction://hlinkshowjump?jump=nextslide" highlightClick="1"/>
          </p:cNvPr>
          <p:cNvSpPr/>
          <p:nvPr/>
        </p:nvSpPr>
        <p:spPr>
          <a:xfrm>
            <a:off x="8532813" y="6237288"/>
            <a:ext cx="503237" cy="457200"/>
          </a:xfrm>
          <a:prstGeom prst="actionButtonForwardNex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 nodeType="clickPar">
                      <p:stCondLst>
                        <p:cond delay="0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 nodeType="clickPar">
                      <p:stCondLst>
                        <p:cond delay="0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 nodeType="clickPar">
                      <p:stCondLst>
                        <p:cond delay="0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 nodeType="clickPar">
                      <p:stCondLst>
                        <p:cond delay="0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 nodeType="clickPar">
                      <p:stCondLst>
                        <p:cond delay="0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0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 nodeType="clickPar">
                      <p:stCondLst>
                        <p:cond delay="0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125" y="3690938"/>
            <a:ext cx="2227263" cy="272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5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763" y="3749675"/>
            <a:ext cx="2152650" cy="263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6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3771900"/>
            <a:ext cx="2159000" cy="2640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6488" y="1265238"/>
            <a:ext cx="1619250" cy="1184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75" y="825500"/>
            <a:ext cx="1517650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7550" y="3217863"/>
            <a:ext cx="1746250" cy="1223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1863" y="2681288"/>
            <a:ext cx="1204912" cy="176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230885">
            <a:off x="5205105" y="1106625"/>
            <a:ext cx="2270125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2785" y="1092200"/>
            <a:ext cx="1014413" cy="1357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9063" y="762000"/>
            <a:ext cx="2336800" cy="233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6050" y="2005013"/>
            <a:ext cx="1889125" cy="1887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8025" y="3011488"/>
            <a:ext cx="1585913" cy="1173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Управляющая кнопка: домой 5">
            <a:hlinkClick r:id="rId14" action="ppaction://hlinksldjump" highlightClick="1"/>
          </p:cNvPr>
          <p:cNvSpPr/>
          <p:nvPr/>
        </p:nvSpPr>
        <p:spPr>
          <a:xfrm>
            <a:off x="8140123" y="6376988"/>
            <a:ext cx="439738" cy="401637"/>
          </a:xfrm>
          <a:prstGeom prst="actionButtonHom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Управляющая кнопка: далее 18">
            <a:hlinkClick r:id="" action="ppaction://hlinkshowjump?jump=nextslide" highlightClick="1"/>
          </p:cNvPr>
          <p:cNvSpPr/>
          <p:nvPr/>
        </p:nvSpPr>
        <p:spPr>
          <a:xfrm>
            <a:off x="8643938" y="6373812"/>
            <a:ext cx="431800" cy="396875"/>
          </a:xfrm>
          <a:prstGeom prst="actionButtonForwardNex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1618233" y="514894"/>
            <a:ext cx="6468502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4C35F5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Место звука </a:t>
            </a:r>
            <a:r>
              <a:rPr lang="ru-RU" sz="4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4C35F5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48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4C35F5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слове</a:t>
            </a:r>
          </a:p>
        </p:txBody>
      </p:sp>
      <p:pic>
        <p:nvPicPr>
          <p:cNvPr id="23569" name="Рисунок 23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763" y="4868863"/>
            <a:ext cx="2268537" cy="1703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70" name="Рисунок 24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4850" y="4926013"/>
            <a:ext cx="2263775" cy="1646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71" name="Рисунок 25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4150" y="4875212"/>
            <a:ext cx="2325688" cy="1747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1.85185E-6 L 0.75209 0.5879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604" y="293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1.48148E-6 L -0.11823 0.4706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20" y="235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 nodeType="clickPar">
                      <p:stCondLst>
                        <p:cond delay="0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1.11111E-6 L 0.06614 0.37454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99" y="187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 nodeType="clickPar">
                      <p:stCondLst>
                        <p:cond delay="0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3.33333E-6 L 0.51007 0.18311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503" y="91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 nodeType="clickPar">
                      <p:stCondLst>
                        <p:cond delay="0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1.48148E-6 L 0.33073 0.51458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528" y="257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 nodeType="clickPar">
                      <p:stCondLst>
                        <p:cond delay="0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3.33333E-6 L -0.18628 0.51689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323" y="258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 nodeType="clickPar">
                      <p:stCondLst>
                        <p:cond delay="0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3.33333E-6 L -0.43212 0.53564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615" y="267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 nodeType="clickPar">
                      <p:stCondLst>
                        <p:cond delay="0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2.96296E-6 L -0.71285 0.23796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642" y="118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 nodeType="clickPar">
                      <p:stCondLst>
                        <p:cond delay="0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4.81481E-6 L -0.07083 0.28334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42" y="1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1025" y="1916113"/>
            <a:ext cx="5948363" cy="471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79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38" y="3867150"/>
            <a:ext cx="5113337" cy="383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Управляющая кнопка: домой 6">
            <a:hlinkClick r:id="rId5" action="ppaction://hlinksldjump" highlightClick="1"/>
          </p:cNvPr>
          <p:cNvSpPr/>
          <p:nvPr/>
        </p:nvSpPr>
        <p:spPr>
          <a:xfrm>
            <a:off x="7902575" y="6237288"/>
            <a:ext cx="431800" cy="390525"/>
          </a:xfrm>
          <a:prstGeom prst="actionButtonHom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8459788" y="6237288"/>
            <a:ext cx="433387" cy="390525"/>
          </a:xfrm>
          <a:prstGeom prst="actionButtonForwardNex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195736" y="644981"/>
            <a:ext cx="5069793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4C35F5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hlinkClick r:id="rId6" action="ppaction://hlinkfile"/>
              </a:rPr>
              <a:t>Физминутка</a:t>
            </a:r>
            <a:endParaRPr lang="ru-RU" sz="5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4C35F5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Управляющая кнопка: сведения 1">
            <a:hlinkClick r:id="rId7" action="ppaction://hlinkfile" highlightClick="1"/>
          </p:cNvPr>
          <p:cNvSpPr/>
          <p:nvPr/>
        </p:nvSpPr>
        <p:spPr>
          <a:xfrm>
            <a:off x="1475656" y="2132856"/>
            <a:ext cx="720080" cy="648072"/>
          </a:xfrm>
          <a:prstGeom prst="actionButtonInformation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1938" y="2351088"/>
            <a:ext cx="4484688" cy="448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763639">
            <a:off x="5511794" y="2973845"/>
            <a:ext cx="1449388" cy="1449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14424">
            <a:off x="5115546" y="3058326"/>
            <a:ext cx="1858962" cy="172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8821" y="2516644"/>
            <a:ext cx="2363788" cy="2363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0260" y="3129757"/>
            <a:ext cx="2324100" cy="163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Управляющая кнопка: домой 12">
            <a:hlinkClick r:id="rId9" action="ppaction://hlinksldjump" highlightClick="1"/>
          </p:cNvPr>
          <p:cNvSpPr/>
          <p:nvPr/>
        </p:nvSpPr>
        <p:spPr>
          <a:xfrm>
            <a:off x="7885113" y="6237288"/>
            <a:ext cx="503237" cy="431800"/>
          </a:xfrm>
          <a:prstGeom prst="actionButtonHom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Управляющая кнопка: далее 13">
            <a:hlinkClick r:id="" action="ppaction://hlinkshowjump?jump=nextslide" highlightClick="1"/>
          </p:cNvPr>
          <p:cNvSpPr/>
          <p:nvPr/>
        </p:nvSpPr>
        <p:spPr>
          <a:xfrm>
            <a:off x="8532813" y="6237288"/>
            <a:ext cx="431800" cy="431800"/>
          </a:xfrm>
          <a:prstGeom prst="actionButtonForwardNex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492745" y="196068"/>
            <a:ext cx="8471743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4C35F5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Что у зайчика за забором?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5157" y="3429000"/>
            <a:ext cx="1258887" cy="1465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9491" y="2886588"/>
            <a:ext cx="1674757" cy="1670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7194" y="3236913"/>
            <a:ext cx="1466850" cy="141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685156">
            <a:off x="5180292" y="3072766"/>
            <a:ext cx="1824037" cy="1722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4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9410" y="2269563"/>
            <a:ext cx="3626926" cy="274984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34 0.0088 C -0.00277 -0.0044 -0.00156 -0.01829 -0.00468 -0.03102 C -0.00434 -0.04792 -0.00659 -0.12523 0.00816 -0.14838 C 0.01302 -0.16829 0.00608 -0.14236 0.01268 -0.15856 C 0.01355 -0.16065 0.0132 -0.16319 0.01407 -0.16504 C 0.01546 -0.16875 0.01927 -0.17106 0.02136 -0.17338 C 0.02605 -0.1787 0.0283 -0.18495 0.03421 -0.18819 C 0.03802 -0.19352 0.04132 -0.19514 0.04584 -0.19838 C 0.05174 -0.20301 0.05486 -0.20995 0.06164 -0.21319 C 0.06736 -0.21875 0.07379 -0.21921 0.08056 -0.22153 C 0.09202 -0.22523 0.1033 -0.22963 0.11511 -0.23194 C 0.14323 -0.24606 0.17223 -0.23704 0.19879 -0.22361 C 0.20643 -0.2125 0.2066 -0.21296 0.20886 -0.19838 C 0.20834 -0.18032 0.21372 -0.12801 0.19306 -0.11921 C 0.18386 -0.10995 0.16945 -0.10949 0.15851 -0.10648 C 0.14844 -0.10787 0.1415 -0.10856 0.13247 -0.11273 C 0.129 -0.12754 0.13039 -0.12106 0.12813 -0.13148 C 0.12934 -0.15347 0.12726 -0.15417 0.13403 -0.16713 C 0.13611 -0.17106 0.13681 -0.17685 0.13976 -0.17986 C 0.14462 -0.18426 0.15556 -0.18819 0.15556 -0.18796 C 0.16615 -0.1875 0.17674 -0.18796 0.18733 -0.18611 C 0.18872 -0.18565 0.18907 -0.18287 0.19028 -0.18171 C 0.19341 -0.17847 0.19705 -0.17616 0.20035 -0.17338 C 0.20921 -0.16597 0.21927 -0.15856 0.22778 -0.15023 C 0.22952 -0.14676 0.23195 -0.14375 0.23351 -0.14004 C 0.23438 -0.13796 0.23421 -0.13565 0.23507 -0.13379 C 0.24011 -0.12153 0.23594 -0.13866 0.24063 -0.12315 C 0.24202 -0.11921 0.24375 -0.11065 0.24375 -0.11042 C 0.24341 -0.10741 0.24289 -0.09329 0.24063 -0.08773 C 0.23785 -0.08079 0.22882 -0.07292 0.22344 -0.06875 " pathEditMode="relative" rAng="0" ptsTypes="fffffffffffffffffffffffffffff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92" y="-127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0.04236 C 0.00052 0.02639 0.00156 0.01019 0.00156 -0.00602 C 0.00156 -0.02592 0.00087 -0.0456 1.66667E-6 -0.06551 C -0.0007 -0.0824 -0.00521 -0.09722 -0.00764 -0.11342 C -0.0099 -0.12824 -0.01215 -0.14791 -0.01667 -0.16157 C -0.01962 -0.1699 -0.02656 -0.17731 -0.02882 -0.18657 C -0.0309 -0.1956 -0.02934 -0.19166 -0.03333 -0.19815 C -0.03698 -0.21389 -0.0342 -0.20833 -0.03941 -0.21666 C -0.04514 -0.2419 -0.06111 -0.25486 -0.0757 -0.2669 C -0.08663 -0.27615 -0.0974 -0.28819 -0.10764 -0.29884 C -0.11059 -0.30208 -0.11476 -0.30139 -0.11823 -0.30347 C -0.12031 -0.30463 -0.12205 -0.30764 -0.12431 -0.3081 C -0.13281 -0.30995 -0.14149 -0.30949 -0.15 -0.31018 C -0.17778 -0.31875 -0.20417 -0.31065 -0.23038 -0.29884 C -0.23542 -0.29375 -0.24115 -0.28565 -0.24705 -0.28287 C -0.25226 -0.27685 -0.25452 -0.2699 -0.26059 -0.2669 C -0.26684 -0.26065 -0.27188 -0.2544 -0.27882 -0.25069 C -0.2875 -0.23773 -0.28403 -0.24328 -0.28941 -0.23472 C -0.29149 -0.22546 -0.2934 -0.21666 -0.29549 -0.2074 C -0.29601 -0.20509 -0.29705 -0.20023 -0.29705 -0.2 C -0.29653 -0.1875 -0.29705 -0.15416 -0.29097 -0.13865 C -0.28681 -0.12801 -0.28038 -0.11736 -0.2757 -0.10671 C -0.27083 -0.0956 -0.26684 -0.08379 -0.26059 -0.0743 C -0.25868 -0.06597 -0.25556 -0.06458 -0.25156 -0.05833 C -0.24948 -0.04953 -0.24601 -0.04143 -0.24097 -0.03565 C -0.23802 -0.03217 -0.23177 -0.02639 -0.23177 -0.02615 C -0.22899 -0.02014 -0.2257 -0.0162 -0.22274 -0.01041 C -0.2125 0.01042 -0.22049 -0.00277 -0.21372 0.0081 C -0.21129 0.01829 -0.20538 0.0301 -0.2 0.03773 C -0.19827 0.04491 -0.19236 0.05834 -0.19236 0.05857 C -0.18681 0.08542 -0.18681 0.12431 -0.20156 0.14514 C -0.20434 0.15741 -0.20104 0.14815 -0.20764 0.15672 C -0.21458 0.16598 -0.21806 0.17547 -0.22726 0.17963 C -0.23559 0.19213 -0.24236 0.21042 -0.25313 0.21875 " pathEditMode="relative" rAng="0" ptsTypes="fffffffffffffffffffffffffffffffff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774" y="-92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88889E-6 -2.59259E-6 C 0.00209 -0.0125 0.00087 -0.00486 0.00469 -0.02014 C 0.00521 -0.02222 0.00626 -0.02639 0.00626 -0.02639 C 0.0158 -0.10949 0.01285 -0.1787 -0.03038 -0.23634 C -0.03767 -0.24606 -0.04444 -0.26041 -0.05433 -0.26458 C -0.05729 -0.26713 -0.06093 -0.26828 -0.06354 -0.27083 C -0.06527 -0.27245 -0.06631 -0.27523 -0.06822 -0.27685 C -0.07083 -0.27916 -0.07413 -0.2794 -0.07708 -0.28078 C -0.07742 -0.28078 -0.09045 -0.2794 -0.09374 -0.27685 C -0.10433 -0.26875 -0.08888 -0.27592 -0.10138 -0.27083 C -0.10503 -0.26551 -0.1085 -0.26296 -0.11371 -0.26065 C -0.11475 -0.25856 -0.11562 -0.25671 -0.11649 -0.25463 C -0.11718 -0.25277 -0.11718 -0.25046 -0.11805 -0.24861 C -0.11927 -0.24583 -0.12291 -0.24282 -0.12413 -0.24051 C -0.1276 -0.23472 -0.12777 -0.2294 -0.13177 -0.2243 C -0.13558 -0.20764 -0.1302 -0.22801 -0.13628 -0.21412 C -0.13784 -0.21041 -0.13784 -0.20578 -0.13923 -0.20208 C -0.14097 -0.19768 -0.14305 -0.19537 -0.14531 -0.1919 C -0.14774 -0.18264 -0.15295 -0.17801 -0.15607 -0.16967 C -0.15989 -0.15902 -0.16996 -0.13958 -0.17864 -0.13541 C -0.18367 -0.1287 -0.18871 -0.12407 -0.19531 -0.12129 C -0.20295 -0.11111 -0.22552 -0.10555 -0.23628 -0.10301 C -0.25381 -0.10509 -0.2519 -0.10115 -0.26041 -0.11319 C -0.26215 -0.1199 -0.2644 -0.12222 -0.26805 -0.12731 C -0.27152 -0.1456 -0.27517 -0.16389 -0.27864 -0.18194 C -0.27951 -0.18611 -0.28124 -0.18981 -0.28177 -0.19398 C -0.2835 -0.2074 -0.28645 -0.22291 -0.29236 -0.23426 C -0.296 -0.25046 -0.29097 -0.23194 -0.29687 -0.24444 C -0.29982 -0.25046 -0.29895 -0.25532 -0.30295 -0.26065 C -0.30451 -0.26759 -0.30677 -0.27176 -0.31041 -0.27685 C -0.31215 -0.28356 -0.3144 -0.28588 -0.31805 -0.29097 C -0.3217 -0.30532 -0.31649 -0.28796 -0.32413 -0.30301 C -0.32499 -0.30486 -0.32482 -0.30717 -0.32586 -0.30902 C -0.32847 -0.31527 -0.33489 -0.32129 -0.33923 -0.32523 C -0.34027 -0.32731 -0.34079 -0.32986 -0.34236 -0.33125 C -0.34427 -0.33287 -0.34635 -0.33264 -0.34861 -0.33333 C -0.35659 -0.33657 -0.35642 -0.33912 -0.36649 -0.34143 C -0.37517 -0.34074 -0.39218 -0.34051 -0.40295 -0.3375 C -0.40763 -0.33611 -0.40885 -0.33402 -0.41354 -0.33125 C -0.41927 -0.32801 -0.42569 -0.32662 -0.43177 -0.32523 C -0.43333 -0.32384 -0.43472 -0.32245 -0.43628 -0.32129 C -0.43767 -0.32037 -0.4394 -0.32037 -0.44079 -0.31921 C -0.45624 -0.30764 -0.44409 -0.31365 -0.45433 -0.30902 C -0.45833 -0.30416 -0.45972 -0.30115 -0.4651 -0.29907 C -0.47552 -0.28472 -0.48732 -0.27523 -0.50138 -0.26875 C -0.50503 -0.26342 -0.5085 -0.26296 -0.51354 -0.26065 C -0.51736 -0.25509 -0.52204 -0.25393 -0.52708 -0.25046 C -0.52899 -0.24699 -0.53177 -0.24074 -0.53472 -0.23842 C -0.53749 -0.23634 -0.54374 -0.23426 -0.54374 -0.23426 C -0.54687 -0.23495 -0.54999 -0.23541 -0.55295 -0.23634 C -0.55607 -0.2375 -0.56197 -0.24051 -0.56197 -0.24051 C -0.56302 -0.2419 -0.5644 -0.24282 -0.5651 -0.24444 C -0.56597 -0.24629 -0.56545 -0.24884 -0.56649 -0.25046 C -0.5684 -0.25301 -0.5717 -0.25301 -0.57413 -0.25463 " pathEditMode="relative" ptsTypes="fffffffffffffffffffffffffffffffffffffffffffffffffffffA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7.40741E-7 C -0.00504 -0.00532 -0.00452 -0.00949 -0.00608 -0.0169 C -0.00834 -0.02708 -0.01025 -0.03704 -0.01216 -0.04722 C -0.01077 -0.08773 -0.01372 -0.13819 0.02413 -0.1588 C 0.03055 -0.16597 0.04444 -0.17616 0.05295 -0.18241 C 0.05399 -0.18403 0.05469 -0.18588 0.05607 -0.1875 C 0.05729 -0.18889 0.05955 -0.18935 0.06059 -0.19074 C 0.06163 -0.19213 0.06111 -0.19421 0.06198 -0.19583 C 0.06267 -0.19722 0.06423 -0.19792 0.0651 -0.1993 C 0.0684 -0.20393 0.06875 -0.20856 0.07274 -0.21273 C 0.075 -0.22384 0.07708 -0.23518 0.07864 -0.24653 C 0.07812 -0.25903 0.08073 -0.28102 0.07118 -0.29213 C 0.0684 -0.30116 0.06371 -0.30486 0.05746 -0.31065 C 0.05052 -0.31759 0.05225 -0.31667 0.04687 -0.32407 C 0.03819 -0.33588 0.05295 -0.31296 0.03784 -0.33773 C 0.0368 -0.33935 0.03472 -0.34259 0.03472 -0.34236 C 0.03177 -0.35393 0.03472 -0.36481 0.03472 -0.37639 " pathEditMode="relative" rAng="0" ptsTypes="ffffffffffffffffA">
                                      <p:cBhvr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51" y="-188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3.33333E-6 C -0.00434 -0.0088 -0.00764 -0.01227 -0.01198 -0.02014 C -0.01406 -0.02408 -0.01597 -0.02824 -0.01805 -0.03218 C -0.0191 -0.03426 -0.02118 -0.0382 -0.02118 -0.0382 C -0.02621 -0.06111 -0.0184 -0.02986 -0.02569 -0.04838 C -0.02795 -0.0544 -0.02882 -0.06412 -0.03021 -0.0706 C -0.03281 -0.08195 -0.03489 -0.09375 -0.03785 -0.10486 C -0.03698 -0.12871 -0.03976 -0.14213 -0.03177 -0.15949 C -0.02917 -0.16528 -0.02587 -0.16945 -0.02118 -0.17153 C -0.01805 -0.17292 -0.01198 -0.1757 -0.01198 -0.1757 C 0.00816 -0.17408 0.01042 -0.17547 0.02431 -0.16968 C 0.02917 -0.16505 0.03386 -0.16412 0.03941 -0.16158 C 0.04566 -0.15324 0.05833 -0.14723 0.06667 -0.14329 C 0.06858 -0.14236 0.07083 -0.14213 0.07274 -0.14144 C 0.07587 -0.14028 0.08195 -0.13727 0.08195 -0.13727 C 0.09149 -0.13866 0.10139 -0.13866 0.11077 -0.14144 C 0.11406 -0.14236 0.11667 -0.14607 0.11979 -0.14746 C 0.12587 -0.15348 0.13247 -0.15857 0.13802 -0.16551 C 0.14063 -0.17662 0.14809 -0.18125 0.15313 -0.18982 C 0.16528 -0.21088 0.15469 -0.19537 0.16215 -0.20602 C 0.16406 -0.21551 0.16458 -0.21922 0.16979 -0.22616 C 0.17292 -0.23797 0.17587 -0.25023 0.17743 -0.2625 C 0.17917 -0.27616 0.17917 -0.28519 0.18646 -0.29491 C 0.18889 -0.30463 0.19479 -0.3081 0.20156 -0.31111 C 0.20538 -0.31598 0.20625 -0.3213 0.2092 -0.32709 C 0.21024 -0.33125 0.21111 -0.33935 0.21528 -0.33935 " pathEditMode="relative" ptsTypes="fffffffffffffffffffffffffA">
                                      <p:cBhvr>
                                        <p:cTn id="2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1.48148E-6 C 0.00157 -0.00069 0.0033 -0.00046 0.00452 -0.00185 C 0.00573 -0.00324 0.00521 -0.00602 0.00608 -0.00787 C 0.00782 -0.01157 0.01007 -0.01481 0.01216 -0.01805 C 0.01441 -0.02152 0.01962 -0.02824 0.01962 -0.02824 C 0.02136 -0.03495 0.02344 -0.03935 0.02726 -0.04444 C 0.03125 -0.05972 0.02587 -0.04097 0.03177 -0.05648 C 0.03438 -0.06365 0.03594 -0.07361 0.03785 -0.08078 C 0.04167 -0.0956 0.03663 -0.07777 0.04236 -0.09282 C 0.04479 -0.09953 0.04566 -0.10787 0.04688 -0.11504 C 0.04636 -0.14004 0.0467 -0.16504 0.04549 -0.18981 C 0.04497 -0.19953 0.03854 -0.22199 0.03629 -0.23217 C 0.03351 -0.24467 0.03299 -0.25486 0.0257 -0.26458 C 0.02066 -0.28402 0.00469 -0.29791 -0.00764 -0.30902 C -0.01371 -0.31435 -0.01857 -0.32384 -0.02587 -0.32708 C -0.03212 -0.32986 -0.03906 -0.33541 -0.04548 -0.33727 C -0.05052 -0.33889 -0.06059 -0.3412 -0.06059 -0.3412 C -0.06562 -0.34051 -0.07083 -0.34097 -0.07587 -0.33935 C -0.07725 -0.33889 -0.0776 -0.33611 -0.07882 -0.33518 C -0.08021 -0.33402 -0.08177 -0.33402 -0.08333 -0.33333 C -0.08819 -0.32685 -0.09462 -0.32315 -0.09861 -0.31504 C -0.09965 -0.31296 -0.10017 -0.31065 -0.10156 -0.30902 C -0.10382 -0.30648 -0.10677 -0.30532 -0.1092 -0.30301 C -0.11319 -0.29907 -0.11163 -0.29768 -0.11528 -0.29282 C -0.11944 -0.28727 -0.12396 -0.28102 -0.12882 -0.27662 C -0.13142 -0.26643 -0.13975 -0.2618 -0.14548 -0.2544 C -0.14687 -0.25277 -0.14739 -0.25 -0.14861 -0.24838 C -0.15677 -0.2375 -0.15434 -0.24398 -0.16059 -0.23426 C -0.1618 -0.2324 -0.16232 -0.22986 -0.16371 -0.22824 C -0.17257 -0.21782 -0.18385 -0.21018 -0.19392 -0.20185 C -0.19843 -0.19815 -0.20104 -0.19398 -0.20607 -0.1919 C -0.21128 -0.18495 -0.21771 -0.18472 -0.2243 -0.18171 C -0.23281 -0.1824 -0.24149 -0.18217 -0.25 -0.18379 C -0.2585 -0.18541 -0.26007 -0.20324 -0.26528 -0.20995 C -0.27014 -0.23865 -0.26232 -0.19606 -0.26979 -0.22615 C -0.27205 -0.23565 -0.2743 -0.24907 -0.27587 -0.25856 C -0.27968 -0.28055 -0.28038 -0.31088 -0.3 -0.31898 C -0.30382 -0.32407 -0.30712 -0.32685 -0.31215 -0.32916 C -0.31493 -0.32893 -0.33611 -0.33171 -0.34253 -0.32315 " pathEditMode="relative" ptsTypes="ffffffffffffffffffffffffffffffffffffffA">
                                      <p:cBhvr>
                                        <p:cTn id="2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7.40741E-7 C -0.00226 -0.00718 -0.00486 -0.00856 -0.00903 -0.01412 C -0.0132 -0.01991 -0.01354 -0.02546 -0.01806 -0.03079 C -0.01997 -0.03773 -0.02257 -0.04213 -0.02691 -0.04745 C -0.029 -0.0537 -0.03386 -0.05926 -0.03594 -0.06551 C -0.03802 -0.07268 -0.03941 -0.07801 -0.04306 -0.08426 C -0.04722 -0.09977 -0.05087 -0.11597 -0.05556 -0.13148 C -0.05504 -0.15741 -0.05538 -0.1838 -0.05382 -0.20949 C -0.05365 -0.21157 -0.05139 -0.21227 -0.05035 -0.21389 C -0.04792 -0.21805 -0.04757 -0.22384 -0.04479 -0.22824 C -0.04167 -0.23264 -0.03403 -0.24051 -0.03403 -0.24028 C -0.03108 -0.25093 -0.02604 -0.2537 -0.01962 -0.26088 C -0.01841 -0.2625 -0.01771 -0.26412 -0.01615 -0.26505 C -0.01268 -0.26713 -0.00538 -0.26898 -0.00538 -0.26898 C 0.0243 -0.26319 0.05173 -0.25255 0.08055 -0.24259 C 0.08507 -0.23727 0.08889 -0.23472 0.09496 -0.23218 C 0.10208 -0.2243 0.11076 -0.21875 0.1184 -0.2118 C 0.12326 -0.20694 0.12448 -0.20393 0.1309 -0.20116 C 0.13611 -0.19213 0.14514 -0.18403 0.15243 -0.17662 C 0.15955 -0.16921 0.16441 -0.15995 0.17205 -0.15393 C 0.17604 -0.14722 0.18073 -0.14444 0.18472 -0.13773 C 0.18663 -0.13009 0.19045 -0.12824 0.1934 -0.1213 C 0.19635 -0.11481 0.19757 -0.10995 0.2026 -0.10463 C 0.20382 -0.10046 0.20764 -0.09699 0.20781 -0.09259 C 0.2085 -0.07755 0.20729 -0.05324 0.19722 -0.04097 C 0.19514 -0.0338 0.19479 -0.02477 0.19184 -0.01829 C 0.18889 -0.01204 0.18281 -0.00023 0.17916 0.00625 C 0.175 0.0213 0.18055 0.00278 0.17378 0.01875 C 0.16944 0.02894 0.1684 0.03982 0.16302 0.04954 C 0.16076 0.06528 0.15555 0.0794 0.15243 0.09468 C 0.15295 0.10463 0.1526 0.11412 0.15399 0.12338 C 0.15451 0.12546 0.15659 0.12616 0.15781 0.12755 C 0.16302 0.13357 0.16666 0.13912 0.17378 0.1419 C 0.17986 0.14907 0.18472 0.15093 0.1934 0.1544 C 0.19722 0.15602 0.20434 0.15833 0.20434 0.15857 C 0.20625 0.15995 0.20781 0.16157 0.20972 0.1625 C 0.21128 0.16366 0.21337 0.1632 0.2151 0.16458 C 0.22691 0.17292 0.20885 0.16551 0.22413 0.1706 C 0.23212 0.18056 0.22239 0.16991 0.23298 0.17708 C 0.23802 0.18056 0.23576 0.18218 0.2401 0.18704 C 0.24583 0.19375 0.25139 0.19769 0.25642 0.20579 C 0.25364 0.21736 0.25225 0.21435 0.24548 0.22222 C 0.24323 0.23032 0.24201 0.23796 0.24201 0.24699 " pathEditMode="relative" rAng="0" ptsTypes="ffffffffffffffffffffffffffffffffffffffffffA">
                                      <p:cBhvr>
                                        <p:cTn id="3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35" y="-1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38889E-6 2.59259E-6 C 0.00971 -0.00324 0.01874 -0.00787 0.02864 -0.00996 C 0.0361 -0.0132 0.04392 -0.01505 0.05138 -0.01806 C 0.05451 -0.01921 0.06058 -0.02222 0.06058 -0.02222 C 0.06753 -0.03634 0.07708 -0.03658 0.08628 -0.04653 C 0.09287 -0.05347 0.09774 -0.0625 0.10451 -0.06875 C 0.10867 -0.07708 0.11267 -0.08357 0.1151 -0.09283 C 0.11649 -0.10602 0.11614 -0.11019 0.12412 -0.11713 C 0.12291 -0.1544 0.12221 -0.18843 0.10138 -0.21621 C 0.09808 -0.23079 0.07794 -0.25533 0.06666 -0.26065 C 0.05919 -0.26991 0.05138 -0.26551 0.04235 -0.2625 C 0.03419 -0.2632 0.02621 -0.26343 0.01805 -0.26458 C 0.00833 -0.26574 -0.00105 -0.27222 -0.0106 -0.27477 C -0.01789 -0.2838 -0.01008 -0.27292 -0.01529 -0.28472 C -0.0172 -0.28912 -0.02171 -0.29329 -0.02431 -0.29699 C -0.02744 -0.3088 -0.0356 -0.31366 -0.04254 -0.32107 C -0.0481 -0.32708 -0.05209 -0.33542 -0.05765 -0.34144 C -0.06303 -0.34722 -0.07067 -0.35255 -0.07726 -0.35556 C -0.08525 -0.36551 -0.07501 -0.35371 -0.0849 -0.36158 C -0.08994 -0.36551 -0.08924 -0.36875 -0.09549 -0.37176 C -0.10678 -0.38611 -0.12275 -0.37662 -0.13803 -0.3757 C -0.13959 -0.37431 -0.14098 -0.37292 -0.14254 -0.37176 C -0.14393 -0.37083 -0.14567 -0.37083 -0.14706 -0.36968 C -0.15001 -0.36713 -0.15817 -0.35695 -0.1606 -0.35347 C -0.16338 -0.34306 -0.15921 -0.3338 -0.15921 -0.32315 " pathEditMode="relative" ptsTypes="ffffffffffffffffffffffffA">
                                      <p:cBhvr>
                                        <p:cTn id="3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0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2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Box 2"/>
          <p:cNvSpPr txBox="1">
            <a:spLocks noChangeArrowheads="1"/>
          </p:cNvSpPr>
          <p:nvPr/>
        </p:nvSpPr>
        <p:spPr bwMode="auto">
          <a:xfrm>
            <a:off x="263525" y="1322388"/>
            <a:ext cx="582136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4000" b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На вокзале ожидает …                   </a:t>
            </a:r>
          </a:p>
        </p:txBody>
      </p:sp>
      <p:sp>
        <p:nvSpPr>
          <p:cNvPr id="26627" name="TextBox 6"/>
          <p:cNvSpPr txBox="1">
            <a:spLocks noChangeArrowheads="1"/>
          </p:cNvSpPr>
          <p:nvPr/>
        </p:nvSpPr>
        <p:spPr bwMode="auto">
          <a:xfrm>
            <a:off x="254000" y="5627688"/>
            <a:ext cx="6570663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4000" b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Захар купил в магазине …                   </a:t>
            </a:r>
          </a:p>
        </p:txBody>
      </p:sp>
      <p:sp>
        <p:nvSpPr>
          <p:cNvPr id="26628" name="TextBox 7"/>
          <p:cNvSpPr txBox="1">
            <a:spLocks noChangeArrowheads="1"/>
          </p:cNvSpPr>
          <p:nvPr/>
        </p:nvSpPr>
        <p:spPr bwMode="auto">
          <a:xfrm>
            <a:off x="254000" y="2359025"/>
            <a:ext cx="54181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4000" b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По полю гуляет …              </a:t>
            </a:r>
          </a:p>
        </p:txBody>
      </p:sp>
      <p:sp>
        <p:nvSpPr>
          <p:cNvPr id="26629" name="TextBox 8"/>
          <p:cNvSpPr txBox="1">
            <a:spLocks noChangeArrowheads="1"/>
          </p:cNvSpPr>
          <p:nvPr/>
        </p:nvSpPr>
        <p:spPr bwMode="auto">
          <a:xfrm>
            <a:off x="301625" y="4614863"/>
            <a:ext cx="71326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4000" b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Фазаны пьют воду из …                      </a:t>
            </a:r>
          </a:p>
        </p:txBody>
      </p:sp>
      <p:sp>
        <p:nvSpPr>
          <p:cNvPr id="26630" name="TextBox 9"/>
          <p:cNvSpPr txBox="1">
            <a:spLocks noChangeArrowheads="1"/>
          </p:cNvSpPr>
          <p:nvPr/>
        </p:nvSpPr>
        <p:spPr bwMode="auto">
          <a:xfrm>
            <a:off x="263525" y="3538538"/>
            <a:ext cx="54705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4000" b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Захар и Зоя читают …                        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2900" y="128588"/>
            <a:ext cx="1931988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58615">
            <a:off x="5892800" y="3116263"/>
            <a:ext cx="1371600" cy="1365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2563" y="3789363"/>
            <a:ext cx="1171575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0900" y="1487488"/>
            <a:ext cx="1808163" cy="179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4988" y="44450"/>
            <a:ext cx="2270125" cy="1277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Управляющая кнопка: домой 18">
            <a:hlinkClick r:id="rId8" action="ppaction://hlinksldjump" highlightClick="1"/>
          </p:cNvPr>
          <p:cNvSpPr/>
          <p:nvPr/>
        </p:nvSpPr>
        <p:spPr>
          <a:xfrm>
            <a:off x="7885113" y="6308725"/>
            <a:ext cx="503237" cy="433388"/>
          </a:xfrm>
          <a:prstGeom prst="actionButtonHom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" name="Управляющая кнопка: далее 19">
            <a:hlinkClick r:id="" action="ppaction://hlinkshowjump?jump=nextslide" highlightClick="1"/>
          </p:cNvPr>
          <p:cNvSpPr/>
          <p:nvPr/>
        </p:nvSpPr>
        <p:spPr>
          <a:xfrm>
            <a:off x="8488363" y="6308725"/>
            <a:ext cx="520700" cy="433388"/>
          </a:xfrm>
          <a:prstGeom prst="actionButtonForwardNex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01625" y="116632"/>
            <a:ext cx="4008021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4C35F5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Почитаем?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1.38778E-17 L -0.06944 -0.02963 C -0.08298 -0.03333 -0.1 -0.02847 -0.11632 -0.01829 C -0.13542 -0.00856 -0.1493 0.00185 -0.15642 0.01921 L -0.18889 0.10162 " pathEditMode="relative" rAng="4026155" ptsTypes="FffFF">
                                      <p:cBhvr>
                                        <p:cTn id="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521" y="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3.7037E-7 L -0.31493 -0.10417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747" y="-5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 nodeType="clickPar">
                      <p:stCondLst>
                        <p:cond delay="0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7.40741E-7 L 0.18438 0.55671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19" y="278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 nodeType="clickPar">
                      <p:stCondLst>
                        <p:cond delay="0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2.96296E-6 L -0.3559 0.0301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795" y="15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 nodeType="clickPar">
                      <p:stCondLst>
                        <p:cond delay="0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7.40741E-7 L 0.01025 0.29954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" y="149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9725" y="1557338"/>
            <a:ext cx="6265863" cy="501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3354388"/>
            <a:ext cx="3441700" cy="320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Управляющая кнопка: домой 4">
            <a:hlinkClick r:id="rId5" action="ppaction://hlinksldjump" highlightClick="1"/>
          </p:cNvPr>
          <p:cNvSpPr/>
          <p:nvPr/>
        </p:nvSpPr>
        <p:spPr>
          <a:xfrm>
            <a:off x="7958314" y="6293283"/>
            <a:ext cx="504825" cy="433388"/>
          </a:xfrm>
          <a:prstGeom prst="actionButtonHom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532813" y="6308725"/>
            <a:ext cx="503237" cy="433388"/>
          </a:xfrm>
          <a:prstGeom prst="actionButtonForwardNex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821343" y="116632"/>
            <a:ext cx="7711470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8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4C35F5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Посчитаем наши гвозди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81300"/>
            <a:ext cx="2998788" cy="263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3013" y="3108325"/>
            <a:ext cx="2798762" cy="247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713" y="2781300"/>
            <a:ext cx="4713287" cy="471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531648">
            <a:off x="8080375" y="4632325"/>
            <a:ext cx="947738" cy="947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3800" y="2997200"/>
            <a:ext cx="3713163" cy="3713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9" name="Рисунок 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87350"/>
            <a:ext cx="274320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80" name="Рисунок 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0325" y="133350"/>
            <a:ext cx="2624138" cy="170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81" name="Рисунок 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9888" y="866775"/>
            <a:ext cx="1747837" cy="1135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Управляющая кнопка: домой 9">
            <a:hlinkClick r:id="rId12" action="ppaction://hlinksldjump" highlightClick="1"/>
          </p:cNvPr>
          <p:cNvSpPr/>
          <p:nvPr/>
        </p:nvSpPr>
        <p:spPr>
          <a:xfrm>
            <a:off x="7956550" y="6308725"/>
            <a:ext cx="503238" cy="401638"/>
          </a:xfrm>
          <a:prstGeom prst="actionButtonHom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8553450" y="6308725"/>
            <a:ext cx="481013" cy="401638"/>
          </a:xfrm>
          <a:prstGeom prst="actionButtonForwardNex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withGroup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809 -0.25232 C -0.57465 -0.27269 -0.56545 -0.29167 -0.54704 -0.29167 C -0.52639 -0.29167 -0.51909 -0.27269 -0.51232 -0.25232 C -0.50312 -0.22986 -0.49635 -0.20764 -0.47326 -0.20764 C -0.45243 -0.20764 -0.44566 -0.22986 -0.43645 -0.25232 C -0.43229 -0.27269 -0.42291 -0.29167 -0.40208 -0.29167 C -0.38385 -0.29167 -0.37465 -0.27269 -0.36718 -0.25232 C -0.36076 -0.22986 -0.35139 -0.20764 -0.33055 -0.20764 C -0.31007 -0.20764 -0.29427 -0.25232 -0.29427 -0.25208 C -0.28715 -0.27269 -0.27986 -0.29167 -0.25954 -0.29167 C -0.23889 -0.29167 -0.23177 -0.27269 -0.22482 -0.25232 C -0.21562 -0.22986 -0.20902 -0.20764 -0.18576 -0.20764 C -0.16493 -0.20764 -0.15833 -0.22986 -0.15156 -0.25232 C -0.14236 -0.27269 -0.13541 -0.29167 -0.11458 -0.29167 C -0.09635 -0.29167 -0.08715 -0.27269 -0.07986 -0.25232 C -0.07326 -0.22986 -0.06389 -0.20764 -0.04305 -0.20764 C -0.02257 -0.20764 -0.01562 -0.22986 -0.00607 -0.25232 " pathEditMode="relative" rAng="0" ptsTypes="fffffffffffffffff">
                                      <p:cBhvr>
                                        <p:cTn id="31" dur="20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733" y="255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0"/>
                                            </p:cond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Управляющая кнопка: домой 3">
            <a:hlinkClick r:id="rId3" action="ppaction://hlinksldjump" highlightClick="1"/>
          </p:cNvPr>
          <p:cNvSpPr/>
          <p:nvPr/>
        </p:nvSpPr>
        <p:spPr>
          <a:xfrm>
            <a:off x="8001606" y="6336362"/>
            <a:ext cx="503238" cy="433388"/>
          </a:xfrm>
          <a:prstGeom prst="actionButtonHom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638453" y="6336362"/>
            <a:ext cx="433387" cy="433388"/>
          </a:xfrm>
          <a:prstGeom prst="actionButtonForwardNex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3381666" y="2705582"/>
            <a:ext cx="4862742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4C35F5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Итог занятия</a:t>
            </a:r>
          </a:p>
        </p:txBody>
      </p:sp>
      <p:grpSp>
        <p:nvGrpSpPr>
          <p:cNvPr id="2" name="Группа 1"/>
          <p:cNvGrpSpPr/>
          <p:nvPr/>
        </p:nvGrpSpPr>
        <p:grpSpPr>
          <a:xfrm>
            <a:off x="420984" y="769240"/>
            <a:ext cx="3804498" cy="5272490"/>
            <a:chOff x="420984" y="769240"/>
            <a:chExt cx="3804498" cy="5272490"/>
          </a:xfrm>
        </p:grpSpPr>
        <p:pic>
          <p:nvPicPr>
            <p:cNvPr id="1026" name="Picture 2" descr="C:\Users\UWS021\Downloads\thermometer-cartoon-icon-on-white-background-vector-7571739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8241" b="90000" l="10000" r="908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745597" flipH="1">
              <a:off x="913114" y="769240"/>
              <a:ext cx="3312368" cy="52724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7" name="Picture 3" descr="C:\Users\UWS021\Downloads\3a2628392b6a678fccac8feb8396c718.jp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10000" b="96061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450805">
              <a:off x="420984" y="1167378"/>
              <a:ext cx="1433048" cy="18866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8" name="Picture 4" descr="C:\Users\UWS021\Downloads\DwAAAgCEzOA-1920.jp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0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8933070">
              <a:off x="1145192" y="2674890"/>
              <a:ext cx="1179799" cy="11797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9" name="Picture 5" descr="C:\Users\UWS021\Downloads\1645045720_1-abrakadabra-fun-p-grustnii-smail-3.jpg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0" b="100000" l="0" r="100000">
                          <a14:foregroundMark x1="25945" y1="51049" x2="25945" y2="51049"/>
                          <a14:foregroundMark x1="43690" y1="39493" x2="43690" y2="39493"/>
                          <a14:foregroundMark x1="38757" y1="40432" x2="38757" y2="40432"/>
                          <a14:foregroundMark x1="48623" y1="46226" x2="48623" y2="46226"/>
                          <a14:foregroundMark x1="50609" y1="46226" x2="50609" y2="46226"/>
                          <a14:foregroundMark x1="44683" y1="44316" x2="44683" y2="44316"/>
                          <a14:foregroundMark x1="16079" y1="55872" x2="16079" y2="55872"/>
                          <a14:foregroundMark x1="21012" y1="52020" x2="21012" y2="5202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38549" y="3789040"/>
              <a:ext cx="1103278" cy="11284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Заголовок 1"/>
          <p:cNvSpPr>
            <a:spLocks noGrp="1"/>
          </p:cNvSpPr>
          <p:nvPr>
            <p:ph type="title"/>
          </p:nvPr>
        </p:nvSpPr>
        <p:spPr>
          <a:xfrm>
            <a:off x="539750" y="2565400"/>
            <a:ext cx="8229600" cy="1497013"/>
          </a:xfrm>
        </p:spPr>
        <p:txBody>
          <a:bodyPr/>
          <a:lstStyle/>
          <a:p>
            <a:pPr eaLnBrk="1" hangingPunct="1"/>
            <a:r>
              <a:rPr lang="ru-RU" altLang="ru-RU" sz="5400" b="1" dirty="0" smtClean="0"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Список использованных источников</a:t>
            </a:r>
            <a:endParaRPr lang="ru-RU" altLang="ru-RU" sz="5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Управляющая кнопка: домой 2">
            <a:hlinkClick r:id="rId3" action="ppaction://hlinksldjump" highlightClick="1"/>
          </p:cNvPr>
          <p:cNvSpPr/>
          <p:nvPr/>
        </p:nvSpPr>
        <p:spPr>
          <a:xfrm>
            <a:off x="8388350" y="6165305"/>
            <a:ext cx="576138" cy="503784"/>
          </a:xfrm>
          <a:prstGeom prst="actionButtonHom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" name="Управляющая кнопка: сведения 1">
            <a:hlinkClick r:id="rId4" action="ppaction://hlinkfile" highlightClick="1"/>
          </p:cNvPr>
          <p:cNvSpPr/>
          <p:nvPr/>
        </p:nvSpPr>
        <p:spPr>
          <a:xfrm>
            <a:off x="4291551" y="4379524"/>
            <a:ext cx="648072" cy="576064"/>
          </a:xfrm>
          <a:prstGeom prst="actionButtonInformation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далее 1">
            <a:hlinkClick r:id="" action="ppaction://hlinkshowjump?jump=nextslide" highlightClick="1"/>
          </p:cNvPr>
          <p:cNvSpPr/>
          <p:nvPr/>
        </p:nvSpPr>
        <p:spPr>
          <a:xfrm>
            <a:off x="8247607" y="262834"/>
            <a:ext cx="681288" cy="429862"/>
          </a:xfrm>
          <a:prstGeom prst="actionButtonForwardNex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858467" y="116632"/>
            <a:ext cx="7389139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4C35F5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Описание презентации</a:t>
            </a:r>
            <a:endParaRPr lang="ru-RU" sz="48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4C35F5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5536" y="947629"/>
            <a:ext cx="8353177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Данная презентация предназначена для работы с обучающимися 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умственной отсталостью (интеллектуальными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нарушениями) начального 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(1-4 класс). Презентация 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поможет закрепить в игровой форме правильное звукопроизношение звука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«З» 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словах и предложениях.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Её 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можно использовать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качестве демонстративного материала 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логопедическому занятию, как в групповой, так и в индивидуальной формах на этапе закрепления правильного звукопроизношения звука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«З»  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словах и предложениях. </a:t>
            </a:r>
          </a:p>
          <a:p>
            <a:pPr algn="just"/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В ней подобраны упражнения на: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выделение слога из слова;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деление слов на слоги;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совершенствование навыков словоизменения через игру «Большой-маленький»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звукового анализа 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(наличие звука в слове и определение место звука в слове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endParaRPr lang="ru-RU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грамматической стороны речи;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работу над пониманием смысла прочитанного.</a:t>
            </a:r>
          </a:p>
          <a:p>
            <a:pPr algn="just"/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Также в занятие включены </a:t>
            </a:r>
            <a:r>
              <a:rPr lang="ru-RU" dirty="0" err="1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здоровьесберегающие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технологии, направленные 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снятие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усталости 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напряжения мышц всего тела. Упражнения развивают крупную 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мелкую моторику, развивают ловкость, внимание и координацию тела обучающихся и переключают внимание 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одной деятельности на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другую.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95288" y="331788"/>
            <a:ext cx="1584325" cy="782637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sldjump"/>
              </a:rPr>
              <a:t>Вводная часть</a:t>
            </a:r>
            <a:endParaRPr lang="ru-RU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14325" y="2924175"/>
            <a:ext cx="2008188" cy="87788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  <a:hlinkClick r:id="rId4" action="ppaction://hlinksldjump"/>
              </a:rPr>
              <a:t>Характеристика звука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14325" y="1574800"/>
            <a:ext cx="2384425" cy="76517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  <a:hlinkClick r:id="rId5" action="ppaction://hlinksldjump"/>
              </a:rPr>
              <a:t>Артикуляционная гимнастика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15900" y="5913438"/>
            <a:ext cx="1763713" cy="80962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  <a:hlinkClick r:id="rId6" action="ppaction://hlinksldjump"/>
              </a:rPr>
              <a:t>Физминутка 1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276600" y="5913438"/>
            <a:ext cx="1849438" cy="80962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  <a:hlinkClick r:id="rId7" action="ppaction://hlinksldjump"/>
              </a:rPr>
              <a:t>Деление слов на слоги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995738" y="4365625"/>
            <a:ext cx="1944687" cy="97472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  <a:hlinkClick r:id="rId8" action="ppaction://hlinksldjump"/>
              </a:rPr>
              <a:t>Игра «Большой-маленький»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276600" y="331788"/>
            <a:ext cx="2232025" cy="782637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  <a:hlinkClick r:id="rId9" action="ppaction://hlinksldjump"/>
              </a:rPr>
              <a:t>Что у зайчика за забором?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577013" y="331788"/>
            <a:ext cx="1812925" cy="906462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  <a:hlinkClick r:id="rId10" action="ppaction://hlinksldjump"/>
              </a:rPr>
              <a:t>Чтение предложений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536950" y="2924175"/>
            <a:ext cx="1827213" cy="900113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  <a:hlinkClick r:id="rId11" action="ppaction://hlinksldjump"/>
              </a:rPr>
              <a:t>Место звука в слове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11188" y="4365625"/>
            <a:ext cx="2016125" cy="99377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  <a:hlinkClick r:id="rId12" action="ppaction://hlinksldjump"/>
              </a:rPr>
              <a:t>Выделение слога из слова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3743325" y="1574800"/>
            <a:ext cx="1765300" cy="76517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  <a:hlinkClick r:id="rId13" action="ppaction://hlinksldjump"/>
              </a:rPr>
              <a:t>Физминутка 2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6165850" y="1736725"/>
            <a:ext cx="2582863" cy="900113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  <a:hlinkClick r:id="rId14" action="ppaction://hlinksldjump"/>
              </a:rPr>
              <a:t>Согласование сущ. с числительным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6165850" y="3068638"/>
            <a:ext cx="2293938" cy="865187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  <a:hlinkClick r:id="rId15" action="ppaction://hlinksldjump"/>
              </a:rPr>
              <a:t>Помощь зайчику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6950075" y="4568825"/>
            <a:ext cx="1654175" cy="85883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  <a:hlinkClick r:id="rId16" action="ppaction://hlinksldjump"/>
              </a:rPr>
              <a:t>Рефлексия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6721475" y="5913438"/>
            <a:ext cx="1668463" cy="80962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  <a:hlinkClick r:id="rId17" action="ppaction://hlinksldjump"/>
              </a:rPr>
              <a:t>Источники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Стрелка вниз 21"/>
          <p:cNvSpPr/>
          <p:nvPr/>
        </p:nvSpPr>
        <p:spPr>
          <a:xfrm flipH="1">
            <a:off x="755576" y="1174750"/>
            <a:ext cx="144537" cy="328613"/>
          </a:xfrm>
          <a:prstGeom prst="downArrow">
            <a:avLst/>
          </a:prstGeom>
          <a:solidFill>
            <a:srgbClr val="2CEF1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Стрелка вниз 22"/>
          <p:cNvSpPr/>
          <p:nvPr/>
        </p:nvSpPr>
        <p:spPr>
          <a:xfrm>
            <a:off x="827087" y="2420888"/>
            <a:ext cx="180975" cy="400893"/>
          </a:xfrm>
          <a:prstGeom prst="downArrow">
            <a:avLst/>
          </a:prstGeom>
          <a:solidFill>
            <a:srgbClr val="2CEF1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" name="Стрелка вниз 23"/>
          <p:cNvSpPr/>
          <p:nvPr/>
        </p:nvSpPr>
        <p:spPr>
          <a:xfrm>
            <a:off x="1250950" y="3933825"/>
            <a:ext cx="152400" cy="317500"/>
          </a:xfrm>
          <a:prstGeom prst="downArrow">
            <a:avLst/>
          </a:prstGeom>
          <a:solidFill>
            <a:srgbClr val="2CEF1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5" name="Стрелка вниз 24"/>
          <p:cNvSpPr/>
          <p:nvPr/>
        </p:nvSpPr>
        <p:spPr>
          <a:xfrm>
            <a:off x="1133475" y="5473700"/>
            <a:ext cx="184944" cy="341313"/>
          </a:xfrm>
          <a:prstGeom prst="downArrow">
            <a:avLst/>
          </a:prstGeom>
          <a:solidFill>
            <a:srgbClr val="2CEF1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6" name="Стрелка вправо 25"/>
          <p:cNvSpPr/>
          <p:nvPr/>
        </p:nvSpPr>
        <p:spPr>
          <a:xfrm>
            <a:off x="2160588" y="6318250"/>
            <a:ext cx="899244" cy="152400"/>
          </a:xfrm>
          <a:prstGeom prst="rightArrow">
            <a:avLst/>
          </a:prstGeom>
          <a:solidFill>
            <a:srgbClr val="2CEF1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7" name="Стрелка вниз 26"/>
          <p:cNvSpPr/>
          <p:nvPr/>
        </p:nvSpPr>
        <p:spPr>
          <a:xfrm>
            <a:off x="6985000" y="1347788"/>
            <a:ext cx="147638" cy="309562"/>
          </a:xfrm>
          <a:prstGeom prst="downArrow">
            <a:avLst/>
          </a:prstGeom>
          <a:solidFill>
            <a:srgbClr val="2CEF1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8" name="Стрелка вправо 27"/>
          <p:cNvSpPr/>
          <p:nvPr/>
        </p:nvSpPr>
        <p:spPr>
          <a:xfrm>
            <a:off x="5652120" y="549275"/>
            <a:ext cx="720105" cy="155575"/>
          </a:xfrm>
          <a:prstGeom prst="rightArrow">
            <a:avLst/>
          </a:prstGeom>
          <a:solidFill>
            <a:srgbClr val="2CEF1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9" name="Стрелка вниз 28"/>
          <p:cNvSpPr/>
          <p:nvPr/>
        </p:nvSpPr>
        <p:spPr>
          <a:xfrm>
            <a:off x="6645274" y="2674938"/>
            <a:ext cx="158973" cy="293687"/>
          </a:xfrm>
          <a:prstGeom prst="downArrow">
            <a:avLst/>
          </a:prstGeom>
          <a:solidFill>
            <a:srgbClr val="2CEF1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0" name="Стрелка вниз 29"/>
          <p:cNvSpPr/>
          <p:nvPr/>
        </p:nvSpPr>
        <p:spPr>
          <a:xfrm>
            <a:off x="7337425" y="4079875"/>
            <a:ext cx="134938" cy="306388"/>
          </a:xfrm>
          <a:prstGeom prst="downArrow">
            <a:avLst/>
          </a:prstGeom>
          <a:solidFill>
            <a:srgbClr val="2CEF1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1" name="Стрелка вниз 30"/>
          <p:cNvSpPr/>
          <p:nvPr/>
        </p:nvSpPr>
        <p:spPr>
          <a:xfrm>
            <a:off x="7159625" y="5538788"/>
            <a:ext cx="150813" cy="276225"/>
          </a:xfrm>
          <a:prstGeom prst="downArrow">
            <a:avLst/>
          </a:prstGeom>
          <a:solidFill>
            <a:srgbClr val="2CEF1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6" name="Стрелка вверх 35"/>
          <p:cNvSpPr/>
          <p:nvPr/>
        </p:nvSpPr>
        <p:spPr>
          <a:xfrm>
            <a:off x="4122738" y="5427663"/>
            <a:ext cx="161925" cy="334962"/>
          </a:xfrm>
          <a:prstGeom prst="upArrow">
            <a:avLst/>
          </a:prstGeom>
          <a:solidFill>
            <a:srgbClr val="2CEF1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7" name="Стрелка вверх 36"/>
          <p:cNvSpPr/>
          <p:nvPr/>
        </p:nvSpPr>
        <p:spPr>
          <a:xfrm>
            <a:off x="4643438" y="3933825"/>
            <a:ext cx="144462" cy="317500"/>
          </a:xfrm>
          <a:prstGeom prst="upArrow">
            <a:avLst/>
          </a:prstGeom>
          <a:solidFill>
            <a:srgbClr val="2CEF1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8" name="Стрелка вверх 37"/>
          <p:cNvSpPr/>
          <p:nvPr/>
        </p:nvSpPr>
        <p:spPr>
          <a:xfrm>
            <a:off x="4643438" y="2492375"/>
            <a:ext cx="144462" cy="288925"/>
          </a:xfrm>
          <a:prstGeom prst="upArrow">
            <a:avLst/>
          </a:prstGeom>
          <a:solidFill>
            <a:srgbClr val="2CEF1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9" name="Стрелка вверх 38"/>
          <p:cNvSpPr/>
          <p:nvPr/>
        </p:nvSpPr>
        <p:spPr>
          <a:xfrm>
            <a:off x="3959225" y="1174750"/>
            <a:ext cx="163513" cy="257175"/>
          </a:xfrm>
          <a:prstGeom prst="upArrow">
            <a:avLst/>
          </a:prstGeom>
          <a:solidFill>
            <a:srgbClr val="2CEF1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81300"/>
            <a:ext cx="2998788" cy="263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3013" y="3108325"/>
            <a:ext cx="2798762" cy="247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1775" y="2987675"/>
            <a:ext cx="3713163" cy="3713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531648">
            <a:off x="8080375" y="4632325"/>
            <a:ext cx="947738" cy="947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0" name="Рисунок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4675" y="115888"/>
            <a:ext cx="2219325" cy="144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1" name="Рисунок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9050" y="-171450"/>
            <a:ext cx="4224338" cy="316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2" name="Рисунок 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475" y="115888"/>
            <a:ext cx="274320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Управляющая кнопка: домой 8">
            <a:hlinkClick r:id="rId10" action="ppaction://hlinksldjump" highlightClick="1"/>
          </p:cNvPr>
          <p:cNvSpPr/>
          <p:nvPr/>
        </p:nvSpPr>
        <p:spPr>
          <a:xfrm>
            <a:off x="7985351" y="6250781"/>
            <a:ext cx="358775" cy="403906"/>
          </a:xfrm>
          <a:prstGeom prst="actionButtonHom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8459788" y="6250782"/>
            <a:ext cx="360362" cy="403906"/>
          </a:xfrm>
          <a:prstGeom prst="actionButtonForwardNex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4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7569 0.01411 C -0.17986 0.0333 -0.18559 0.0511 -0.19705 0.0511 C -0.21007 0.0511 -0.21441 0.03307 -0.21858 0.01434 C -0.2243 -0.00693 -0.22882 -0.02774 -0.24305 -0.02774 C -0.25608 -0.02751 -0.26024 -0.00693 -0.26597 0.01411 C -0.26892 0.03307 -0.27465 0.0511 -0.28767 0.05133 C -0.29913 0.0511 -0.30486 0.03307 -0.3092 0.01411 C -0.31337 -0.00693 -0.31944 -0.02774 -0.33212 -0.02774 C -0.34514 -0.02751 -0.35538 0.01411 -0.35538 0.01388 C -0.35955 0.03307 -0.36389 0.0511 -0.37674 0.05133 C -0.38976 0.0511 -0.3941 0.03307 -0.39826 0.01411 C -0.40399 -0.00693 -0.40851 -0.02774 -0.42257 -0.02774 C -0.43576 -0.02774 -0.43993 -0.00693 -0.44444 0.01411 C -0.45017 0.03307 -0.45417 0.0511 -0.46736 0.0511 C -0.47882 0.0511 -0.48455 0.03307 -0.48871 0.01411 C -0.49305 -0.0067 -0.49913 -0.02774 -0.5118 -0.02751 C -0.52483 -0.02774 -0.52899 -0.00693 -0.53507 0.01434 " pathEditMode="relative" rAng="10800000" ptsTypes="fffffffffffffffff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969" y="-231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125538"/>
            <a:ext cx="2555875" cy="1366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8747" y="1268760"/>
            <a:ext cx="1771650" cy="134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8575" y="852488"/>
            <a:ext cx="2486025" cy="1471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813" y="4221163"/>
            <a:ext cx="2359025" cy="2144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5313" y="3171825"/>
            <a:ext cx="4191000" cy="318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842180"/>
            <a:ext cx="2858083" cy="24853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0213" y="2174875"/>
            <a:ext cx="2068512" cy="229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938" y="4298950"/>
            <a:ext cx="2309812" cy="198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Управляющая кнопка: домой 10">
            <a:hlinkClick r:id="rId11" action="ppaction://hlinksldjump" highlightClick="1"/>
          </p:cNvPr>
          <p:cNvSpPr/>
          <p:nvPr/>
        </p:nvSpPr>
        <p:spPr>
          <a:xfrm>
            <a:off x="8027988" y="6365875"/>
            <a:ext cx="431800" cy="371475"/>
          </a:xfrm>
          <a:prstGeom prst="actionButtonHom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8604250" y="6361113"/>
            <a:ext cx="360363" cy="376237"/>
          </a:xfrm>
          <a:prstGeom prst="actionButtonForwardNex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-71883" y="-171400"/>
            <a:ext cx="903649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cap="none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4C35F5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Артикуляционная гимнастика</a:t>
            </a:r>
            <a:endParaRPr lang="ru-RU" sz="48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4C35F5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141396" y="77723"/>
            <a:ext cx="7794570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4C35F5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Характеристика звука З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113" y="1812925"/>
            <a:ext cx="1193800" cy="163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338" y="1812925"/>
            <a:ext cx="1711325" cy="151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3050" y="3692525"/>
            <a:ext cx="1687513" cy="2392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2171700"/>
            <a:ext cx="2376488" cy="127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1213" y="3684588"/>
            <a:ext cx="2189162" cy="2281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675" y="4005263"/>
            <a:ext cx="2163763" cy="163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8950" y="5238750"/>
            <a:ext cx="1230313" cy="145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200" y="4005263"/>
            <a:ext cx="1181100" cy="136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60966">
            <a:off x="6524625" y="2641600"/>
            <a:ext cx="1657350" cy="160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63DD532.wav">
            <a:hlinkClick r:id="" action="ppaction://media"/>
          </p:cNvPr>
          <p:cNvPicPr>
            <a:picLocks noChangeAspect="1"/>
          </p:cNvPicPr>
          <p:nvPr>
            <a:wavAudioFile r:embed="rId1" name="63DD3C72.wav"/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5850" y="908050"/>
            <a:ext cx="487363" cy="487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90284">
            <a:off x="5981700" y="219075"/>
            <a:ext cx="2741613" cy="223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Управляющая кнопка: домой 13">
            <a:hlinkClick r:id="rId15" action="ppaction://hlinksldjump" highlightClick="1"/>
          </p:cNvPr>
          <p:cNvSpPr/>
          <p:nvPr/>
        </p:nvSpPr>
        <p:spPr>
          <a:xfrm>
            <a:off x="8042275" y="6375400"/>
            <a:ext cx="360363" cy="331788"/>
          </a:xfrm>
          <a:prstGeom prst="actionButtonHom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Управляющая кнопка: далее 14">
            <a:hlinkClick r:id="" action="ppaction://hlinkshowjump?jump=nextslide" highlightClick="1"/>
          </p:cNvPr>
          <p:cNvSpPr/>
          <p:nvPr/>
        </p:nvSpPr>
        <p:spPr>
          <a:xfrm>
            <a:off x="8572500" y="6364288"/>
            <a:ext cx="431800" cy="342900"/>
          </a:xfrm>
          <a:prstGeom prst="actionButtonForwardNex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1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1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accel="1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1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" accel="1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accel="1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8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9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1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3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5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)">
                                      <p:cBhvr>
                                        <p:cTn id="77" dur="12004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1013" y="1284288"/>
            <a:ext cx="4416425" cy="165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3850" y="4503738"/>
            <a:ext cx="2520950" cy="2519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538" y="1460500"/>
            <a:ext cx="1949450" cy="1185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7250" y="4881563"/>
            <a:ext cx="2070100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6763" y="1258888"/>
            <a:ext cx="1528762" cy="113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9513" y="1165225"/>
            <a:ext cx="1489075" cy="148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3200" y="4419600"/>
            <a:ext cx="2438400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71463" y="2665413"/>
            <a:ext cx="1624012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5400" b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altLang="ru-RU" sz="5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4430713" y="2478088"/>
            <a:ext cx="181927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5400" b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altLang="ru-RU" sz="5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2627313" y="2752725"/>
            <a:ext cx="1465262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5400" b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altLang="ru-RU" sz="5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6981825" y="2752725"/>
            <a:ext cx="1373188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5400" b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altLang="ru-RU" sz="5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258763" y="3824288"/>
            <a:ext cx="1649412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5400" b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altLang="ru-RU" sz="5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2195513" y="4041775"/>
            <a:ext cx="1703387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5400" b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altLang="ru-RU" sz="5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5064125" y="4302125"/>
            <a:ext cx="104775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5400" b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altLang="ru-RU" sz="5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</a:t>
            </a: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6249988" y="3679825"/>
            <a:ext cx="1584325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5400" b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altLang="ru-RU" sz="5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388" y="4327525"/>
            <a:ext cx="2209800" cy="248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Управляющая кнопка: домой 18">
            <a:hlinkClick r:id="rId11" action="ppaction://hlinksldjump" highlightClick="1"/>
          </p:cNvPr>
          <p:cNvSpPr/>
          <p:nvPr/>
        </p:nvSpPr>
        <p:spPr>
          <a:xfrm flipH="1">
            <a:off x="8015288" y="6399213"/>
            <a:ext cx="430212" cy="379412"/>
          </a:xfrm>
          <a:prstGeom prst="actionButtonHom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" name="Управляющая кнопка: далее 19">
            <a:hlinkClick r:id="" action="ppaction://hlinkshowjump?jump=nextslide" highlightClick="1"/>
          </p:cNvPr>
          <p:cNvSpPr/>
          <p:nvPr/>
        </p:nvSpPr>
        <p:spPr>
          <a:xfrm>
            <a:off x="8604250" y="6418263"/>
            <a:ext cx="360363" cy="360362"/>
          </a:xfrm>
          <a:prstGeom prst="actionButtonForwardNex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79118" y="188640"/>
            <a:ext cx="8995796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4C35F5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Назови первый слог в слове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4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00113" y="-387350"/>
            <a:ext cx="4632326" cy="463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9563" y="0"/>
            <a:ext cx="2979737" cy="297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Управляющая кнопка: домой 4">
            <a:hlinkClick r:id="rId5" action="ppaction://hlinksldjump" highlightClick="1"/>
          </p:cNvPr>
          <p:cNvSpPr/>
          <p:nvPr/>
        </p:nvSpPr>
        <p:spPr>
          <a:xfrm>
            <a:off x="7812088" y="6264275"/>
            <a:ext cx="409575" cy="404813"/>
          </a:xfrm>
          <a:prstGeom prst="actionButtonHom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388350" y="6264275"/>
            <a:ext cx="431800" cy="404813"/>
          </a:xfrm>
          <a:prstGeom prst="actionButtonForwardNex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189975" y="2967335"/>
            <a:ext cx="4734566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4C35F5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Физминутка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path" presetSubtype="0" accel="52500" decel="475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2743 -0.06939 C -0.11441 -0.08836 -0.06649 -0.10663 -0.0493 -0.10663 C 0.05677 -0.10663 0.16528 0.18691 0.16528 0.48092 C 0.16528 0.33264 0.22031 0.18691 0.27136 0.18691 C 0.32587 0.18691 0.37795 0.33496 0.37795 0.48092 C 0.37795 0.40782 0.40521 0.33264 0.43247 0.33264 C 0.45972 0.33264 0.48698 0.40551 0.48698 0.48092 C 0.48698 0.44322 0.5007 0.40782 0.51424 0.40782 C 0.52795 0.40782 0.54149 0.44553 0.54149 0.48092 C 0.54149 0.46172 0.54861 0.44322 0.55521 0.44322 C 0.55868 0.44322 0.56875 0.46218 0.56875 0.48092 C 0.56875 0.47144 0.5724 0.46172 0.57587 0.46172 C 0.57587 0.4638 0.58299 0.47074 0.58299 0.48092 C 0.58299 0.47583 0.58299 0.47144 0.58663 0.47144 C 0.58663 0.47352 0.59011 0.47629 0.59011 0.48092 C 0.59011 0.47861 0.59011 0.47583 0.59011 0.47352 C 0.59375 0.47352 0.59375 0.47583 0.59375 0.47861 C 0.59722 0.47861 0.59722 0.47629 0.59722 0.47352 C 0.60087 0.47352 0.60087 0.47583 0.60087 0.47861 " pathEditMode="relative" rAng="0" ptsTypes="fffffffffffffffffff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406" y="2565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0.00625 C -0.01441 -0.00509 -0.06511 -0.01597 -0.08264 -0.01597 C -0.1948 -0.01597 -0.3099 0.15972 -0.3099 0.33542 C -0.3099 0.24676 -0.36737 0.15972 -0.42188 0.15972 C -0.47952 0.15972 -0.53386 0.24815 -0.53386 0.33542 C -0.53386 0.29167 -0.56268 0.24676 -0.5915 0.24676 C -0.62032 0.24676 -0.64896 0.29051 -0.64896 0.33542 C -0.64896 0.31296 -0.66337 0.29167 -0.67778 0.29167 C -0.69219 0.29167 -0.7066 0.31412 -0.7066 0.33542 C -0.7066 0.32384 -0.71407 0.31296 -0.72101 0.31296 C -0.72483 0.31296 -0.73542 0.32431 -0.73542 0.33542 C -0.73542 0.32986 -0.73907 0.32384 -0.74289 0.32384 C -0.74289 0.32268 -0.75035 0.3294 -0.75035 0.33542 C -0.75035 0.33241 -0.75035 0.32986 -0.75417 0.32986 C -0.75417 0.33102 -0.75799 0.33264 -0.75799 0.33542 C -0.75799 0.33403 -0.75799 0.33241 -0.75799 0.33102 C -0.76164 0.33102 -0.76164 0.33241 -0.76164 0.33403 C -0.76546 0.33403 -0.76546 0.33264 -0.76546 0.33102 C -0.7691 0.33102 -0.7691 0.33241 -0.7691 0.33403 " pathEditMode="relative" rAng="0" ptsTypes="fffffffffffffffffff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455" y="15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4950" y="1951038"/>
            <a:ext cx="4557713" cy="4557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4375" y="-1595438"/>
            <a:ext cx="1858963" cy="1858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Управляющая кнопка: сведения 4">
            <a:hlinkClick r:id="rId5" highlightClick="1"/>
          </p:cNvPr>
          <p:cNvSpPr/>
          <p:nvPr/>
        </p:nvSpPr>
        <p:spPr>
          <a:xfrm>
            <a:off x="468313" y="1700213"/>
            <a:ext cx="790575" cy="792162"/>
          </a:xfrm>
          <a:prstGeom prst="actionButtonInformation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1509" name="Picture 2" descr="https://learningapps.org/qrcode.php?id=pe6qpo2952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1288" y="1951038"/>
            <a:ext cx="2071687" cy="2071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Управляющая кнопка: домой 5">
            <a:hlinkClick r:id="rId7" action="ppaction://hlinksldjump" highlightClick="1"/>
          </p:cNvPr>
          <p:cNvSpPr/>
          <p:nvPr/>
        </p:nvSpPr>
        <p:spPr>
          <a:xfrm>
            <a:off x="7885113" y="6308725"/>
            <a:ext cx="431800" cy="433388"/>
          </a:xfrm>
          <a:prstGeom prst="actionButtonHom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8459788" y="6308725"/>
            <a:ext cx="504825" cy="433388"/>
          </a:xfrm>
          <a:prstGeom prst="actionButtonForwardNex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350301" y="526634"/>
            <a:ext cx="4535408" cy="15696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4C35F5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Деление слов </a:t>
            </a:r>
            <a:endParaRPr lang="en-US" sz="4800" b="1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4C35F5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4C35F5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48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4C35F5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слоги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215 0.0578 C -0.04201 0.05688 -0.02083 0.05341 -0.00382 0.06197 C 0.01459 0.0733 0.03247 0.08994 0.0507 0.10705 C 0.06875 0.12347 0.07934 0.14543 0.0915 0.16717 C 0.10122 0.1889 0.11198 0.21249 0.11424 0.24023 C 0.11875 0.26659 0.11511 0.29665 0.10799 0.32509 C 0.10261 0.35237 0.09132 0.37873 0.07882 0.40324 C 0.06511 0.42659 0.04948 0.44763 0.03316 0.46451 C 0.01511 0.48116 -0.00538 0.49202 -0.02621 0.49596 C -0.04618 0.49965 -0.06719 0.49989 -0.08576 0.48902 C -0.10399 0.48185 -0.12326 0.46289 -0.13646 0.44578 C -0.15104 0.43006 -0.16528 0.40717 -0.17153 0.3815 C -0.17708 0.35723 -0.175 0.32902 -0.16458 0.30197 C -0.15208 0.27607 -0.13212 0.2615 -0.11337 0.25919 C -0.09566 0.2585 -0.07604 0.26636 -0.05972 0.28509 C -0.04357 0.30636 -0.03038 0.32671 -0.02552 0.35145 C -0.01996 0.37619 -0.01632 0.37711 -0.02639 0.43237 C -0.0335 0.48601 -0.06198 0.51075 -0.07465 0.53156 C -0.08889 0.54983 -0.10521 0.55977 -0.1243 0.57226 C -0.146 0.5852 -0.16962 0.58821 -0.18819 0.58728 C -0.20677 0.58728 -0.22205 0.57665 -0.24653 0.55815 C -0.26962 0.53734 -0.27882 0.52439 -0.29305 0.50543 C -0.30729 0.48624 -0.3217 0.46728 -0.33576 0.44879 " pathEditMode="relative" rAng="-2700723" ptsTypes="fffffffffffffffffffffff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31" y="296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1793</TotalTime>
  <Words>134</Words>
  <Application>Microsoft Office PowerPoint</Application>
  <PresentationFormat>Экран (4:3)</PresentationFormat>
  <Paragraphs>56</Paragraphs>
  <Slides>18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Автоматизация звука «З» в словах и предложениях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Список использованных источников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Автоматизация звука З в словах и предложениях</dc:title>
  <dc:creator>)))</dc:creator>
  <cp:lastModifiedBy>09002</cp:lastModifiedBy>
  <cp:revision>118</cp:revision>
  <dcterms:created xsi:type="dcterms:W3CDTF">2024-02-19T11:35:49Z</dcterms:created>
  <dcterms:modified xsi:type="dcterms:W3CDTF">2024-03-03T23:49:42Z</dcterms:modified>
</cp:coreProperties>
</file>