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3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43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946BE-BC87-478C-8A04-FE747802C487}" type="datetimeFigureOut">
              <a:rPr lang="ru-RU" smtClean="0"/>
              <a:t>10.02.2021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393B0-1CC7-4FE7-8BAE-C194A5091F6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181809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946BE-BC87-478C-8A04-FE747802C487}" type="datetimeFigureOut">
              <a:rPr lang="ru-RU" smtClean="0"/>
              <a:t>10.02.2021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393B0-1CC7-4FE7-8BAE-C194A5091F6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017630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946BE-BC87-478C-8A04-FE747802C487}" type="datetimeFigureOut">
              <a:rPr lang="ru-RU" smtClean="0"/>
              <a:t>10.02.2021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393B0-1CC7-4FE7-8BAE-C194A5091F6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729953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946BE-BC87-478C-8A04-FE747802C487}" type="datetimeFigureOut">
              <a:rPr lang="ru-RU" smtClean="0"/>
              <a:t>10.02.2021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393B0-1CC7-4FE7-8BAE-C194A5091F6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412771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946BE-BC87-478C-8A04-FE747802C487}" type="datetimeFigureOut">
              <a:rPr lang="ru-RU" smtClean="0"/>
              <a:t>10.02.2021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393B0-1CC7-4FE7-8BAE-C194A5091F6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02975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946BE-BC87-478C-8A04-FE747802C487}" type="datetimeFigureOut">
              <a:rPr lang="ru-RU" smtClean="0"/>
              <a:t>10.02.2021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393B0-1CC7-4FE7-8BAE-C194A5091F6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0621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946BE-BC87-478C-8A04-FE747802C487}" type="datetimeFigureOut">
              <a:rPr lang="ru-RU" smtClean="0"/>
              <a:t>10.02.2021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393B0-1CC7-4FE7-8BAE-C194A5091F6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09853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946BE-BC87-478C-8A04-FE747802C487}" type="datetimeFigureOut">
              <a:rPr lang="ru-RU" smtClean="0"/>
              <a:t>10.02.2021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393B0-1CC7-4FE7-8BAE-C194A5091F6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971616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946BE-BC87-478C-8A04-FE747802C487}" type="datetimeFigureOut">
              <a:rPr lang="ru-RU" smtClean="0"/>
              <a:t>10.02.2021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393B0-1CC7-4FE7-8BAE-C194A5091F6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415272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946BE-BC87-478C-8A04-FE747802C487}" type="datetimeFigureOut">
              <a:rPr lang="ru-RU" smtClean="0"/>
              <a:t>10.02.2021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393B0-1CC7-4FE7-8BAE-C194A5091F6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305994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946BE-BC87-478C-8A04-FE747802C487}" type="datetimeFigureOut">
              <a:rPr lang="ru-RU" smtClean="0"/>
              <a:t>10.02.2021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393B0-1CC7-4FE7-8BAE-C194A5091F6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93843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B946BE-BC87-478C-8A04-FE747802C487}" type="datetimeFigureOut">
              <a:rPr lang="ru-RU" smtClean="0"/>
              <a:t>10.02.2021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D393B0-1CC7-4FE7-8BAE-C194A5091F6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69151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58009" y="487017"/>
            <a:ext cx="9939129" cy="2047461"/>
          </a:xfrm>
        </p:spPr>
        <p:txBody>
          <a:bodyPr>
            <a:normAutofit/>
          </a:bodyPr>
          <a:lstStyle/>
          <a:p>
            <a:r>
              <a:rPr lang="ru-RU" sz="5400" b="0" i="0" u="none" strike="noStrike" baseline="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/>
            </a:r>
            <a:br>
              <a:rPr lang="ru-RU" sz="5400" b="0" i="0" u="none" strike="noStrike" baseline="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r>
              <a:rPr lang="ru-RU" sz="4400" b="0" i="0" u="none" strike="noStrike" baseline="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4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«Роль физической культуры и спорта </a:t>
            </a:r>
            <a:r>
              <a:rPr lang="ru-RU" sz="4400" dirty="0">
                <a:solidFill>
                  <a:srgbClr val="000000"/>
                </a:solidFill>
                <a:latin typeface="Times New Roman" panose="02020603050405020304" pitchFamily="18" charset="0"/>
              </a:rPr>
              <a:t/>
            </a:r>
            <a:br>
              <a:rPr lang="ru-RU" sz="4400" dirty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r>
              <a:rPr lang="ru-RU" sz="4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в духовном воспитании личности» </a:t>
            </a:r>
            <a:endParaRPr lang="ru-RU" sz="4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33670" y="4244009"/>
            <a:ext cx="11589026" cy="1600199"/>
          </a:xfrm>
        </p:spPr>
        <p:txBody>
          <a:bodyPr>
            <a:normAutofit/>
          </a:bodyPr>
          <a:lstStyle/>
          <a:p>
            <a:pPr algn="l"/>
            <a:endParaRPr lang="ru-RU" sz="2000" b="0" i="0" u="none" strike="noStrike" baseline="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1700" b="0" i="0" u="none" strike="noStrike" baseline="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                                                                         </a:t>
            </a:r>
            <a:r>
              <a:rPr lang="ru-RU" sz="17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Автор</a:t>
            </a:r>
            <a:r>
              <a:rPr lang="ru-RU" sz="17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: </a:t>
            </a:r>
            <a:endParaRPr lang="ru-RU" sz="17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17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                                                       </a:t>
            </a:r>
            <a:r>
              <a:rPr lang="ru-RU" sz="17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Блюменко</a:t>
            </a:r>
            <a:r>
              <a:rPr lang="ru-RU" sz="17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700" dirty="0">
                <a:solidFill>
                  <a:srgbClr val="000000"/>
                </a:solidFill>
                <a:latin typeface="Times New Roman" panose="02020603050405020304" pitchFamily="18" charset="0"/>
              </a:rPr>
              <a:t>Алексей Анатольевич, </a:t>
            </a:r>
          </a:p>
          <a:p>
            <a:r>
              <a:rPr lang="ru-RU" sz="17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                                                              учитель </a:t>
            </a:r>
            <a:r>
              <a:rPr lang="ru-RU" sz="1700" dirty="0">
                <a:solidFill>
                  <a:srgbClr val="000000"/>
                </a:solidFill>
                <a:latin typeface="Times New Roman" panose="02020603050405020304" pitchFamily="18" charset="0"/>
              </a:rPr>
              <a:t>физической культуры </a:t>
            </a:r>
            <a:endParaRPr lang="ru-RU" sz="1700" dirty="0"/>
          </a:p>
        </p:txBody>
      </p:sp>
    </p:spTree>
    <p:extLst>
      <p:ext uri="{BB962C8B-B14F-4D97-AF65-F5344CB8AC3E}">
        <p14:creationId xmlns:p14="http://schemas.microsoft.com/office/powerpoint/2010/main" val="15486304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0735" y="218661"/>
            <a:ext cx="9331265" cy="630140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9372600" y="3105835"/>
            <a:ext cx="2819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323232"/>
                </a:solidFill>
                <a:latin typeface="Times New Roman" panose="02020603050405020304" pitchFamily="18" charset="0"/>
              </a:rPr>
              <a:t>бронзовый призер Олимпийских игр в Афинах тяжелоатлет Глеб Писаревский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5737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878" y="0"/>
            <a:ext cx="8716616" cy="653746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578088" y="457200"/>
            <a:ext cx="65200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</a:rPr>
              <a:t>Главное для трудного подростка – найти вид спорта или комплекс упражнений, который доставлял бы ему удовольствие. 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61317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060" y="-1"/>
            <a:ext cx="7156109" cy="412473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061" y="3995530"/>
            <a:ext cx="7156108" cy="2683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82446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6966" y="0"/>
            <a:ext cx="8471452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409121" y="3244334"/>
            <a:ext cx="43533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323232"/>
                </a:solidFill>
                <a:latin typeface="Times New Roman" panose="02020603050405020304" pitchFamily="18" charset="0"/>
              </a:rPr>
              <a:t>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935897" y="3298195"/>
            <a:ext cx="275818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>
                <a:solidFill>
                  <a:srgbClr val="323232"/>
                </a:solidFill>
                <a:latin typeface="Times New Roman" panose="02020603050405020304" pitchFamily="18" charset="0"/>
              </a:rPr>
              <a:t>личный пример.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244603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1921" y="1"/>
            <a:ext cx="3359427" cy="376693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1921" y="3766931"/>
            <a:ext cx="3359427" cy="298173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1348" y="-1"/>
            <a:ext cx="5880652" cy="6748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5498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048000" y="427383"/>
            <a:ext cx="4714462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323232"/>
                </a:solidFill>
                <a:latin typeface="Times New Roman" panose="02020603050405020304" pitchFamily="18" charset="0"/>
              </a:rPr>
              <a:t>                               Заключение</a:t>
            </a:r>
          </a:p>
          <a:p>
            <a:r>
              <a:rPr lang="ru-RU" sz="2400" dirty="0">
                <a:solidFill>
                  <a:srgbClr val="323232"/>
                </a:solidFill>
                <a:latin typeface="Times New Roman" panose="02020603050405020304" pitchFamily="18" charset="0"/>
              </a:rPr>
              <a:t>Ф</a:t>
            </a:r>
            <a:r>
              <a:rPr lang="ru-RU" sz="2400" dirty="0" smtClean="0">
                <a:solidFill>
                  <a:srgbClr val="323232"/>
                </a:solidFill>
                <a:latin typeface="Times New Roman" panose="02020603050405020304" pitchFamily="18" charset="0"/>
              </a:rPr>
              <a:t>изическая </a:t>
            </a:r>
            <a:r>
              <a:rPr lang="ru-RU" sz="2400" dirty="0">
                <a:solidFill>
                  <a:srgbClr val="323232"/>
                </a:solidFill>
                <a:latin typeface="Times New Roman" panose="02020603050405020304" pitchFamily="18" charset="0"/>
              </a:rPr>
              <a:t>культура представляет собой сложное общественное явление, которое не ограничено решением задач физического развития, а выполняет и другие социальные функции общества в области морали, воспитания, этики. Современное общество заинтересовано в том, чтобы молодое поколение росло физически развитым, здоровым, жизнерадостным. Задача учителя физической культуры - помочь ему в этом, используя все свои знания и личный пример. </a:t>
            </a:r>
            <a:endParaRPr lang="ru-RU" sz="2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3008" y="357808"/>
            <a:ext cx="4422913" cy="6162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8653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94722" y="3244334"/>
            <a:ext cx="1108008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solidFill>
                  <a:srgbClr val="323232"/>
                </a:solidFill>
                <a:latin typeface="Times New Roman" panose="02020603050405020304" pitchFamily="18" charset="0"/>
              </a:rPr>
              <a:t>Спасибо за внимание!!!</a:t>
            </a:r>
            <a:endParaRPr lang="ru-RU" sz="60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1757" y="89452"/>
            <a:ext cx="4462669" cy="327991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1757" y="4114800"/>
            <a:ext cx="4462669" cy="2623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7139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048000" y="2136339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i="1" dirty="0" smtClean="0">
                <a:solidFill>
                  <a:srgbClr val="545454"/>
                </a:solidFill>
                <a:latin typeface="Verdana" panose="020B0604030504040204" pitchFamily="34" charset="0"/>
              </a:rPr>
              <a:t>  </a:t>
            </a:r>
            <a:r>
              <a:rPr lang="ru-RU" i="1" dirty="0">
                <a:solidFill>
                  <a:srgbClr val="545454"/>
                </a:solidFill>
                <a:latin typeface="Verdana" panose="020B0604030504040204" pitchFamily="34" charset="0"/>
              </a:rPr>
              <a:t> 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048000" y="188844"/>
            <a:ext cx="792480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0000"/>
                </a:solidFill>
                <a:latin typeface="Helvetica" panose="020B0604020202020204" pitchFamily="34" charset="0"/>
              </a:rPr>
              <a:t>Физическая культура</a:t>
            </a:r>
            <a:r>
              <a:rPr lang="ru-RU" sz="2400" dirty="0" smtClean="0">
                <a:solidFill>
                  <a:srgbClr val="000000"/>
                </a:solidFill>
                <a:latin typeface="Helvetica" panose="020B0604020202020204" pitchFamily="34" charset="0"/>
              </a:rPr>
              <a:t>-часть</a:t>
            </a:r>
            <a:r>
              <a:rPr lang="ru-RU" sz="2400" dirty="0">
                <a:solidFill>
                  <a:srgbClr val="000000"/>
                </a:solidFill>
                <a:latin typeface="Helvetica" panose="020B0604020202020204" pitchFamily="34" charset="0"/>
              </a:rPr>
              <a:t> культуры, представляющая собой совокупность ценностей, норм и знаний, создаваемых и используемых обществом в целях физического и интеллектуального развития способностей человека, совершенствования его двигательной активности и формирования здорового образа жизни, социальной адаптации путем физического воспитания, физической подготовки и физического развития (в соответствии с Федеральным законом Российской Федерации от 4 декабря 2007 г. N 329-ФЗ «О физической культуре и спорте в </a:t>
            </a:r>
            <a:r>
              <a:rPr lang="ru-RU" sz="2400" dirty="0" smtClean="0">
                <a:solidFill>
                  <a:srgbClr val="000000"/>
                </a:solidFill>
                <a:latin typeface="Helvetica" panose="020B0604020202020204" pitchFamily="34" charset="0"/>
              </a:rPr>
              <a:t>Российской</a:t>
            </a:r>
          </a:p>
          <a:p>
            <a:r>
              <a:rPr lang="ru-RU" sz="2400" dirty="0">
                <a:solidFill>
                  <a:srgbClr val="000000"/>
                </a:solidFill>
                <a:latin typeface="Helvetica" panose="020B0604020202020204" pitchFamily="34" charset="0"/>
              </a:rPr>
              <a:t> Федерации»).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7986020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47999" y="646043"/>
            <a:ext cx="8869017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323232"/>
                </a:solidFill>
                <a:latin typeface="Times New Roman" panose="02020603050405020304" pitchFamily="18" charset="0"/>
              </a:rPr>
              <a:t>Роль физической культуры в развитии современного человека трудно переоценить. Ведь физическая культура, здоровый образ жизни не только условия для поддержания физической формы человека, но и средство для духовного воспитания личности. Такие личностные качества как выносливость, стремление к достижению результата, упорство, целеустремленность, </a:t>
            </a:r>
            <a:r>
              <a:rPr lang="ru-RU" sz="2400" dirty="0" smtClean="0">
                <a:solidFill>
                  <a:srgbClr val="323232"/>
                </a:solidFill>
                <a:latin typeface="Times New Roman" panose="02020603050405020304" pitchFamily="18" charset="0"/>
              </a:rPr>
              <a:t>взаимоподдержка</a:t>
            </a:r>
            <a:r>
              <a:rPr lang="ru-RU" sz="2400" dirty="0" smtClean="0">
                <a:solidFill>
                  <a:srgbClr val="323232"/>
                </a:solidFill>
                <a:latin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323232"/>
                </a:solidFill>
                <a:latin typeface="Times New Roman" panose="02020603050405020304" pitchFamily="18" charset="0"/>
              </a:rPr>
              <a:t>и сотрудничество успешно формируются на занятиях физической культуры.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8344670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2043" y="447260"/>
            <a:ext cx="9351265" cy="605457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45626" y="586409"/>
            <a:ext cx="484035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323232"/>
                </a:solidFill>
                <a:latin typeface="Times New Roman" panose="02020603050405020304" pitchFamily="18" charset="0"/>
              </a:rPr>
              <a:t>Конец XX столетия во многих странах стал периодом модернизации и строительства современных спортивных сооружений. На совершенно новых экономических и правовых отношениях создаются эффективные модели физкультурно-спортивного движения, активно внедряются эффективные поведенческие программы, такие как «Здоровье ради жизни», «Здоровое сердце», «Жизнь – будь в ней» и другие, которые направлены на формирования моральной ответственности личности за состояние собственного здоровья и образа жизни 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9228588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7580" y="124848"/>
            <a:ext cx="8969619" cy="6444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1928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47999" y="288235"/>
            <a:ext cx="858078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323232"/>
                </a:solidFill>
                <a:latin typeface="Times New Roman" panose="02020603050405020304" pitchFamily="18" charset="0"/>
              </a:rPr>
              <a:t>Нравственное воспитание</a:t>
            </a:r>
            <a:r>
              <a:rPr lang="ru-RU" sz="2400" dirty="0">
                <a:solidFill>
                  <a:srgbClr val="323232"/>
                </a:solidFill>
                <a:latin typeface="Times New Roman" panose="02020603050405020304" pitchFamily="18" charset="0"/>
              </a:rPr>
              <a:t>. </a:t>
            </a:r>
          </a:p>
          <a:p>
            <a:r>
              <a:rPr lang="ru-RU" sz="2400" dirty="0">
                <a:solidFill>
                  <a:srgbClr val="323232"/>
                </a:solidFill>
                <a:latin typeface="Times New Roman" panose="02020603050405020304" pitchFamily="18" charset="0"/>
              </a:rPr>
              <a:t>На учебных занятиях, тренировках, а особенно во время спортивных соревнований учащиеся переносят большие физические и моральные нагрузки: быстро меняющаяся обстановка, сопротивление соперника, зависимость результата спортивных соревнований от усилий каждого члена команды, умение подчинить свои интересы интересам коллектива, неукоснительное выполнение определенных правил спортивных соревнований, уважительное отношение к сопернику содействуют формированию у них таких черт характера, как сила воли, смелость, самообладание, решительность, уверенность в своих силах, выдержка, дисциплинированность.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9141394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47999" y="228600"/>
            <a:ext cx="8670235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323232"/>
                </a:solidFill>
                <a:latin typeface="Times New Roman" panose="02020603050405020304" pitchFamily="18" charset="0"/>
              </a:rPr>
              <a:t>Умственное воспитание. </a:t>
            </a:r>
            <a:endParaRPr lang="ru-RU" sz="2400" dirty="0">
              <a:solidFill>
                <a:srgbClr val="323232"/>
              </a:solidFill>
              <a:latin typeface="Times New Roman" panose="02020603050405020304" pitchFamily="18" charset="0"/>
            </a:endParaRPr>
          </a:p>
          <a:p>
            <a:r>
              <a:rPr lang="ru-RU" sz="2400" dirty="0">
                <a:solidFill>
                  <a:srgbClr val="323232"/>
                </a:solidFill>
                <a:latin typeface="Times New Roman" panose="02020603050405020304" pitchFamily="18" charset="0"/>
              </a:rPr>
              <a:t>На занятиях физической культурой и спортом учащиеся приобретают знания о рациональных способах выполнения двигательных действий, об использовании приобретенных навыков в жизни, усваивают правила закаливания организма, обязательные требования гигиены. Развиваются наблюдательность, внимание, восприятие, повышается уровень устойчивости умственной работоспособности. </a:t>
            </a:r>
          </a:p>
          <a:p>
            <a:r>
              <a:rPr lang="ru-RU" sz="2400" dirty="0">
                <a:solidFill>
                  <a:srgbClr val="323232"/>
                </a:solidFill>
                <a:latin typeface="Times New Roman" panose="02020603050405020304" pitchFamily="18" charset="0"/>
              </a:rPr>
              <a:t>При правильной организации занятия физической культурой могут стать важным средством в предупреждении переутомления, нервных срывов и неврозов при подготовке к экзаменам. Исследования показывают, что занятия физическими упражнениями способствуют совершенствованию органов чувств, мышечно-двигательной чувствительности, зрительного и слухового восприятия, развитию памяти, особенно зрительно – двигательной.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2781194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47999" y="79513"/>
            <a:ext cx="8779565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323232"/>
                </a:solidFill>
                <a:latin typeface="Times New Roman" panose="02020603050405020304" pitchFamily="18" charset="0"/>
              </a:rPr>
              <a:t>Трудовое воспитание. </a:t>
            </a:r>
            <a:endParaRPr lang="ru-RU" sz="2400" dirty="0">
              <a:solidFill>
                <a:srgbClr val="323232"/>
              </a:solidFill>
              <a:latin typeface="Times New Roman" panose="02020603050405020304" pitchFamily="18" charset="0"/>
            </a:endParaRPr>
          </a:p>
          <a:p>
            <a:r>
              <a:rPr lang="ru-RU" sz="2400" dirty="0">
                <a:solidFill>
                  <a:srgbClr val="323232"/>
                </a:solidFill>
                <a:latin typeface="Times New Roman" panose="02020603050405020304" pitchFamily="18" charset="0"/>
              </a:rPr>
              <a:t>Сущность трудового воспитания в систематическом и планомерном развитии качеств и свойств личности, определяющих подготовку человека к жизни, к общественно полезному труду. В процессе подготовки и проведения занятий необходимо обращать внимание на коллективную расстановку и уборку снарядов, оборудования, инвентаря, участие в общих работах по благоустройству площадок, выполнению производительного труда в период нахождения в оздоровительно – спортивных лагерях и т.д. </a:t>
            </a:r>
          </a:p>
          <a:p>
            <a:r>
              <a:rPr lang="ru-RU" sz="2400" dirty="0">
                <a:solidFill>
                  <a:srgbClr val="323232"/>
                </a:solidFill>
                <a:latin typeface="Times New Roman" panose="02020603050405020304" pitchFamily="18" charset="0"/>
              </a:rPr>
              <a:t>Трудолюбие также воспитывается непосредственно в процессе занятий физическими упражнениями и спортом, когда занимающиеся для достижения максимального результата, преодолевая усталость, многократно выполняют физические упражнения. Целеустремленность, многократное выполнение физических упражнений для настойчивости в достижении цели переносятся в последующем и на трудовую деятельность.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8764413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48000" y="129209"/>
            <a:ext cx="8928652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323232"/>
                </a:solidFill>
                <a:latin typeface="Times New Roman" panose="02020603050405020304" pitchFamily="18" charset="0"/>
              </a:rPr>
              <a:t>Эстетическое воспитание. </a:t>
            </a:r>
            <a:endParaRPr lang="ru-RU" sz="2400" dirty="0">
              <a:solidFill>
                <a:srgbClr val="323232"/>
              </a:solidFill>
              <a:latin typeface="Times New Roman" panose="02020603050405020304" pitchFamily="18" charset="0"/>
            </a:endParaRPr>
          </a:p>
          <a:p>
            <a:r>
              <a:rPr lang="ru-RU" sz="2400" dirty="0">
                <a:solidFill>
                  <a:srgbClr val="323232"/>
                </a:solidFill>
                <a:latin typeface="Times New Roman" panose="02020603050405020304" pitchFamily="18" charset="0"/>
              </a:rPr>
              <a:t>В физической культуре и спорте заключены огромные возможности для эстетического воспитания человека, развития способности воспринимать, чувствовать и правильно понимать прекрасное в поступках, в красоте совершенных форм человеческого тела, в доведенных до степени искусства движениях гимнаста, акробата, прыгуна в воду, фигуриста. Выполнение упражнений под музыку в художественной гимнастике, фигурном катании способствует развитию музыкальной культуры. Занятия туризмом, альпинизмом, парусным и другими видами спорта позволяют понимать и чувствовать прекрасное в природе. </a:t>
            </a:r>
          </a:p>
          <a:p>
            <a:r>
              <a:rPr lang="ru-RU" sz="2400" dirty="0">
                <a:solidFill>
                  <a:srgbClr val="323232"/>
                </a:solidFill>
                <a:latin typeface="Times New Roman" panose="02020603050405020304" pitchFamily="18" charset="0"/>
              </a:rPr>
              <a:t>Многие люди приобщаются к спорту не только из стремления укрепить здоровье или установить рекорды, их привлекает эстетическое удовольствие от занятий, от возможности постоянно созерцать прекрасное и создавать его в виде совершенных по красоте движений.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14170347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666</Words>
  <Application>Microsoft Office PowerPoint</Application>
  <PresentationFormat>Широкоэкранный</PresentationFormat>
  <Paragraphs>28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3" baseType="lpstr">
      <vt:lpstr>Arial</vt:lpstr>
      <vt:lpstr>Calibri</vt:lpstr>
      <vt:lpstr>Calibri Light</vt:lpstr>
      <vt:lpstr>Helvetica</vt:lpstr>
      <vt:lpstr>Times New Roman</vt:lpstr>
      <vt:lpstr>Verdana</vt:lpstr>
      <vt:lpstr>Тема Office</vt:lpstr>
      <vt:lpstr>  «Роль физической культуры и спорта  в духовном воспитании личности»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«Роль физической культуры и спорта  в духовном воспитании личности» </dc:title>
  <dc:creator>Марина</dc:creator>
  <cp:lastModifiedBy>Марина</cp:lastModifiedBy>
  <cp:revision>12</cp:revision>
  <dcterms:created xsi:type="dcterms:W3CDTF">2021-02-10T11:54:14Z</dcterms:created>
  <dcterms:modified xsi:type="dcterms:W3CDTF">2021-02-10T16:55:52Z</dcterms:modified>
</cp:coreProperties>
</file>