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0" r:id="rId3"/>
    <p:sldId id="257" r:id="rId4"/>
    <p:sldId id="270" r:id="rId5"/>
    <p:sldId id="271" r:id="rId6"/>
    <p:sldId id="259" r:id="rId7"/>
    <p:sldId id="262" r:id="rId8"/>
    <p:sldId id="267" r:id="rId9"/>
    <p:sldId id="269" r:id="rId10"/>
    <p:sldId id="272" r:id="rId11"/>
    <p:sldId id="263" r:id="rId12"/>
    <p:sldId id="273" r:id="rId13"/>
    <p:sldId id="276" r:id="rId14"/>
    <p:sldId id="275" r:id="rId15"/>
    <p:sldId id="274" r:id="rId16"/>
    <p:sldId id="277" r:id="rId17"/>
    <p:sldId id="278" r:id="rId18"/>
    <p:sldId id="280" r:id="rId19"/>
    <p:sldId id="279" r:id="rId20"/>
    <p:sldId id="26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02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2CB7B-D536-4370-B7E6-2FA189B4A59C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D0E08-1B31-4073-B0C6-2A655289ACA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2CB7B-D536-4370-B7E6-2FA189B4A59C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D0E08-1B31-4073-B0C6-2A655289AC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2CB7B-D536-4370-B7E6-2FA189B4A59C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D0E08-1B31-4073-B0C6-2A655289AC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2CB7B-D536-4370-B7E6-2FA189B4A59C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D0E08-1B31-4073-B0C6-2A655289ACA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2CB7B-D536-4370-B7E6-2FA189B4A59C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D0E08-1B31-4073-B0C6-2A655289AC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2CB7B-D536-4370-B7E6-2FA189B4A59C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D0E08-1B31-4073-B0C6-2A655289ACA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2CB7B-D536-4370-B7E6-2FA189B4A59C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D0E08-1B31-4073-B0C6-2A655289ACA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2CB7B-D536-4370-B7E6-2FA189B4A59C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D0E08-1B31-4073-B0C6-2A655289AC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2CB7B-D536-4370-B7E6-2FA189B4A59C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D0E08-1B31-4073-B0C6-2A655289AC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2CB7B-D536-4370-B7E6-2FA189B4A59C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D0E08-1B31-4073-B0C6-2A655289AC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2CB7B-D536-4370-B7E6-2FA189B4A59C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D0E08-1B31-4073-B0C6-2A655289ACA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D42CB7B-D536-4370-B7E6-2FA189B4A59C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E5D0E08-1B31-4073-B0C6-2A655289ACA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800" dirty="0" smtClean="0"/>
              <a:t>МБОУ «Гимназия № 75»</a:t>
            </a:r>
          </a:p>
          <a:p>
            <a:pPr algn="r"/>
            <a:r>
              <a:rPr lang="ru-RU" sz="1800" dirty="0" err="1"/>
              <a:t>г</a:t>
            </a:r>
            <a:r>
              <a:rPr lang="ru-RU" sz="1800" dirty="0" err="1" smtClean="0"/>
              <a:t>.Казань</a:t>
            </a:r>
            <a:r>
              <a:rPr lang="ru-RU" sz="1800" dirty="0" smtClean="0"/>
              <a:t>.</a:t>
            </a:r>
            <a:endParaRPr lang="ru-RU" sz="18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844824"/>
            <a:ext cx="8136904" cy="1828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Математическая битва-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               </a:t>
            </a:r>
            <a:b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  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собери звезды</a:t>
            </a:r>
            <a:r>
              <a:rPr lang="ru-RU" dirty="0" smtClean="0"/>
              <a:t>!</a:t>
            </a:r>
            <a:endParaRPr lang="ru-RU" dirty="0"/>
          </a:p>
        </p:txBody>
      </p:sp>
      <p:sp>
        <p:nvSpPr>
          <p:cNvPr id="4" name="5-конечная звезда 3"/>
          <p:cNvSpPr/>
          <p:nvPr/>
        </p:nvSpPr>
        <p:spPr>
          <a:xfrm>
            <a:off x="476583" y="3356993"/>
            <a:ext cx="1634480" cy="156247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5229200"/>
            <a:ext cx="969963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578" y="5589240"/>
            <a:ext cx="969963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078" y="5170545"/>
            <a:ext cx="631618" cy="634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221088"/>
            <a:ext cx="629791" cy="632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577" y="2653543"/>
            <a:ext cx="700013" cy="70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608" y="1484784"/>
            <a:ext cx="969963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35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277" y="646331"/>
            <a:ext cx="8636642" cy="57606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39752" y="0"/>
            <a:ext cx="6192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</a:rPr>
              <a:t>Семья Зайцевых</a:t>
            </a:r>
            <a:endParaRPr lang="ru-RU" sz="36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9745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studio.dppo.edu.ru/asset-v1:RC+001+2020+type@asset+block@fg_fg_redcar2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2824" y="1916832"/>
            <a:ext cx="6403528" cy="415118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036496" cy="1547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292B2C"/>
                </a:solidFill>
                <a:latin typeface="Times New Roman"/>
                <a:ea typeface="Times New Roman"/>
                <a:cs typeface="Times New Roman"/>
              </a:rPr>
              <a:t>Задача 1. </a:t>
            </a:r>
            <a:r>
              <a:rPr lang="ru-RU" sz="2800" dirty="0">
                <a:solidFill>
                  <a:srgbClr val="292B2C"/>
                </a:solidFill>
                <a:latin typeface="Times New Roman"/>
                <a:ea typeface="Times New Roman"/>
                <a:cs typeface="Times New Roman"/>
              </a:rPr>
              <a:t>На рисунке изображены автобус и автомобиль. Длина автомобиля равна 4,2 м. Какова примерная длина автобуса? Ответ дайте в сантиметрах.</a:t>
            </a:r>
            <a:endParaRPr lang="ru-RU" sz="2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30760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0"/>
            <a:ext cx="903649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/>
                <a:ea typeface="Calibri"/>
              </a:rPr>
              <a:t>Задача 2.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</a:rPr>
              <a:t> Дорожный знак, изображённый на рисунке, называется «Ограничение высоты». Его устанавливают перед мостами, тоннелями и прочими сооружениями, чтобы запретить проезд транспортного средства, габариты которого (с грузом или без груза) превышает установленную высоту. </a:t>
            </a: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</a:rPr>
              <a:t>Какому из данных транспортных средств этот знак запрещает проезд? </a:t>
            </a:r>
            <a:endParaRPr lang="ru-RU" sz="2400" dirty="0">
              <a:solidFill>
                <a:srgbClr val="000000"/>
              </a:solidFill>
              <a:effectLst/>
              <a:latin typeface="Times New Roman"/>
              <a:ea typeface="Calibri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2204864"/>
            <a:ext cx="2952327" cy="209067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7504" y="4339087"/>
            <a:ext cx="7704856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i="1" dirty="0">
                <a:solidFill>
                  <a:srgbClr val="000000"/>
                </a:solidFill>
                <a:latin typeface="Times New Roman"/>
                <a:ea typeface="Calibri"/>
              </a:rPr>
              <a:t>В ответе укажите номер правильного варианта. </a:t>
            </a:r>
            <a:endParaRPr lang="ru-RU" sz="240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</a:rPr>
              <a:t>1) молоковозу высотой 3770 мм </a:t>
            </a: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</a:rPr>
              <a:t>2) пожарному автомобилю высотой 3400 мм </a:t>
            </a: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</a:rPr>
              <a:t>3) 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Calibri"/>
              </a:rPr>
              <a:t>автобусу 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</a:rPr>
              <a:t>2600 мм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4) автоцистерне высотой 3350 мм</a:t>
            </a:r>
            <a:endParaRPr lang="ru-RU" sz="20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93619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496" y="0"/>
            <a:ext cx="9108504" cy="295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Задача 3. Экскурсия по заповеднику.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Отправилась семья   на однодневную экскурсию по природно-этнографическому заповеднику, расположенному в горах. Начало маршрута – на туристической базе, окончание – в лесном лагере. В ходе экскурсии семья совершала несколько пеших и один велосипедный переходы, переправу через горную реку, привал, посетила этнографическую деревню. 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Среди членов семьи была мама- математик, который описала их путь с помощью графика. На графике по горизонтальной оси он отложила время, по вертикальной – расстояние по маршруту, на котором семья находится от базы. </a:t>
            </a:r>
            <a:endParaRPr lang="ru-RU" sz="16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7" y="2959272"/>
            <a:ext cx="4392488" cy="328358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4589748" y="2802880"/>
            <a:ext cx="4590795" cy="3596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Какие утверждения НЕВЕРНЫ? 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Отметьте </a:t>
            </a:r>
            <a:r>
              <a:rPr lang="ru-RU" b="1" i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все </a:t>
            </a:r>
            <a:r>
              <a:rPr lang="ru-RU" i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верные варианты ответа. 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Все перемещения по маршруту заняли у семьи 4 часа. 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Всего за день семья преодолела 20 км. 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В 12 ч 30 мин семья находились от турбазы на расстоянии 12 км. 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Семья прибыла в лесной лагерь в 20 ч. 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Скорость движения на участке 3 равнялась 16 км/ч. 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Всё путешествие заняло у семьи 10 ч. </a:t>
            </a:r>
            <a:endParaRPr lang="ru-RU" sz="16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61055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428" y="0"/>
            <a:ext cx="9144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dirty="0">
                <a:solidFill>
                  <a:srgbClr val="000000"/>
                </a:solidFill>
                <a:latin typeface="Times New Roman"/>
                <a:ea typeface="Calibri"/>
              </a:rPr>
              <a:t>Задача 4.  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Calibri"/>
              </a:rPr>
              <a:t>Бабушка и дедушка выезжают из Казани в Свияжск  на дачу и 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Calibri"/>
              </a:rPr>
              <a:t>планируют быть 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Calibri"/>
              </a:rPr>
              <a:t>уже там в  9:30. В таблице дано расписание ночных электричек Казань — Свияжск.</a:t>
            </a:r>
            <a:endParaRPr lang="ru-RU" sz="2800" dirty="0">
              <a:solidFill>
                <a:srgbClr val="000000"/>
              </a:solidFill>
              <a:effectLst/>
              <a:latin typeface="Times New Roman"/>
              <a:ea typeface="Calibri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9809549"/>
              </p:ext>
            </p:extLst>
          </p:nvPr>
        </p:nvGraphicFramePr>
        <p:xfrm>
          <a:off x="296646" y="1843165"/>
          <a:ext cx="8023350" cy="2145749"/>
        </p:xfrm>
        <a:graphic>
          <a:graphicData uri="http://schemas.openxmlformats.org/drawingml/2006/table">
            <a:tbl>
              <a:tblPr/>
              <a:tblGrid>
                <a:gridCol w="2674450"/>
                <a:gridCol w="2674450"/>
                <a:gridCol w="2674450"/>
              </a:tblGrid>
              <a:tr h="7311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Номер поезда 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Отправление из 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Казани 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Прибытие в Свияжск 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36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038А 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00:43 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08:45 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36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020У 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00:53 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09:10 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36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016А 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01:00 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08:38 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36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116С 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01:00 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09:20 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76948" y="3995678"/>
            <a:ext cx="86409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</a:rPr>
              <a:t>Путь от вокзала до дачи занимает полчаса. Укажите номер самого </a:t>
            </a:r>
          </a:p>
          <a:p>
            <a:pPr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</a:rPr>
              <a:t>позднего (по времени отправления) из Казанских электричек, которые подходят </a:t>
            </a:r>
          </a:p>
          <a:p>
            <a:pPr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</a:rPr>
              <a:t>бабушке с дедушкой.</a:t>
            </a:r>
          </a:p>
          <a:p>
            <a:pPr>
              <a:spcAft>
                <a:spcPts val="0"/>
              </a:spcAft>
            </a:pPr>
            <a:r>
              <a:rPr lang="ru-RU" sz="2000" i="1" dirty="0">
                <a:solidFill>
                  <a:srgbClr val="000000"/>
                </a:solidFill>
                <a:latin typeface="Times New Roman"/>
                <a:ea typeface="Calibri"/>
              </a:rPr>
              <a:t>В ответе укажите номер правильного варианта. </a:t>
            </a:r>
            <a:endParaRPr lang="ru-RU" sz="200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</a:rPr>
              <a:t>1) 038А</a:t>
            </a:r>
          </a:p>
          <a:p>
            <a:pPr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</a:rPr>
              <a:t>2) 020У </a:t>
            </a:r>
          </a:p>
          <a:p>
            <a:pPr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</a:rPr>
              <a:t>3) 016А </a:t>
            </a:r>
          </a:p>
          <a:p>
            <a:pPr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</a:rPr>
              <a:t>4) 116С </a:t>
            </a:r>
            <a:endParaRPr lang="ru-RU" sz="2000" dirty="0">
              <a:solidFill>
                <a:srgbClr val="000000"/>
              </a:solidFill>
              <a:effectLst/>
              <a:latin typeface="Times New Roman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01255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64725"/>
            <a:ext cx="8964488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/>
                <a:ea typeface="Calibri"/>
                <a:cs typeface="Times New Roman"/>
              </a:rPr>
              <a:t>Задача 5.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 Дедушка выращивает яблоки трех сортов: Мечта, Богатырь, </a:t>
            </a:r>
            <a:r>
              <a:rPr lang="ru-RU" sz="2400" dirty="0" smtClean="0">
                <a:latin typeface="Times New Roman"/>
                <a:ea typeface="Calibri"/>
                <a:cs typeface="Times New Roman"/>
              </a:rPr>
              <a:t>Медуница.</a:t>
            </a:r>
            <a:r>
              <a:rPr lang="ru-RU" sz="2000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ru-RU" sz="2400" dirty="0" smtClean="0">
                <a:latin typeface="Times New Roman"/>
                <a:ea typeface="Calibri"/>
                <a:cs typeface="Times New Roman"/>
              </a:rPr>
              <a:t>Каждый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сорт он выращивал на отдельном участке в течение 4 лет. </a:t>
            </a:r>
            <a:r>
              <a:rPr lang="ru-RU" sz="2400" dirty="0" smtClean="0">
                <a:latin typeface="Times New Roman"/>
                <a:ea typeface="Calibri"/>
                <a:cs typeface="Times New Roman"/>
              </a:rPr>
              <a:t>Дедушка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заносит количество килограммов урожая, которое он получает с каждого </a:t>
            </a:r>
            <a:r>
              <a:rPr lang="ru-RU" sz="2000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ru-RU" sz="2400" dirty="0" smtClean="0">
                <a:latin typeface="Times New Roman"/>
                <a:ea typeface="Calibri"/>
              </a:rPr>
              <a:t>участка </a:t>
            </a:r>
            <a:r>
              <a:rPr lang="ru-RU" sz="2400" dirty="0">
                <a:latin typeface="Times New Roman"/>
                <a:ea typeface="Calibri"/>
              </a:rPr>
              <a:t>за год. Используя таблицу, ответьте на вопросы</a:t>
            </a:r>
            <a:endParaRPr lang="ru-RU" sz="2400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92" y="2225316"/>
            <a:ext cx="7218692" cy="249982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07504" y="4725144"/>
            <a:ext cx="9036496" cy="1251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42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</a:rPr>
              <a:t>1. Урожайность какого сорта яблок была наименьшей в третий год? </a:t>
            </a: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</a:rPr>
              <a:t>2. Сколько килограммов яблок сорта Богатырь получил дедушка за все четыре года? </a:t>
            </a:r>
            <a:endParaRPr lang="ru-RU" sz="2400" dirty="0">
              <a:solidFill>
                <a:srgbClr val="000000"/>
              </a:solidFill>
              <a:effectLst/>
              <a:latin typeface="Times New Roman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79128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6264" y="121096"/>
            <a:ext cx="84604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/>
                <a:ea typeface="Calibri"/>
              </a:rPr>
              <a:t>Задача 6. </a:t>
            </a:r>
            <a:r>
              <a:rPr lang="ru-RU" sz="2000" b="1" i="1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endParaRPr lang="ru-RU" sz="2000" dirty="0">
              <a:solidFill>
                <a:srgbClr val="000000"/>
              </a:solidFill>
              <a:effectLst/>
              <a:latin typeface="Times New Roman"/>
              <a:ea typeface="Calibri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013" y="642402"/>
            <a:ext cx="6555496" cy="5863927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6608972" y="578926"/>
            <a:ext cx="2520280" cy="61709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</a:rPr>
              <a:t>Перед Вами данные о сборе школьников первого класса в школу. Изучите информацию и ответьте на вопросы: </a:t>
            </a:r>
          </a:p>
          <a:p>
            <a:pPr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</a:rPr>
              <a:t>А) Рассчитайте, какой процент от семейного дохода нужно потратить на первоклассника в семье, если ее суммарный доход 52000 руб.?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Б) Рассчитайте, на кого семья потратит больше: на девочку или мальчика? И на сколько процентов?</a:t>
            </a:r>
            <a:endParaRPr lang="ru-RU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17193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6630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/>
                <a:ea typeface="Calibri"/>
              </a:rPr>
              <a:t>Задача 7.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</a:rPr>
              <a:t>На схеме зала кинотеатра отмечены разной штриховкой места с различной стоимостью билетов, а черным закрашены забронированные места на некоторый сеанс. </a:t>
            </a: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</a:rPr>
              <a:t>Сколько рублей заплатят за 5 билетов на этот сеанс пятеро друзей, если они хотят сидеть на одном ряду и выбирают самый дешевый вариант? </a:t>
            </a:r>
            <a:endParaRPr lang="ru-RU" sz="2400" dirty="0">
              <a:solidFill>
                <a:srgbClr val="000000"/>
              </a:solidFill>
              <a:effectLst/>
              <a:latin typeface="Times New Roman"/>
              <a:ea typeface="Calibri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86660"/>
            <a:ext cx="8064896" cy="23825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79512" y="4869160"/>
            <a:ext cx="8784976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i="1" dirty="0">
                <a:solidFill>
                  <a:srgbClr val="000000"/>
                </a:solidFill>
                <a:latin typeface="Times New Roman"/>
                <a:ea typeface="Calibri"/>
              </a:rPr>
              <a:t>В ответе укажите номер правильного варианта. </a:t>
            </a:r>
            <a:endParaRPr lang="ru-RU" sz="240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>
              <a:spcAft>
                <a:spcPts val="0"/>
              </a:spcAft>
              <a:tabLst>
                <a:tab pos="201168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</a:rPr>
              <a:t>1) 1300 	</a:t>
            </a: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</a:rPr>
              <a:t>2) 1250 </a:t>
            </a: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</a:rPr>
              <a:t>3) 1350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4) 1500</a:t>
            </a:r>
            <a:endParaRPr lang="ru-RU" sz="20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21908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689"/>
            <a:ext cx="1121204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Задача 8.</a:t>
            </a:r>
            <a:endParaRPr lang="ru-RU" sz="16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3" name="Рисунок 2" descr="https://documents.infourok.ru/7cef4405-2a64-47cd-8290-d52b706d26b0/0/image01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02569"/>
            <a:ext cx="8898473" cy="2505987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46649" y="2927585"/>
            <a:ext cx="885932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181818"/>
                </a:solidFill>
                <a:latin typeface="Times New Roman"/>
                <a:ea typeface="Times New Roman"/>
              </a:rPr>
              <a:t>Говорят, что </a:t>
            </a:r>
            <a:r>
              <a:rPr lang="ru-RU" sz="2400" dirty="0" err="1">
                <a:solidFill>
                  <a:srgbClr val="181818"/>
                </a:solidFill>
                <a:latin typeface="Times New Roman"/>
                <a:ea typeface="Times New Roman"/>
              </a:rPr>
              <a:t>Тортила</a:t>
            </a:r>
            <a:r>
              <a:rPr lang="ru-RU" sz="2400" dirty="0">
                <a:solidFill>
                  <a:srgbClr val="181818"/>
                </a:solidFill>
                <a:latin typeface="Times New Roman"/>
                <a:ea typeface="Times New Roman"/>
              </a:rPr>
              <a:t> отдала золотой ключик Буратино не так просто, как рассказал Алексей Толстой, а совсем иначе. Она вынесла три коробочки: красную, синюю и зелёную. На красной коробочке было написано: </a:t>
            </a:r>
            <a:r>
              <a:rPr lang="ru-RU" sz="2400" i="1" dirty="0">
                <a:solidFill>
                  <a:srgbClr val="181818"/>
                </a:solidFill>
                <a:latin typeface="Times New Roman"/>
                <a:ea typeface="Times New Roman"/>
              </a:rPr>
              <a:t>«Здесь лежит золотой ключик»</a:t>
            </a:r>
            <a:r>
              <a:rPr lang="ru-RU" sz="2400" dirty="0">
                <a:solidFill>
                  <a:srgbClr val="181818"/>
                </a:solidFill>
                <a:latin typeface="Times New Roman"/>
                <a:ea typeface="Times New Roman"/>
              </a:rPr>
              <a:t>, на синей – </a:t>
            </a:r>
            <a:r>
              <a:rPr lang="ru-RU" sz="2400" i="1" dirty="0">
                <a:solidFill>
                  <a:srgbClr val="181818"/>
                </a:solidFill>
                <a:latin typeface="Times New Roman"/>
                <a:ea typeface="Times New Roman"/>
              </a:rPr>
              <a:t>«Непустая коробочка»</a:t>
            </a:r>
            <a:r>
              <a:rPr lang="ru-RU" sz="2400" dirty="0">
                <a:solidFill>
                  <a:srgbClr val="181818"/>
                </a:solidFill>
                <a:latin typeface="Times New Roman"/>
                <a:ea typeface="Times New Roman"/>
              </a:rPr>
              <a:t>, на зелёной – </a:t>
            </a:r>
            <a:r>
              <a:rPr lang="ru-RU" sz="2400" i="1" dirty="0">
                <a:solidFill>
                  <a:srgbClr val="181818"/>
                </a:solidFill>
                <a:latin typeface="Times New Roman"/>
                <a:ea typeface="Times New Roman"/>
              </a:rPr>
              <a:t>«Здесь сидит змея»</a:t>
            </a:r>
            <a:r>
              <a:rPr lang="ru-RU" sz="2400" dirty="0">
                <a:solidFill>
                  <a:srgbClr val="181818"/>
                </a:solidFill>
                <a:latin typeface="Times New Roman"/>
                <a:ea typeface="Times New Roman"/>
              </a:rPr>
              <a:t>. </a:t>
            </a:r>
            <a:r>
              <a:rPr lang="ru-RU" sz="2400" dirty="0" err="1">
                <a:solidFill>
                  <a:srgbClr val="181818"/>
                </a:solidFill>
                <a:latin typeface="Times New Roman"/>
                <a:ea typeface="Times New Roman"/>
              </a:rPr>
              <a:t>Тортила</a:t>
            </a:r>
            <a:r>
              <a:rPr lang="ru-RU" sz="2400" dirty="0">
                <a:solidFill>
                  <a:srgbClr val="181818"/>
                </a:solidFill>
                <a:latin typeface="Times New Roman"/>
                <a:ea typeface="Times New Roman"/>
              </a:rPr>
              <a:t> прочла надписи и сказала: «Действительно, в одной коробочке лежит золотой ключик, в другой змея, а одна коробочка пуста. Но все надписи неверны. Если отгадаешь в какой коробочке лежит золотой ключик, он – твой». Где лежит золотой ключик?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435493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ocuments.infourok.ru/7cef4405-2a64-47cd-8290-d52b706d26b0/0/image01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923" y="158084"/>
            <a:ext cx="5616624" cy="367662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388000" y="3865262"/>
            <a:ext cx="8432471" cy="2357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Математика – это предмет, развивающий не только математическую грамотность, но и креативное мышление, и финансовую грамотность.</a:t>
            </a:r>
            <a:endParaRPr lang="ru-RU" sz="28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78958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6008" cy="691200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44021"/>
            <a:ext cx="2468326" cy="3254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845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908720"/>
            <a:ext cx="7704855" cy="2074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262633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Сегодня с нами были те,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262633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Кто учит с увлеченьем,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262633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Все, кто любят загадки и приключенья,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262633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Все, кто любознателен, трудолюбив, настойчив.</a:t>
            </a:r>
            <a:endParaRPr lang="ru-RU" sz="2400" dirty="0"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8206" y="3501008"/>
            <a:ext cx="7524328" cy="2074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262633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Итак, друзья, турнир мы провели,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solidFill>
                  <a:srgbClr val="262633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Все сделали для вас мы, что могли.</a:t>
            </a:r>
            <a:endParaRPr lang="ru-RU" sz="24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solidFill>
                  <a:srgbClr val="262633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Желаем </a:t>
            </a:r>
            <a:r>
              <a:rPr lang="ru-RU" sz="2800" dirty="0">
                <a:solidFill>
                  <a:srgbClr val="262633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 математике вам прилагать старанье.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262633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Всего вам доброго, </a:t>
            </a:r>
            <a:r>
              <a:rPr lang="ru-RU" sz="2800" dirty="0" smtClean="0">
                <a:solidFill>
                  <a:srgbClr val="262633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друзья, и до свиданья!!!</a:t>
            </a:r>
            <a:endParaRPr lang="ru-RU" sz="2400" dirty="0"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9524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628234"/>
            <a:ext cx="748883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rgbClr val="000000"/>
                </a:solidFill>
                <a:latin typeface="Times New Roman"/>
                <a:ea typeface="Times New Roman"/>
                <a:cs typeface="+mj-cs"/>
              </a:rPr>
              <a:t>Что отличает один поезд от другого с точки зрения математики?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7583" y="2564904"/>
            <a:ext cx="752584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rgbClr val="000000"/>
                </a:solidFill>
                <a:latin typeface="Times New Roman"/>
                <a:ea typeface="Times New Roman"/>
                <a:cs typeface="+mj-cs"/>
              </a:rPr>
              <a:t>Без чего не могут обойтись охотники, барабанщики и математики?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4653136"/>
            <a:ext cx="741682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rgbClr val="000000"/>
                </a:solidFill>
                <a:latin typeface="Times New Roman"/>
                <a:ea typeface="Times New Roman"/>
                <a:cs typeface="+mj-cs"/>
              </a:rPr>
              <a:t>Что есть у каждого слова, растения и уравнения?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3805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628234"/>
            <a:ext cx="748883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rgbClr val="000000"/>
                </a:solidFill>
                <a:latin typeface="Times New Roman"/>
                <a:ea typeface="Times New Roman"/>
                <a:cs typeface="+mj-cs"/>
              </a:rPr>
              <a:t>Какая геометрическая фигура используется для наказания детей?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583" y="2564904"/>
            <a:ext cx="752584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rgbClr val="000000"/>
                </a:solidFill>
                <a:latin typeface="Times New Roman"/>
                <a:ea typeface="Times New Roman"/>
                <a:cs typeface="+mj-cs"/>
              </a:rPr>
              <a:t>Какая геометрическая фигура дружит с солнцем?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4221088"/>
            <a:ext cx="741682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rgbClr val="000000"/>
                </a:solidFill>
                <a:latin typeface="Times New Roman"/>
                <a:ea typeface="Times New Roman"/>
                <a:cs typeface="+mj-cs"/>
              </a:rPr>
              <a:t>Инструмент для измерения углов на </a:t>
            </a:r>
            <a:r>
              <a:rPr lang="ru-RU" sz="4400" dirty="0" smtClean="0">
                <a:solidFill>
                  <a:srgbClr val="000000"/>
                </a:solidFill>
                <a:latin typeface="Times New Roman"/>
                <a:ea typeface="Times New Roman"/>
                <a:cs typeface="+mj-cs"/>
              </a:rPr>
              <a:t>плоскости?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464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628234"/>
            <a:ext cx="748883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rgbClr val="000000"/>
                </a:solidFill>
                <a:latin typeface="Times New Roman"/>
                <a:ea typeface="Times New Roman"/>
                <a:cs typeface="+mj-cs"/>
              </a:rPr>
              <a:t>Луч, делящий угол пополам?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09079" y="1556792"/>
            <a:ext cx="752584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rgbClr val="000000"/>
                </a:solidFill>
                <a:latin typeface="Times New Roman"/>
                <a:ea typeface="Times New Roman"/>
                <a:cs typeface="+mj-cs"/>
              </a:rPr>
              <a:t>Наименьшее чётное натуральное число?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3068960"/>
            <a:ext cx="741682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rgbClr val="000000"/>
                </a:solidFill>
                <a:latin typeface="Times New Roman"/>
                <a:ea typeface="Times New Roman"/>
                <a:cs typeface="+mj-cs"/>
              </a:rPr>
              <a:t>Чему равна четверть часа?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27584" y="4077072"/>
            <a:ext cx="698477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rgbClr val="000000"/>
                </a:solidFill>
                <a:latin typeface="Times New Roman"/>
                <a:ea typeface="Times New Roman"/>
                <a:cs typeface="+mj-cs"/>
              </a:rPr>
              <a:t>Параллелограмм, у которого все стороны равны?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3717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0016" y="116632"/>
            <a:ext cx="7704856" cy="2945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Bef>
                <a:spcPct val="20000"/>
              </a:spcBef>
              <a:buClr>
                <a:srgbClr val="AA2B1E"/>
              </a:buClr>
              <a:buSzPct val="85000"/>
            </a:pPr>
            <a:r>
              <a:rPr lang="ru-RU" sz="3200" b="1" dirty="0">
                <a:solidFill>
                  <a:srgbClr val="2626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b="1" dirty="0">
                <a:solidFill>
                  <a:srgbClr val="262633"/>
                </a:solidFill>
                <a:latin typeface="Times New Roman"/>
                <a:ea typeface="Times New Roman"/>
                <a:cs typeface="Times New Roman"/>
              </a:rPr>
              <a:t>Какие числа употребляются при счете?</a:t>
            </a:r>
            <a:endParaRPr lang="ru-RU" sz="28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Bef>
                <a:spcPct val="20000"/>
              </a:spcBef>
              <a:buClr>
                <a:srgbClr val="AA2B1E"/>
              </a:buClr>
              <a:buSzPct val="85000"/>
            </a:pPr>
            <a:r>
              <a:rPr lang="ru-RU" sz="2800" dirty="0">
                <a:solidFill>
                  <a:srgbClr val="262633"/>
                </a:solidFill>
                <a:latin typeface="Times New Roman"/>
                <a:ea typeface="Times New Roman"/>
                <a:cs typeface="Times New Roman"/>
              </a:rPr>
              <a:t>а) природные;</a:t>
            </a:r>
            <a:endParaRPr lang="ru-RU" sz="28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Bef>
                <a:spcPct val="20000"/>
              </a:spcBef>
              <a:buClr>
                <a:srgbClr val="AA2B1E"/>
              </a:buClr>
              <a:buSzPct val="85000"/>
            </a:pPr>
            <a:r>
              <a:rPr lang="ru-RU" sz="2800" dirty="0">
                <a:solidFill>
                  <a:srgbClr val="262633"/>
                </a:solidFill>
                <a:latin typeface="Times New Roman"/>
                <a:ea typeface="Times New Roman"/>
                <a:cs typeface="Times New Roman"/>
              </a:rPr>
              <a:t>б) естественные;</a:t>
            </a:r>
            <a:endParaRPr lang="ru-RU" sz="28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Bef>
                <a:spcPct val="20000"/>
              </a:spcBef>
              <a:buClr>
                <a:srgbClr val="AA2B1E"/>
              </a:buClr>
              <a:buSzPct val="85000"/>
            </a:pPr>
            <a:r>
              <a:rPr lang="ru-RU" sz="2800" dirty="0">
                <a:solidFill>
                  <a:srgbClr val="262633"/>
                </a:solidFill>
                <a:latin typeface="Times New Roman"/>
                <a:ea typeface="Times New Roman"/>
                <a:cs typeface="Times New Roman"/>
              </a:rPr>
              <a:t>в) натуральные;</a:t>
            </a:r>
            <a:endParaRPr lang="ru-RU" sz="28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Bef>
                <a:spcPct val="20000"/>
              </a:spcBef>
              <a:buClr>
                <a:srgbClr val="AA2B1E"/>
              </a:buClr>
              <a:buSzPct val="85000"/>
            </a:pPr>
            <a:r>
              <a:rPr lang="ru-RU" sz="2800" dirty="0">
                <a:solidFill>
                  <a:srgbClr val="262633"/>
                </a:solidFill>
                <a:latin typeface="Times New Roman"/>
                <a:ea typeface="Times New Roman"/>
                <a:cs typeface="Times New Roman"/>
              </a:rPr>
              <a:t>г) искусственные.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50016" y="3140968"/>
            <a:ext cx="8784976" cy="341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Bef>
                <a:spcPct val="20000"/>
              </a:spcBef>
              <a:buClr>
                <a:srgbClr val="AA2B1E"/>
              </a:buClr>
              <a:buSzPct val="85000"/>
            </a:pPr>
            <a:r>
              <a:rPr lang="ru-RU" sz="2800" b="1" dirty="0">
                <a:solidFill>
                  <a:srgbClr val="262633"/>
                </a:solidFill>
                <a:latin typeface="Times New Roman"/>
                <a:ea typeface="Times New Roman"/>
                <a:cs typeface="Times New Roman"/>
              </a:rPr>
              <a:t>Что выкидывает человек, совершая какой-нибудь предосудительный,</a:t>
            </a:r>
            <a:r>
              <a:rPr lang="ru-RU" sz="2800" dirty="0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 </a:t>
            </a:r>
            <a:r>
              <a:rPr lang="ru-RU" sz="2800" b="1" dirty="0">
                <a:solidFill>
                  <a:srgbClr val="262633"/>
                </a:solidFill>
                <a:latin typeface="Times New Roman"/>
                <a:ea typeface="Times New Roman"/>
                <a:cs typeface="Times New Roman"/>
              </a:rPr>
              <a:t>странный, смешной поступок?</a:t>
            </a:r>
            <a:endParaRPr lang="ru-RU" sz="28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Bef>
                <a:spcPct val="20000"/>
              </a:spcBef>
              <a:buClr>
                <a:srgbClr val="AA2B1E"/>
              </a:buClr>
              <a:buSzPct val="85000"/>
              <a:tabLst>
                <a:tab pos="1336040" algn="l"/>
              </a:tabLst>
            </a:pPr>
            <a:r>
              <a:rPr lang="ru-RU" sz="2800" dirty="0">
                <a:solidFill>
                  <a:srgbClr val="262633"/>
                </a:solidFill>
                <a:latin typeface="Times New Roman"/>
                <a:ea typeface="Times New Roman"/>
                <a:cs typeface="Times New Roman"/>
              </a:rPr>
              <a:t>а) цифру;	</a:t>
            </a:r>
            <a:endParaRPr lang="ru-RU" sz="28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Bef>
                <a:spcPct val="20000"/>
              </a:spcBef>
              <a:buClr>
                <a:srgbClr val="AA2B1E"/>
              </a:buClr>
              <a:buSzPct val="85000"/>
            </a:pPr>
            <a:r>
              <a:rPr lang="ru-RU" sz="2800" dirty="0">
                <a:solidFill>
                  <a:srgbClr val="262633"/>
                </a:solidFill>
                <a:latin typeface="Times New Roman"/>
                <a:ea typeface="Times New Roman"/>
                <a:cs typeface="Times New Roman"/>
              </a:rPr>
              <a:t>б) число;</a:t>
            </a:r>
            <a:endParaRPr lang="ru-RU" sz="28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Bef>
                <a:spcPct val="20000"/>
              </a:spcBef>
              <a:buClr>
                <a:srgbClr val="AA2B1E"/>
              </a:buClr>
              <a:buSzPct val="85000"/>
            </a:pPr>
            <a:r>
              <a:rPr lang="ru-RU" sz="2800" dirty="0">
                <a:solidFill>
                  <a:srgbClr val="262633"/>
                </a:solidFill>
                <a:latin typeface="Times New Roman"/>
                <a:ea typeface="Times New Roman"/>
                <a:cs typeface="Times New Roman"/>
              </a:rPr>
              <a:t>в) номер;</a:t>
            </a:r>
            <a:endParaRPr lang="ru-RU" sz="28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Bef>
                <a:spcPct val="20000"/>
              </a:spcBef>
              <a:buClr>
                <a:srgbClr val="AA2B1E"/>
              </a:buClr>
              <a:buSzPct val="85000"/>
            </a:pPr>
            <a:r>
              <a:rPr lang="ru-RU" sz="2800" dirty="0">
                <a:solidFill>
                  <a:srgbClr val="262633"/>
                </a:solidFill>
                <a:latin typeface="Times New Roman"/>
                <a:ea typeface="Times New Roman"/>
                <a:cs typeface="Times New Roman"/>
              </a:rPr>
              <a:t>г) формулу.</a:t>
            </a:r>
            <a:endParaRPr lang="ru-RU" sz="28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30772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0"/>
            <a:ext cx="8784976" cy="660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262633"/>
                </a:solidFill>
                <a:latin typeface="Times New Roman"/>
                <a:ea typeface="Times New Roman"/>
                <a:cs typeface="Times New Roman"/>
              </a:rPr>
              <a:t>Какое математическое действие с клетками обеспечивает рост </a:t>
            </a:r>
            <a:r>
              <a:rPr lang="ru-RU" sz="2800" b="1" dirty="0" smtClean="0">
                <a:solidFill>
                  <a:srgbClr val="262633"/>
                </a:solidFill>
                <a:latin typeface="Times New Roman"/>
                <a:ea typeface="Times New Roman"/>
                <a:cs typeface="Times New Roman"/>
              </a:rPr>
              <a:t>органов</a:t>
            </a:r>
            <a:r>
              <a:rPr lang="ru-RU" sz="2400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800" b="1" dirty="0" smtClean="0">
                <a:solidFill>
                  <a:srgbClr val="262633"/>
                </a:solidFill>
                <a:latin typeface="Times New Roman"/>
                <a:ea typeface="Times New Roman"/>
                <a:cs typeface="Times New Roman"/>
              </a:rPr>
              <a:t>живого </a:t>
            </a:r>
            <a:r>
              <a:rPr lang="ru-RU" sz="2800" b="1" dirty="0">
                <a:solidFill>
                  <a:srgbClr val="262633"/>
                </a:solidFill>
                <a:latin typeface="Times New Roman"/>
                <a:ea typeface="Times New Roman"/>
                <a:cs typeface="Times New Roman"/>
              </a:rPr>
              <a:t>организма?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262633"/>
                </a:solidFill>
                <a:latin typeface="Times New Roman"/>
                <a:ea typeface="Times New Roman"/>
                <a:cs typeface="Times New Roman"/>
              </a:rPr>
              <a:t>а) сложение;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262633"/>
                </a:solidFill>
                <a:latin typeface="Times New Roman"/>
                <a:ea typeface="Times New Roman"/>
                <a:cs typeface="Times New Roman"/>
              </a:rPr>
              <a:t>б) вычитание;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262633"/>
                </a:solidFill>
                <a:latin typeface="Times New Roman"/>
                <a:ea typeface="Times New Roman"/>
                <a:cs typeface="Times New Roman"/>
              </a:rPr>
              <a:t>в) умножение;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262633"/>
                </a:solidFill>
                <a:latin typeface="Times New Roman"/>
                <a:ea typeface="Times New Roman"/>
                <a:cs typeface="Times New Roman"/>
              </a:rPr>
              <a:t>г) деление. 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262633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262633"/>
                </a:solidFill>
                <a:latin typeface="Times New Roman"/>
                <a:ea typeface="Times New Roman"/>
                <a:cs typeface="Times New Roman"/>
              </a:rPr>
              <a:t>Что нужно брать с героев, а также со всех честных, </a:t>
            </a:r>
            <a:endParaRPr lang="ru-RU" sz="2800" b="1" dirty="0" smtClean="0">
              <a:solidFill>
                <a:srgbClr val="262633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262633"/>
                </a:solidFill>
                <a:latin typeface="Times New Roman"/>
                <a:ea typeface="Times New Roman"/>
                <a:cs typeface="Times New Roman"/>
              </a:rPr>
              <a:t>добрых и</a:t>
            </a:r>
            <a:r>
              <a:rPr lang="ru-RU" sz="2400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800" b="1" dirty="0" smtClean="0">
                <a:solidFill>
                  <a:srgbClr val="262633"/>
                </a:solidFill>
                <a:latin typeface="Times New Roman"/>
                <a:ea typeface="Times New Roman"/>
                <a:cs typeface="Times New Roman"/>
              </a:rPr>
              <a:t>порядочных </a:t>
            </a:r>
            <a:r>
              <a:rPr lang="ru-RU" sz="2800" b="1" dirty="0">
                <a:solidFill>
                  <a:srgbClr val="262633"/>
                </a:solidFill>
                <a:latin typeface="Times New Roman"/>
                <a:ea typeface="Times New Roman"/>
                <a:cs typeface="Times New Roman"/>
              </a:rPr>
              <a:t>людей?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262633"/>
                </a:solidFill>
                <a:latin typeface="Times New Roman"/>
                <a:ea typeface="Times New Roman"/>
                <a:cs typeface="Times New Roman"/>
              </a:rPr>
              <a:t>а) задачу;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262633"/>
                </a:solidFill>
                <a:latin typeface="Times New Roman"/>
                <a:ea typeface="Times New Roman"/>
                <a:cs typeface="Times New Roman"/>
              </a:rPr>
              <a:t>б) пример;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262633"/>
                </a:solidFill>
                <a:latin typeface="Times New Roman"/>
                <a:ea typeface="Times New Roman"/>
                <a:cs typeface="Times New Roman"/>
              </a:rPr>
              <a:t>в) уравнение;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262633"/>
                </a:solidFill>
                <a:latin typeface="Times New Roman"/>
                <a:ea typeface="Times New Roman"/>
                <a:cs typeface="Times New Roman"/>
              </a:rPr>
              <a:t>г) систему уравнений.</a:t>
            </a:r>
            <a:endParaRPr lang="ru-RU" sz="2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43906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260648"/>
            <a:ext cx="8640960" cy="63866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100" b="1" dirty="0">
                <a:solidFill>
                  <a:srgbClr val="262633"/>
                </a:solidFill>
                <a:latin typeface="Times New Roman"/>
                <a:ea typeface="Times New Roman"/>
                <a:cs typeface="Times New Roman"/>
              </a:rPr>
              <a:t>Формулы какого умножения изучают на уроках математики в школе?</a:t>
            </a:r>
            <a:endParaRPr lang="ru-RU" sz="21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100" dirty="0">
                <a:solidFill>
                  <a:srgbClr val="262633"/>
                </a:solidFill>
                <a:latin typeface="Times New Roman"/>
                <a:ea typeface="Times New Roman"/>
                <a:cs typeface="Times New Roman"/>
              </a:rPr>
              <a:t>а) скоростного;</a:t>
            </a:r>
            <a:endParaRPr lang="ru-RU" sz="21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100" dirty="0">
                <a:solidFill>
                  <a:srgbClr val="262633"/>
                </a:solidFill>
                <a:latin typeface="Times New Roman"/>
                <a:ea typeface="Times New Roman"/>
                <a:cs typeface="Times New Roman"/>
              </a:rPr>
              <a:t>б) ускоренного;</a:t>
            </a:r>
            <a:endParaRPr lang="ru-RU" sz="21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100" dirty="0">
                <a:solidFill>
                  <a:srgbClr val="262633"/>
                </a:solidFill>
                <a:latin typeface="Times New Roman"/>
                <a:ea typeface="Times New Roman"/>
                <a:cs typeface="Times New Roman"/>
              </a:rPr>
              <a:t>в) сокращенного;</a:t>
            </a:r>
            <a:endParaRPr lang="ru-RU" sz="21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100" dirty="0">
                <a:solidFill>
                  <a:srgbClr val="262633"/>
                </a:solidFill>
                <a:latin typeface="Times New Roman"/>
                <a:ea typeface="Times New Roman"/>
                <a:cs typeface="Times New Roman"/>
              </a:rPr>
              <a:t>г) фигурного</a:t>
            </a:r>
            <a:r>
              <a:rPr lang="ru-RU" sz="2100" dirty="0" smtClean="0">
                <a:solidFill>
                  <a:srgbClr val="262633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lang="ru-RU" sz="2100" dirty="0">
                <a:solidFill>
                  <a:srgbClr val="262633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21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100" b="1" dirty="0">
                <a:solidFill>
                  <a:srgbClr val="262633"/>
                </a:solidFill>
                <a:latin typeface="Times New Roman"/>
                <a:ea typeface="Times New Roman"/>
                <a:cs typeface="Times New Roman"/>
              </a:rPr>
              <a:t>Что иногда производят с персоналом предприятия?</a:t>
            </a:r>
            <a:endParaRPr lang="ru-RU" sz="21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100" dirty="0">
                <a:solidFill>
                  <a:srgbClr val="262633"/>
                </a:solidFill>
                <a:latin typeface="Times New Roman"/>
                <a:ea typeface="Times New Roman"/>
                <a:cs typeface="Times New Roman"/>
              </a:rPr>
              <a:t>а) упрощение;</a:t>
            </a:r>
            <a:endParaRPr lang="ru-RU" sz="21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100" dirty="0">
                <a:solidFill>
                  <a:srgbClr val="262633"/>
                </a:solidFill>
                <a:latin typeface="Times New Roman"/>
                <a:ea typeface="Times New Roman"/>
                <a:cs typeface="Times New Roman"/>
              </a:rPr>
              <a:t>б) приведение подобных членов;</a:t>
            </a:r>
            <a:endParaRPr lang="ru-RU" sz="21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100" dirty="0">
                <a:solidFill>
                  <a:srgbClr val="262633"/>
                </a:solidFill>
                <a:latin typeface="Times New Roman"/>
                <a:ea typeface="Times New Roman"/>
                <a:cs typeface="Times New Roman"/>
              </a:rPr>
              <a:t>в) сокращение;</a:t>
            </a:r>
            <a:endParaRPr lang="ru-RU" sz="21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100" dirty="0">
                <a:solidFill>
                  <a:srgbClr val="262633"/>
                </a:solidFill>
                <a:latin typeface="Times New Roman"/>
                <a:ea typeface="Times New Roman"/>
                <a:cs typeface="Times New Roman"/>
              </a:rPr>
              <a:t>г) вынесение за скобки</a:t>
            </a:r>
            <a:r>
              <a:rPr lang="ru-RU" sz="2100" dirty="0" smtClean="0">
                <a:solidFill>
                  <a:srgbClr val="262633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21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100" b="1" dirty="0">
                <a:solidFill>
                  <a:srgbClr val="262633"/>
                </a:solidFill>
                <a:latin typeface="Times New Roman"/>
                <a:ea typeface="Times New Roman"/>
                <a:cs typeface="Times New Roman"/>
              </a:rPr>
              <a:t>Как называется повторяющаяся группа цифр в записи бесконечной</a:t>
            </a:r>
            <a:endParaRPr lang="ru-RU" sz="21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100" b="1" dirty="0">
                <a:solidFill>
                  <a:srgbClr val="262633"/>
                </a:solidFill>
                <a:latin typeface="Times New Roman"/>
                <a:ea typeface="Times New Roman"/>
                <a:cs typeface="Times New Roman"/>
              </a:rPr>
              <a:t>дроби?</a:t>
            </a:r>
            <a:endParaRPr lang="ru-RU" sz="2100" b="1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100" dirty="0">
                <a:solidFill>
                  <a:srgbClr val="262633"/>
                </a:solidFill>
                <a:latin typeface="Times New Roman"/>
                <a:ea typeface="Times New Roman"/>
                <a:cs typeface="Times New Roman"/>
              </a:rPr>
              <a:t>а) тайм;</a:t>
            </a:r>
            <a:endParaRPr lang="ru-RU" sz="21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100" dirty="0">
                <a:solidFill>
                  <a:srgbClr val="262633"/>
                </a:solidFill>
                <a:latin typeface="Times New Roman"/>
                <a:ea typeface="Times New Roman"/>
                <a:cs typeface="Times New Roman"/>
              </a:rPr>
              <a:t>б) период;</a:t>
            </a:r>
            <a:endParaRPr lang="ru-RU" sz="21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100" dirty="0">
                <a:solidFill>
                  <a:srgbClr val="262633"/>
                </a:solidFill>
                <a:latin typeface="Times New Roman"/>
                <a:ea typeface="Times New Roman"/>
                <a:cs typeface="Times New Roman"/>
              </a:rPr>
              <a:t>в) раунд;</a:t>
            </a:r>
            <a:endParaRPr lang="ru-RU" sz="21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100" dirty="0">
                <a:solidFill>
                  <a:srgbClr val="262633"/>
                </a:solidFill>
                <a:latin typeface="Times New Roman"/>
                <a:ea typeface="Times New Roman"/>
                <a:cs typeface="Times New Roman"/>
              </a:rPr>
              <a:t>г) гейм.</a:t>
            </a:r>
            <a:endParaRPr lang="ru-RU" sz="21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21989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16632"/>
            <a:ext cx="892899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800" b="1" dirty="0">
                <a:solidFill>
                  <a:srgbClr val="3C3C3C"/>
                </a:solidFill>
                <a:latin typeface="Times New Roman"/>
                <a:ea typeface="Times New Roman"/>
              </a:rPr>
              <a:t>Задача 4.</a:t>
            </a:r>
            <a:r>
              <a:rPr lang="ru-RU" sz="2800" dirty="0">
                <a:solidFill>
                  <a:srgbClr val="3C3C3C"/>
                </a:solidFill>
                <a:latin typeface="Times New Roman"/>
                <a:ea typeface="Times New Roman"/>
              </a:rPr>
              <a:t> Представьте, что вы капитан круизного лайнера, на котором путешествуют 500 пассажиров. Этот лайнер плывёт со скоростью 20 узлов в час (один узел равен 1,852 км/ч), предполагаемое время путешествия 7 дней. Сколько лет капитану корабля</a:t>
            </a:r>
            <a:r>
              <a:rPr lang="ru-RU" sz="2400" dirty="0">
                <a:solidFill>
                  <a:srgbClr val="3C3C3C"/>
                </a:solidFill>
                <a:latin typeface="Times New Roman"/>
                <a:ea typeface="Times New Roman"/>
              </a:rPr>
              <a:t>?</a:t>
            </a:r>
            <a:endParaRPr lang="ru-RU" sz="24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7" y="2615168"/>
            <a:ext cx="5256584" cy="3500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103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227</TotalTime>
  <Words>870</Words>
  <Application>Microsoft Office PowerPoint</Application>
  <PresentationFormat>Экран (4:3)</PresentationFormat>
  <Paragraphs>122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Воздушный поток</vt:lpstr>
      <vt:lpstr>Математическая битва-                       собери звезды!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16</cp:revision>
  <dcterms:created xsi:type="dcterms:W3CDTF">2022-11-20T16:05:54Z</dcterms:created>
  <dcterms:modified xsi:type="dcterms:W3CDTF">2022-11-21T18:01:48Z</dcterms:modified>
</cp:coreProperties>
</file>