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12.xml" ContentType="application/vnd.openxmlformats-officedocument.themeOverr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theme/themeOverride17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85" r:id="rId2"/>
    <p:sldId id="271" r:id="rId3"/>
    <p:sldId id="257" r:id="rId4"/>
    <p:sldId id="260" r:id="rId5"/>
    <p:sldId id="263" r:id="rId6"/>
    <p:sldId id="262" r:id="rId7"/>
    <p:sldId id="264" r:id="rId8"/>
    <p:sldId id="265" r:id="rId9"/>
    <p:sldId id="272" r:id="rId10"/>
    <p:sldId id="270" r:id="rId11"/>
    <p:sldId id="286" r:id="rId12"/>
    <p:sldId id="273" r:id="rId13"/>
    <p:sldId id="274" r:id="rId14"/>
    <p:sldId id="275" r:id="rId15"/>
    <p:sldId id="276" r:id="rId16"/>
    <p:sldId id="277" r:id="rId17"/>
    <p:sldId id="278" r:id="rId18"/>
    <p:sldId id="280" r:id="rId19"/>
    <p:sldId id="281" r:id="rId20"/>
    <p:sldId id="282" r:id="rId21"/>
    <p:sldId id="283" r:id="rId22"/>
    <p:sldId id="288" r:id="rId2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6" autoAdjust="0"/>
    <p:restoredTop sz="94624" autoAdjust="0"/>
  </p:normalViewPr>
  <p:slideViewPr>
    <p:cSldViewPr>
      <p:cViewPr>
        <p:scale>
          <a:sx n="60" d="100"/>
          <a:sy n="60" d="100"/>
        </p:scale>
        <p:origin x="-135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B95EA6-1256-45C7-9E5C-F21532B5A78F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A2FC5-43AA-4CC2-979E-3897FAB667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A2FC5-43AA-4CC2-979E-3897FAB6673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A0E78-5B45-4AAB-86AE-77797D485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Tm="5900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EAF463A-BC7C-46EE-9F1E-7F377CCA4891}" type="datetimeFigureOut">
              <a:rPr lang="en-US" smtClean="0"/>
              <a:pPr/>
              <a:t>3/22/2021</a:t>
            </a:fld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advTm="5900">
    <p:strips dir="rd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3.jpeg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hyperlink" Target="&#1048;&#1089;&#1082;&#1080;&#1090;&#1080;&#1084;%20&#1074;%20&#1085;&#1072;&#1095;&#1072;&#1083;&#1077;%2020%20&#1074;&#1077;&#1082;&#1077;.files/iskitim3.jpg" TargetMode="External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7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53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5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97162"/>
          </a:xfrm>
        </p:spPr>
        <p:txBody>
          <a:bodyPr/>
          <a:lstStyle/>
          <a:p>
            <a:pPr algn="l"/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rgbClr val="FFFF00"/>
                </a:solidFill>
              </a:rPr>
              <a:t>Тема</a:t>
            </a:r>
            <a:r>
              <a:rPr lang="ru-RU" sz="2400" b="1" dirty="0" smtClean="0">
                <a:solidFill>
                  <a:srgbClr val="FFFF00"/>
                </a:solidFill>
              </a:rPr>
              <a:t>:  </a:t>
            </a:r>
            <a:r>
              <a:rPr lang="ru-RU" sz="2400" i="1" dirty="0" smtClean="0">
                <a:solidFill>
                  <a:srgbClr val="FFFF00"/>
                </a:solidFill>
              </a:rPr>
              <a:t>«Ты, частица России - город мой </a:t>
            </a:r>
            <a:r>
              <a:rPr lang="ru-RU" sz="2400" i="1" dirty="0" err="1" smtClean="0">
                <a:solidFill>
                  <a:srgbClr val="FFFF00"/>
                </a:solidFill>
              </a:rPr>
              <a:t>Искитим</a:t>
            </a:r>
            <a:r>
              <a:rPr lang="ru-RU" sz="2400" i="1" dirty="0" smtClean="0">
                <a:solidFill>
                  <a:srgbClr val="FFFF00"/>
                </a:solidFill>
              </a:rPr>
              <a:t>!»</a:t>
            </a:r>
            <a:r>
              <a:rPr lang="ru-RU" sz="2400" b="1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Класс</a:t>
            </a:r>
            <a:r>
              <a:rPr lang="ru-RU" sz="2400" b="1" dirty="0" smtClean="0">
                <a:solidFill>
                  <a:srgbClr val="FFFF00"/>
                </a:solidFill>
              </a:rPr>
              <a:t>: </a:t>
            </a:r>
            <a:r>
              <a:rPr lang="ru-RU" sz="2400" i="1" dirty="0" smtClean="0">
                <a:solidFill>
                  <a:srgbClr val="FFFF00"/>
                </a:solidFill>
              </a:rPr>
              <a:t>1 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ФИО </a:t>
            </a:r>
            <a:r>
              <a:rPr lang="ru-RU" sz="2400" b="1" dirty="0" smtClean="0">
                <a:solidFill>
                  <a:srgbClr val="FFFF00"/>
                </a:solidFill>
              </a:rPr>
              <a:t>педагога:</a:t>
            </a:r>
            <a:r>
              <a:rPr lang="ru-RU" sz="2400" i="1" dirty="0" smtClean="0">
                <a:solidFill>
                  <a:srgbClr val="FFFF00"/>
                </a:solidFill>
              </a:rPr>
              <a:t>  учитель начальных классов 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i="1" dirty="0" smtClean="0">
                <a:solidFill>
                  <a:srgbClr val="FFFF00"/>
                </a:solidFill>
              </a:rPr>
              <a:t>  </a:t>
            </a:r>
            <a:r>
              <a:rPr lang="ru-RU" sz="2400" i="1" dirty="0" err="1" smtClean="0">
                <a:solidFill>
                  <a:srgbClr val="FFFF00"/>
                </a:solidFill>
              </a:rPr>
              <a:t>Шулашова</a:t>
            </a:r>
            <a:r>
              <a:rPr lang="ru-RU" sz="2400" i="1" dirty="0" smtClean="0">
                <a:solidFill>
                  <a:srgbClr val="FFFF00"/>
                </a:solidFill>
              </a:rPr>
              <a:t> Елена Валерьевна</a:t>
            </a:r>
            <a:r>
              <a:rPr lang="ru-RU" sz="2400" dirty="0" smtClean="0">
                <a:solidFill>
                  <a:srgbClr val="FFFF00"/>
                </a:solidFill>
              </a:rPr>
              <a:t/>
            </a:r>
            <a:br>
              <a:rPr lang="ru-RU" sz="2400" dirty="0" smtClean="0">
                <a:solidFill>
                  <a:srgbClr val="FFFF00"/>
                </a:solidFill>
              </a:rPr>
            </a:br>
            <a:r>
              <a:rPr lang="ru-RU" sz="2400" b="1" dirty="0" smtClean="0">
                <a:solidFill>
                  <a:srgbClr val="FFFF00"/>
                </a:solidFill>
              </a:rPr>
              <a:t> </a:t>
            </a:r>
            <a:endParaRPr lang="ru-RU" sz="2400" dirty="0">
              <a:solidFill>
                <a:srgbClr val="FFFF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1000" y="3657600"/>
          <a:ext cx="8229600" cy="2651571"/>
        </p:xfrm>
        <a:graphic>
          <a:graphicData uri="http://schemas.openxmlformats.org/drawingml/2006/table">
            <a:tbl>
              <a:tblPr firstRow="1" bandRow="1">
                <a:tableStyleId>{0660B408-B3CF-4A94-85FC-2B1E0A45F4A2}</a:tableStyleId>
              </a:tblPr>
              <a:tblGrid>
                <a:gridCol w="2057400"/>
                <a:gridCol w="6172200"/>
              </a:tblGrid>
              <a:tr h="15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Тема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«Ты, частица России - город мой Искитим!»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086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Цель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/>
                        <a:t>Формирование представления детей о малой Родине на основе ознакомления с ближайшим окружением и достопримечательностями города.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3257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/>
                        <a:t>Задачи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/>
                        <a:t>Обогащать знания детей о городе, (его достопримечательностях: названия памятников и памятных мест города, улицы, здания), истории его возникновения.</a:t>
                      </a:r>
                      <a:endParaRPr lang="ru-RU" sz="11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/>
                        <a:t>Развивать познавательную активность детей, умение рассуждать, делать выводы.</a:t>
                      </a:r>
                      <a:endParaRPr lang="ru-RU" sz="11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/>
                        <a:t>Развивать внимание, творчество,  сотрудничество.</a:t>
                      </a:r>
                      <a:endParaRPr lang="ru-RU" sz="1100" dirty="0"/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ru-RU" sz="1400" dirty="0"/>
                        <a:t>Воспитывать любовь и чувство гордости за свою малую Родину.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 descr="Похожее изображение"/>
          <p:cNvPicPr/>
          <p:nvPr/>
        </p:nvPicPr>
        <p:blipFill>
          <a:blip r:embed="rId4" cstate="print">
            <a:clrChange>
              <a:clrFrom>
                <a:srgbClr val="D6CE2B"/>
              </a:clrFrom>
              <a:clrTo>
                <a:srgbClr val="D6CE2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67600" y="1752600"/>
            <a:ext cx="103886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04800" y="685800"/>
            <a:ext cx="8613775" cy="1981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Камень этот дивный оказался порошок из него диковинный делать стали, цементом его назвали.  Для этого с 1931 года огромный завод построили, а пока его строили, села в рабочий поселок слились. А величать его стали </a:t>
            </a:r>
            <a:r>
              <a:rPr lang="ru-RU" sz="2400" i="1" dirty="0" err="1" smtClean="0">
                <a:solidFill>
                  <a:srgbClr val="FF0000"/>
                </a:solidFill>
              </a:rPr>
              <a:t>Искитимом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graphicFrame>
        <p:nvGraphicFramePr>
          <p:cNvPr id="192521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5715000" y="3886200"/>
          <a:ext cx="3124200" cy="2671763"/>
        </p:xfrm>
        <a:graphic>
          <a:graphicData uri="http://schemas.openxmlformats.org/presentationml/2006/ole">
            <p:oleObj spid="_x0000_s2050" name="Фотография Photo Editor" r:id="rId5" imgW="2238687" imgH="1914286" progId="">
              <p:embed/>
            </p:oleObj>
          </a:graphicData>
        </a:graphic>
      </p:graphicFrame>
      <p:pic>
        <p:nvPicPr>
          <p:cNvPr id="192517" name="Picture 5" descr="iskitim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2971800"/>
            <a:ext cx="4089828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990600" y="6096000"/>
            <a:ext cx="3352800" cy="533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«</a:t>
            </a:r>
            <a:r>
              <a:rPr lang="ru-RU" b="1" dirty="0" err="1" smtClean="0">
                <a:solidFill>
                  <a:srgbClr val="7030A0"/>
                </a:solidFill>
              </a:rPr>
              <a:t>Искитим</a:t>
            </a:r>
            <a:r>
              <a:rPr lang="ru-RU" b="1" dirty="0" smtClean="0">
                <a:solidFill>
                  <a:srgbClr val="7030A0"/>
                </a:solidFill>
              </a:rPr>
              <a:t>» – яма, чаша</a:t>
            </a:r>
            <a:endParaRPr lang="ru-RU" b="1" dirty="0">
              <a:solidFill>
                <a:srgbClr val="7030A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uild="p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png-images.ru/wp-content/uploads/2015/02/02/3777/png/helicopter_PNG531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066800"/>
            <a:ext cx="8128001" cy="4191000"/>
          </a:xfrm>
          <a:prstGeom prst="rect">
            <a:avLst/>
          </a:prstGeom>
          <a:noFill/>
        </p:spPr>
      </p:pic>
    </p:spTree>
  </p:cSld>
  <p:clrMapOvr>
    <a:masterClrMapping/>
  </p:clrMapOvr>
  <p:transition advTm="5900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Такой опознавательный знак можно увидеть при въезде в город</a:t>
            </a:r>
            <a:endParaRPr lang="ru-RU" sz="28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62" name="Picture 2" descr="H:\фото Искитим\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752600"/>
            <a:ext cx="6480000" cy="405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Герб и флаг  </a:t>
            </a:r>
            <a:r>
              <a:rPr lang="ru-RU" b="1" i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Искитима</a:t>
            </a:r>
            <a:endParaRPr lang="ru-RU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986" name="Picture 2" descr="G:\ИСКИТИМ\Coat_of_arms_of_Iskitim.pn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667000"/>
            <a:ext cx="3240000" cy="4040690"/>
          </a:xfrm>
          <a:prstGeom prst="rect">
            <a:avLst/>
          </a:prstGeom>
          <a:noFill/>
        </p:spPr>
      </p:pic>
      <p:pic>
        <p:nvPicPr>
          <p:cNvPr id="41987" name="Picture 3" descr="G:\ИСКИТИМ\Flag_of_Iskitim_(Novosibirsk_oblast)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600" y="1295400"/>
            <a:ext cx="4320000" cy="2875583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G:\ИСКИТИМ\foto_04_big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267200"/>
            <a:ext cx="3240000" cy="243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3011" name="Picture 3" descr="G:\ИСКИТИМ\Икситимцемен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304800"/>
            <a:ext cx="2381250" cy="2354263"/>
          </a:xfrm>
          <a:prstGeom prst="rect">
            <a:avLst/>
          </a:prstGeom>
          <a:noFill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971800"/>
            <a:ext cx="2880000" cy="3321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04800" y="762000"/>
            <a:ext cx="5181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 smtClean="0">
                <a:solidFill>
                  <a:srgbClr val="7030A0"/>
                </a:solidFill>
              </a:rPr>
              <a:t>«</a:t>
            </a:r>
            <a:r>
              <a:rPr lang="ru-RU" i="1" dirty="0" err="1" smtClean="0">
                <a:solidFill>
                  <a:srgbClr val="7030A0"/>
                </a:solidFill>
              </a:rPr>
              <a:t>Искитимцемент</a:t>
            </a:r>
            <a:r>
              <a:rPr lang="ru-RU" i="1" dirty="0" smtClean="0">
                <a:solidFill>
                  <a:srgbClr val="7030A0"/>
                </a:solidFill>
              </a:rPr>
              <a:t>» - завод по производству цемента, единственный в Новосибирской области. Отсюда в разные города спешат вагоны и машины с цементом для строительства. Вот почему наш город называется ещё – город, строящий города.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9" name="Picture 2" descr="H:\ИСКИТИМ\foto_02_b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24200" y="2667000"/>
            <a:ext cx="3352800" cy="2231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533400"/>
            <a:ext cx="74946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 smtClean="0">
                <a:solidFill>
                  <a:srgbClr val="7030A0"/>
                </a:solidFill>
              </a:rPr>
              <a:t>Электрички, поезда приезжают все сюда,</a:t>
            </a:r>
          </a:p>
          <a:p>
            <a:r>
              <a:rPr lang="ru-RU" sz="2400" i="1" dirty="0" smtClean="0">
                <a:solidFill>
                  <a:srgbClr val="7030A0"/>
                </a:solidFill>
              </a:rPr>
              <a:t>Пассажиров доставляют, расписанье они знают.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5" name="Picture 5" descr="DSCN8328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267200"/>
            <a:ext cx="2895600" cy="2316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H:\ИСКИТИМ\фото Искитим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429000"/>
            <a:ext cx="4114800" cy="3086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1447800"/>
            <a:ext cx="3733800" cy="2446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990600" y="1905000"/>
            <a:ext cx="2613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Вокзал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533400"/>
            <a:ext cx="47863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rgbClr val="7030A0"/>
                </a:solidFill>
              </a:rPr>
              <a:t>Чтоб детишки здоровыми были,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Нужно, чтоб, где-то врачи их лечили.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Чтоб здоровыми были всегда, </a:t>
            </a:r>
          </a:p>
          <a:p>
            <a:r>
              <a:rPr lang="ru-RU" sz="2000" i="1" dirty="0" smtClean="0">
                <a:solidFill>
                  <a:srgbClr val="7030A0"/>
                </a:solidFill>
              </a:rPr>
              <a:t>С мамами ходят дети куда? </a:t>
            </a:r>
            <a:endParaRPr lang="ru-RU" sz="2000" i="1" dirty="0">
              <a:solidFill>
                <a:srgbClr val="7030A0"/>
              </a:solidFill>
            </a:endParaRPr>
          </a:p>
        </p:txBody>
      </p:sp>
      <p:pic>
        <p:nvPicPr>
          <p:cNvPr id="25606" name="Picture 6" descr="http://www.konkyrent.ru/uploads/posts/2012-05/1338275987_kollazh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124200"/>
            <a:ext cx="2880000" cy="1836344"/>
          </a:xfrm>
          <a:prstGeom prst="rect">
            <a:avLst/>
          </a:prstGeom>
          <a:noFill/>
        </p:spPr>
      </p:pic>
      <p:pic>
        <p:nvPicPr>
          <p:cNvPr id="25608" name="Picture 8" descr="http://iskitim.bezformata.ru/content/image707309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1828800"/>
            <a:ext cx="5715000" cy="428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990600" y="5934670"/>
            <a:ext cx="730943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Городская больница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9857" y="5221514"/>
            <a:ext cx="7315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</a:rPr>
              <a:t>Сердце города – Комсомольская площадь. </a:t>
            </a:r>
          </a:p>
          <a:p>
            <a:pPr algn="just"/>
            <a:r>
              <a:rPr lang="ru-RU" i="1" dirty="0" smtClean="0">
                <a:solidFill>
                  <a:srgbClr val="7030A0"/>
                </a:solidFill>
              </a:rPr>
              <a:t>Около 60 лет назад на месте площади были рощи, болота, озёра, на охотились на уток. Сейчас здесь многоэтажные дома, ЦУМ, мемориал </a:t>
            </a:r>
            <a:r>
              <a:rPr lang="ru-RU" i="1" dirty="0" err="1" smtClean="0">
                <a:solidFill>
                  <a:srgbClr val="7030A0"/>
                </a:solidFill>
              </a:rPr>
              <a:t>воинам-искитимцам</a:t>
            </a:r>
            <a:r>
              <a:rPr lang="ru-RU" i="1" dirty="0" smtClean="0">
                <a:solidFill>
                  <a:srgbClr val="7030A0"/>
                </a:solidFill>
              </a:rPr>
              <a:t>, погибшим в Великую Отечественную войну.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27649" name="Picture 1" descr="H:\ИСКИТИМ\фото Искитим\383914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57200"/>
            <a:ext cx="1895475" cy="2861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0" name="Picture 2" descr="H:\ИСКИТИМ\фото Искитим\595539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57200"/>
            <a:ext cx="4495800" cy="3371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652" name="Picture 4" descr="H:\ИСКИТИМ\фото Искитим\595539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3352800"/>
            <a:ext cx="2590800" cy="194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 descr="H:\ИСКИТИМ\фото Искитим\751469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0" y="3811478"/>
            <a:ext cx="3061648" cy="1377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H:\ИСКИТИМ\фото Искитим\444038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191000"/>
            <a:ext cx="3641981" cy="24431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495800" y="1447800"/>
            <a:ext cx="40442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7030A0"/>
                </a:solidFill>
              </a:rPr>
              <a:t>Самое молодое и красивое сооружение на Комсомольской площади – это </a:t>
            </a:r>
          </a:p>
          <a:p>
            <a:pPr algn="ctr"/>
            <a:r>
              <a:rPr lang="ru-RU" sz="2400" b="1" i="1" dirty="0" smtClean="0">
                <a:solidFill>
                  <a:srgbClr val="7030A0"/>
                </a:solidFill>
              </a:rPr>
              <a:t>часовня в честь Владимирской иконы Пресвятой Богородицы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26626" name="Picture 2" descr="http://img-fotki.yandex.ru/get/9496/36710540.99/0_cae3a_c2ae53d1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71600"/>
            <a:ext cx="4320000" cy="2881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1066800"/>
            <a:ext cx="4194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</a:rPr>
              <a:t>Много деревьев, много цветов.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И отдохнуть здесь каждый готов.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Мчится по кругу с детьми карусель.</a:t>
            </a:r>
          </a:p>
          <a:p>
            <a:r>
              <a:rPr lang="ru-RU" i="1" dirty="0" smtClean="0">
                <a:solidFill>
                  <a:srgbClr val="7030A0"/>
                </a:solidFill>
              </a:rPr>
              <a:t> В тихих аллеях – прохладная тень.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35842" name="Picture 2" descr="H:\ИСКИТИМ\фото Искитим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1400" y="990600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H:\ИСКИТИМ\фото Искитим\145711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590800"/>
            <a:ext cx="3429000" cy="2571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 descr="http://www.attraction.ru/photos/gallery/large/detskaya-karusel-shapit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14800" y="3657600"/>
            <a:ext cx="4191000" cy="2807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5600" y="3505200"/>
            <a:ext cx="2880000" cy="278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 descr="http://video-otkritka.ru/albom/den/ytro/slonce18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7200" y="-304800"/>
            <a:ext cx="2880000" cy="288000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 descr="H:\ИСКИТИМ\gorodovicho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381000"/>
            <a:ext cx="2821629" cy="3992981"/>
          </a:xfrm>
          <a:prstGeom prst="rect">
            <a:avLst/>
          </a:prstGeom>
          <a:noFill/>
        </p:spPr>
      </p:pic>
      <p:pic>
        <p:nvPicPr>
          <p:cNvPr id="36869" name="Picture 5" descr="http://cs619219.vk.me/v619219202/1cf21/UOJFU8wExJ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1752600"/>
            <a:ext cx="3733800" cy="39634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200" y="990600"/>
            <a:ext cx="48768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«Где я нахожусь?»</a:t>
            </a:r>
            <a:endParaRPr lang="ru-RU" sz="3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6870" name="Picture 6" descr="H:\ИСКИТИМ\KiVNdiAM6yQ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67323">
            <a:off x="4926386" y="4316952"/>
            <a:ext cx="3124200" cy="2069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76055" y="2286000"/>
            <a:ext cx="466794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Над тобою небо в сини,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Облаков белый дым,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Ты- частица России,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Город мой </a:t>
            </a:r>
            <a:r>
              <a:rPr lang="ru-RU" sz="2000" b="1" i="1" dirty="0" err="1" smtClean="0">
                <a:solidFill>
                  <a:srgbClr val="7030A0"/>
                </a:solidFill>
              </a:rPr>
              <a:t>Искитим</a:t>
            </a:r>
            <a:r>
              <a:rPr lang="ru-RU" sz="2000" b="1" i="1" dirty="0" smtClean="0">
                <a:solidFill>
                  <a:srgbClr val="7030A0"/>
                </a:solidFill>
              </a:rPr>
              <a:t>.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Полюбил я тебя навсегда,</a:t>
            </a:r>
          </a:p>
          <a:p>
            <a:pPr algn="ctr"/>
            <a:r>
              <a:rPr lang="ru-RU" sz="2000" b="1" i="1" dirty="0" err="1" smtClean="0">
                <a:solidFill>
                  <a:srgbClr val="7030A0"/>
                </a:solidFill>
              </a:rPr>
              <a:t>Искитим</a:t>
            </a:r>
            <a:r>
              <a:rPr lang="ru-RU" sz="2000" b="1" i="1" dirty="0" smtClean="0">
                <a:solidFill>
                  <a:srgbClr val="7030A0"/>
                </a:solidFill>
              </a:rPr>
              <a:t> – мой рабочий товарищ.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Строишь ты на земле города, </a:t>
            </a:r>
          </a:p>
          <a:p>
            <a:pPr algn="ctr"/>
            <a:r>
              <a:rPr lang="ru-RU" sz="2000" b="1" i="1" dirty="0" smtClean="0">
                <a:solidFill>
                  <a:srgbClr val="7030A0"/>
                </a:solidFill>
              </a:rPr>
              <a:t>И планету Земля украшаешь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7890" name="Picture 2" descr="H:\ИСКИТИМ\ккааамен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762000"/>
            <a:ext cx="4114800" cy="548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1" name="Picture 3" descr="H:\ИСКИТИМ\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4953000"/>
            <a:ext cx="3200400" cy="1716303"/>
          </a:xfrm>
          <a:prstGeom prst="rect">
            <a:avLst/>
          </a:prstGeom>
          <a:noFill/>
        </p:spPr>
      </p:pic>
      <p:pic>
        <p:nvPicPr>
          <p:cNvPr id="37892" name="Picture 4" descr="H:\ИСКИТИМ\фото Искитим\5955395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04800"/>
            <a:ext cx="2438400" cy="1828800"/>
          </a:xfrm>
          <a:prstGeom prst="rect">
            <a:avLst/>
          </a:prstGeom>
          <a:noFill/>
        </p:spPr>
      </p:pic>
      <p:pic>
        <p:nvPicPr>
          <p:cNvPr id="6" name="Рисунок 5" descr="clapping-hands-gif-17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0400" y="5638800"/>
            <a:ext cx="1828800" cy="12192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ogo_T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1600200"/>
            <a:ext cx="8553480" cy="4891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438400" y="609600"/>
            <a:ext cx="42074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Ты, частица России – город мой Искитим!</a:t>
            </a:r>
            <a:endParaRPr lang="ru-RU" sz="54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7" name="Picture 1" descr="H:\ИСКИТИМ\KiVNdiAM6y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667000"/>
            <a:ext cx="5969000" cy="39529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04801"/>
            <a:ext cx="8229600" cy="1752600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Давным</a:t>
            </a:r>
            <a:r>
              <a:rPr lang="ru-RU" sz="2800" b="1" i="1" dirty="0" smtClean="0">
                <a:solidFill>
                  <a:srgbClr val="002060"/>
                </a:solidFill>
              </a:rPr>
              <a:t>–давно на берегу </a:t>
            </a:r>
          </a:p>
          <a:p>
            <a:pPr algn="ctr"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быстрой реки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Берди</a:t>
            </a:r>
            <a:r>
              <a:rPr lang="ru-RU" sz="2800" b="1" i="1" dirty="0" smtClean="0">
                <a:solidFill>
                  <a:srgbClr val="002060"/>
                </a:solidFill>
              </a:rPr>
              <a:t> существовала сказочная землица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Телеутская</a:t>
            </a:r>
            <a:r>
              <a:rPr lang="ru-RU" sz="2800" b="1" i="1" dirty="0" smtClean="0">
                <a:solidFill>
                  <a:srgbClr val="7030A0"/>
                </a:solidFill>
              </a:rPr>
              <a:t>. </a:t>
            </a: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endParaRPr lang="ru-RU" sz="28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В реке </a:t>
            </a:r>
            <a:r>
              <a:rPr lang="ru-RU" sz="2800" b="1" i="1" dirty="0" err="1" smtClean="0">
                <a:solidFill>
                  <a:srgbClr val="002060"/>
                </a:solidFill>
              </a:rPr>
              <a:t>Бердь</a:t>
            </a:r>
            <a:r>
              <a:rPr lang="ru-RU" sz="2800" b="1" i="1" dirty="0" smtClean="0">
                <a:solidFill>
                  <a:srgbClr val="002060"/>
                </a:solidFill>
              </a:rPr>
              <a:t> было много рыбы, а в лесах водилось  много дичи и зверей.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  <a:p>
            <a:pPr>
              <a:buFontTx/>
              <a:buNone/>
            </a:pPr>
            <a:r>
              <a:rPr lang="ru-RU" b="1" i="1" dirty="0">
                <a:solidFill>
                  <a:schemeClr val="bg1"/>
                </a:solidFill>
              </a:rPr>
              <a:t>      </a:t>
            </a:r>
          </a:p>
        </p:txBody>
      </p:sp>
      <p:pic>
        <p:nvPicPr>
          <p:cNvPr id="4" name="Рисунок 3" descr="857013_64354127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9400" y="5181600"/>
            <a:ext cx="1371600" cy="612648"/>
          </a:xfrm>
          <a:prstGeom prst="rect">
            <a:avLst/>
          </a:prstGeom>
        </p:spPr>
      </p:pic>
      <p:pic>
        <p:nvPicPr>
          <p:cNvPr id="6" name="Рисунок 5" descr="141433101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71800" y="1828800"/>
            <a:ext cx="2880000" cy="2160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okun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5600" y="4191000"/>
            <a:ext cx="1219282" cy="799952"/>
          </a:xfrm>
          <a:prstGeom prst="rect">
            <a:avLst/>
          </a:prstGeom>
        </p:spPr>
      </p:pic>
      <p:pic>
        <p:nvPicPr>
          <p:cNvPr id="8" name="Рисунок 7" descr="nra_fud_teterev_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90600" y="3886200"/>
            <a:ext cx="2160000" cy="1674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</p:cSld>
  <p:clrMapOvr>
    <a:masterClrMapping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591550" cy="1600200"/>
          </a:xfrm>
        </p:spPr>
        <p:txBody>
          <a:bodyPr/>
          <a:lstStyle/>
          <a:p>
            <a:r>
              <a:rPr lang="ru-RU" sz="2800" b="1" dirty="0">
                <a:solidFill>
                  <a:srgbClr val="FFFF00"/>
                </a:solidFill>
              </a:rPr>
              <a:t>И пришли на эти земли неведомые племена – </a:t>
            </a:r>
            <a:r>
              <a:rPr lang="ru-RU" sz="3600" b="1" dirty="0" smtClean="0">
                <a:solidFill>
                  <a:srgbClr val="FF0000"/>
                </a:solidFill>
              </a:rPr>
              <a:t>АШКИТИМЦЫ.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И </a:t>
            </a:r>
            <a:r>
              <a:rPr lang="ru-RU" sz="3200" b="1" dirty="0">
                <a:solidFill>
                  <a:srgbClr val="FFFF00"/>
                </a:solidFill>
              </a:rPr>
              <a:t>сказали они: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495800"/>
            <a:ext cx="8447088" cy="217487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 dirty="0">
                <a:solidFill>
                  <a:srgbClr val="FFFF00"/>
                </a:solidFill>
              </a:rPr>
              <a:t>«Хороша землица! Останемся здесь!»</a:t>
            </a:r>
          </a:p>
          <a:p>
            <a:pPr>
              <a:buFontTx/>
              <a:buNone/>
            </a:pPr>
            <a:endParaRPr lang="ru-RU" b="1" i="1" dirty="0">
              <a:solidFill>
                <a:schemeClr val="bg1"/>
              </a:solidFill>
            </a:endParaRPr>
          </a:p>
          <a:p>
            <a:pPr algn="ctr">
              <a:buFontTx/>
              <a:buNone/>
            </a:pPr>
            <a:r>
              <a:rPr lang="ru-RU" sz="2400" b="1" dirty="0">
                <a:solidFill>
                  <a:schemeClr val="bg1"/>
                </a:solidFill>
              </a:rPr>
              <a:t>Нагрянул монгольский хан КУЧУМ</a:t>
            </a:r>
            <a:r>
              <a:rPr lang="ru-RU" sz="2400" b="1" i="1" dirty="0">
                <a:solidFill>
                  <a:schemeClr val="bg1"/>
                </a:solidFill>
              </a:rPr>
              <a:t> и потребовал, чтобы ему платили </a:t>
            </a:r>
            <a:r>
              <a:rPr lang="ru-RU" sz="2400" b="1" i="1" dirty="0" err="1">
                <a:solidFill>
                  <a:schemeClr val="bg1"/>
                </a:solidFill>
              </a:rPr>
              <a:t>ашкитимцы</a:t>
            </a:r>
            <a:r>
              <a:rPr lang="ru-RU" sz="2400" b="1" i="1" dirty="0">
                <a:solidFill>
                  <a:schemeClr val="bg1"/>
                </a:solidFill>
              </a:rPr>
              <a:t> дань или убирались с ЗЕМЛИЦЫ!</a:t>
            </a:r>
          </a:p>
        </p:txBody>
      </p:sp>
    </p:spTree>
    <p:custDataLst>
      <p:tags r:id="rId1"/>
    </p:custDataLst>
  </p:cSld>
  <p:clrMapOvr>
    <a:masterClrMapping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520112" cy="1143000"/>
          </a:xfrm>
        </p:spPr>
        <p:txBody>
          <a:bodyPr/>
          <a:lstStyle/>
          <a:p>
            <a:r>
              <a:rPr lang="ru-RU" sz="2800" b="1" dirty="0">
                <a:solidFill>
                  <a:schemeClr val="bg1"/>
                </a:solidFill>
              </a:rPr>
              <a:t>Не ушли </a:t>
            </a:r>
            <a:r>
              <a:rPr lang="ru-RU" sz="2800" b="1" dirty="0" err="1">
                <a:solidFill>
                  <a:schemeClr val="bg1"/>
                </a:solidFill>
              </a:rPr>
              <a:t>ашкитимцы</a:t>
            </a:r>
            <a:r>
              <a:rPr lang="ru-RU" sz="2800" b="1" dirty="0">
                <a:solidFill>
                  <a:schemeClr val="bg1"/>
                </a:solidFill>
              </a:rPr>
              <a:t>, а стали платить дань хану. Да так бы и платили, если бы не пришёл на землю атаман Ермак.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2057400"/>
            <a:ext cx="5243512" cy="4419600"/>
          </a:xfrm>
        </p:spPr>
        <p:txBody>
          <a:bodyPr/>
          <a:lstStyle/>
          <a:p>
            <a:pPr algn="r">
              <a:lnSpc>
                <a:spcPct val="90000"/>
              </a:lnSpc>
              <a:buFontTx/>
              <a:buNone/>
            </a:pPr>
            <a:r>
              <a:rPr lang="ru-RU" sz="2800" i="1" dirty="0" smtClean="0"/>
              <a:t>Поклонились они 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2800" i="1" dirty="0" smtClean="0"/>
              <a:t>русскому атаману </a:t>
            </a:r>
          </a:p>
          <a:p>
            <a:pPr algn="r">
              <a:lnSpc>
                <a:spcPct val="90000"/>
              </a:lnSpc>
              <a:buFontTx/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Ермаку</a:t>
            </a:r>
            <a:endParaRPr lang="ru-RU" sz="2800" b="1" i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ru-RU" dirty="0"/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dirty="0" smtClean="0"/>
              <a:t>    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</a:rPr>
              <a:t>В</a:t>
            </a:r>
            <a:r>
              <a:rPr lang="ru-RU" sz="2400" dirty="0" smtClean="0"/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1717 </a:t>
            </a:r>
            <a:r>
              <a:rPr lang="ru-RU" sz="2000" dirty="0">
                <a:solidFill>
                  <a:srgbClr val="0070C0"/>
                </a:solidFill>
              </a:rPr>
              <a:t>году пришли на землю братья </a:t>
            </a:r>
            <a:r>
              <a:rPr lang="ru-RU" sz="2000" dirty="0" err="1">
                <a:solidFill>
                  <a:srgbClr val="0070C0"/>
                </a:solidFill>
              </a:rPr>
              <a:t>Шипуновы</a:t>
            </a:r>
            <a:r>
              <a:rPr lang="ru-RU" sz="2000" dirty="0">
                <a:solidFill>
                  <a:srgbClr val="0070C0"/>
                </a:solidFill>
              </a:rPr>
              <a:t>, и построили они дом, а вокруг дома выросла </a:t>
            </a:r>
            <a:r>
              <a:rPr lang="ru-RU" sz="2000" dirty="0" smtClean="0">
                <a:solidFill>
                  <a:srgbClr val="0070C0"/>
                </a:solidFill>
              </a:rPr>
              <a:t>деревня</a:t>
            </a:r>
            <a:r>
              <a:rPr lang="en-US" sz="2000" dirty="0" smtClean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Шипуново.</a:t>
            </a:r>
            <a:endParaRPr lang="ru-RU" sz="2000" dirty="0">
              <a:solidFill>
                <a:srgbClr val="0070C0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ru-RU" sz="2000" dirty="0">
                <a:solidFill>
                  <a:srgbClr val="0070C0"/>
                </a:solidFill>
              </a:rPr>
              <a:t>Речку в том месте назвали </a:t>
            </a:r>
            <a:r>
              <a:rPr lang="ru-RU" sz="2000" dirty="0" err="1">
                <a:solidFill>
                  <a:srgbClr val="0070C0"/>
                </a:solidFill>
              </a:rPr>
              <a:t>Шипунихою</a:t>
            </a:r>
            <a:r>
              <a:rPr lang="ru-RU" sz="2800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676400"/>
            <a:ext cx="2174159" cy="2414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Documents and Settings\Name\Рабочий стол\i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3886200"/>
            <a:ext cx="3295650" cy="2460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C:\Documents and Settings\Name\Рабочий стол\risunok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057400"/>
            <a:ext cx="3357562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3429000"/>
            <a:ext cx="4343400" cy="2362200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На </a:t>
            </a:r>
            <a:r>
              <a:rPr lang="ru-RU" sz="2800" dirty="0">
                <a:solidFill>
                  <a:srgbClr val="FFFF00"/>
                </a:solidFill>
              </a:rPr>
              <a:t>берегу </a:t>
            </a:r>
            <a:r>
              <a:rPr lang="ru-RU" sz="2800" dirty="0" smtClean="0">
                <a:solidFill>
                  <a:srgbClr val="FFFF00"/>
                </a:solidFill>
              </a:rPr>
              <a:t>речки Чёрная </a:t>
            </a:r>
            <a:r>
              <a:rPr lang="ru-RU" sz="2800" dirty="0">
                <a:solidFill>
                  <a:srgbClr val="FFFF00"/>
                </a:solidFill>
              </a:rPr>
              <a:t>появились деревни </a:t>
            </a:r>
            <a:r>
              <a:rPr lang="ru-RU" sz="2800" dirty="0" err="1">
                <a:solidFill>
                  <a:srgbClr val="FFFF00"/>
                </a:solidFill>
              </a:rPr>
              <a:t>Черноречка</a:t>
            </a:r>
            <a:r>
              <a:rPr lang="ru-RU" sz="2800" dirty="0">
                <a:solidFill>
                  <a:srgbClr val="FFFF00"/>
                </a:solidFill>
              </a:rPr>
              <a:t> и </a:t>
            </a:r>
            <a:r>
              <a:rPr lang="ru-RU" sz="2800" dirty="0" err="1">
                <a:solidFill>
                  <a:srgbClr val="FFFF00"/>
                </a:solidFill>
              </a:rPr>
              <a:t>Вылково</a:t>
            </a:r>
            <a:r>
              <a:rPr lang="ru-RU" sz="2800" dirty="0" smtClean="0">
                <a:solidFill>
                  <a:srgbClr val="FFFF00"/>
                </a:solidFill>
              </a:rPr>
              <a:t>.</a:t>
            </a:r>
            <a:endParaRPr lang="ru-RU" sz="2800" dirty="0">
              <a:solidFill>
                <a:srgbClr val="FFFF00"/>
              </a:solidFill>
            </a:endParaRPr>
          </a:p>
          <a:p>
            <a:pPr>
              <a:buFontTx/>
              <a:buNone/>
            </a:pPr>
            <a:endParaRPr lang="ru-RU" sz="3600" dirty="0">
              <a:solidFill>
                <a:schemeClr val="accent2"/>
              </a:solidFill>
            </a:endParaRP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86200" y="228600"/>
            <a:ext cx="5094287" cy="1600200"/>
          </a:xfrm>
        </p:spPr>
        <p:txBody>
          <a:bodyPr/>
          <a:lstStyle/>
          <a:p>
            <a:r>
              <a:rPr lang="ru-RU" sz="2800" dirty="0">
                <a:solidFill>
                  <a:srgbClr val="FFFF00"/>
                </a:solidFill>
              </a:rPr>
              <a:t>На берегу выстроили свой дом братья </a:t>
            </a:r>
            <a:r>
              <a:rPr lang="ru-RU" sz="2800" dirty="0" err="1">
                <a:solidFill>
                  <a:srgbClr val="FFFF00"/>
                </a:solidFill>
              </a:rPr>
              <a:t>Койновы</a:t>
            </a:r>
            <a:r>
              <a:rPr lang="ru-RU" sz="2800" dirty="0">
                <a:solidFill>
                  <a:srgbClr val="FFFF00"/>
                </a:solidFill>
              </a:rPr>
              <a:t>, а потом рядом с ними выросло богатое село</a:t>
            </a:r>
            <a:r>
              <a:rPr lang="ru-RU" sz="2800" dirty="0">
                <a:solidFill>
                  <a:schemeClr val="accent2"/>
                </a:solidFill>
              </a:rPr>
              <a:t>.</a:t>
            </a:r>
            <a:r>
              <a:rPr lang="ru-RU" sz="2800" dirty="0"/>
              <a:t> </a:t>
            </a:r>
          </a:p>
        </p:txBody>
      </p:sp>
      <p:pic>
        <p:nvPicPr>
          <p:cNvPr id="6" name="Picture 4" descr="Nature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52400"/>
            <a:ext cx="300037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57200" y="55626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Время появления деревень принято считать датой рождения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Искитима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  <p:bldP spid="13314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2813" y="304800"/>
            <a:ext cx="8231187" cy="733425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FFFF00"/>
                </a:solidFill>
              </a:rPr>
              <a:t>Город </a:t>
            </a:r>
            <a:r>
              <a:rPr lang="ru-RU" sz="3600" b="1" i="1" dirty="0">
                <a:solidFill>
                  <a:srgbClr val="FFFF00"/>
                </a:solidFill>
              </a:rPr>
              <a:t>существует </a:t>
            </a:r>
            <a:r>
              <a:rPr lang="ru-RU" sz="3600" b="1" i="1" dirty="0" smtClean="0">
                <a:solidFill>
                  <a:srgbClr val="FFFF00"/>
                </a:solidFill>
              </a:rPr>
              <a:t>с 1717 года</a:t>
            </a:r>
            <a:endParaRPr lang="ru-RU" sz="3600" b="1" i="1" dirty="0">
              <a:solidFill>
                <a:srgbClr val="FFFF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524000"/>
            <a:ext cx="7491217" cy="4492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671638" y="6113463"/>
            <a:ext cx="6438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ru-RU" sz="2400" b="1" i="1" dirty="0">
                <a:solidFill>
                  <a:srgbClr val="006600"/>
                </a:solidFill>
                <a:latin typeface="Times New Roman" pitchFamily="18" charset="0"/>
              </a:rPr>
              <a:t>Город ИСКИТИМ с высоты птичьего полёта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4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0"/>
            <a:ext cx="5562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1929 году пришли геологи и нашли </a:t>
            </a:r>
            <a:r>
              <a:rPr lang="ru-RU" sz="2800" b="1" dirty="0" smtClean="0">
                <a:solidFill>
                  <a:srgbClr val="006600"/>
                </a:solidFill>
              </a:rPr>
              <a:t>камень особенный </a:t>
            </a:r>
            <a:r>
              <a:rPr lang="ru-RU" sz="2800" dirty="0" smtClean="0"/>
              <a:t> - известняк.</a:t>
            </a:r>
            <a:endParaRPr lang="ru-RU" sz="2800" dirty="0"/>
          </a:p>
        </p:txBody>
      </p:sp>
      <p:pic>
        <p:nvPicPr>
          <p:cNvPr id="3073" name="Picture 1" descr="H:\ИСКИТИМ\ккааамен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9800" y="228600"/>
            <a:ext cx="2880000" cy="38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514600"/>
            <a:ext cx="5608638" cy="3597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9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3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2.3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Оформление по умолчанию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547</Words>
  <Application>Microsoft Office PowerPoint</Application>
  <PresentationFormat>Экран (4:3)</PresentationFormat>
  <Paragraphs>77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Оформление по умолчанию</vt:lpstr>
      <vt:lpstr>Фотография Photo Editor</vt:lpstr>
      <vt:lpstr>  Тема:  «Ты, частица России - город мой Искитим!»  Класс: 1  ФИО педагога:  учитель начальных классов    Шулашова Елена Валерьевна  </vt:lpstr>
      <vt:lpstr>Слайд 2</vt:lpstr>
      <vt:lpstr>Ты, частица России – город мой Искитим!</vt:lpstr>
      <vt:lpstr>Слайд 4</vt:lpstr>
      <vt:lpstr>И пришли на эти земли неведомые племена – АШКИТИМЦЫ.  И сказали они:</vt:lpstr>
      <vt:lpstr>Не ушли ашкитимцы, а стали платить дань хану. Да так бы и платили, если бы не пришёл на землю атаман Ермак.</vt:lpstr>
      <vt:lpstr>На берегу выстроили свой дом братья Койновы, а потом рядом с ними выросло богатое село. </vt:lpstr>
      <vt:lpstr>Город существует с 1717 года</vt:lpstr>
      <vt:lpstr>В 1929 году пришли геологи и нашли камень особенный  - известняк.</vt:lpstr>
      <vt:lpstr>Слайд 10</vt:lpstr>
      <vt:lpstr>Слайд 11</vt:lpstr>
      <vt:lpstr>Такой опознавательный знак можно увидеть при въезде в город</vt:lpstr>
      <vt:lpstr>Герб и флаг  Искитима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8к</cp:lastModifiedBy>
  <cp:revision>62</cp:revision>
  <dcterms:created xsi:type="dcterms:W3CDTF">2015-10-26T15:26:39Z</dcterms:created>
  <dcterms:modified xsi:type="dcterms:W3CDTF">2021-03-22T08:44:38Z</dcterms:modified>
</cp:coreProperties>
</file>