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61" r:id="rId3"/>
    <p:sldId id="263" r:id="rId4"/>
    <p:sldId id="26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7" r:id="rId21"/>
    <p:sldId id="288" r:id="rId22"/>
    <p:sldId id="289" r:id="rId23"/>
    <p:sldId id="290" r:id="rId24"/>
    <p:sldId id="301" r:id="rId25"/>
    <p:sldId id="265" r:id="rId26"/>
    <p:sldId id="303" r:id="rId27"/>
    <p:sldId id="291" r:id="rId28"/>
    <p:sldId id="29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DF7"/>
    <a:srgbClr val="1212F6"/>
    <a:srgbClr val="4646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DE40D3-EEA8-4BE4-B6CD-41ED6F36D4EB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A86D8E-65AF-4901-9729-FFB7409DC9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8617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A4F13-DA0F-42DB-9014-2E825D2597CD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User\Desktop\12.12\&#1052;&#1086;&#1081;%20&#1092;&#1080;&#1083;&#1100;&#1084;%20&#1056;&#1086;&#1089;&#1089;&#1080;&#1103;.wmv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greenmama.ru/dn_images/01/46/58/21/12084172256461b2c87f8cc289d95a508f687bbb88.jpg"/>
          <p:cNvPicPr>
            <a:picLocks noChangeAspect="1" noChangeArrowheads="1"/>
          </p:cNvPicPr>
          <p:nvPr/>
        </p:nvPicPr>
        <p:blipFill>
          <a:blip r:embed="rId2" cstate="print"/>
          <a:srcRect b="38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42852"/>
            <a:ext cx="8462744" cy="5760640"/>
          </a:xfrm>
        </p:spPr>
        <p:txBody>
          <a:bodyPr>
            <a:normAutofit/>
          </a:bodyPr>
          <a:lstStyle/>
          <a:p>
            <a:r>
              <a:rPr lang="ru-RU" altLang="ru-RU" sz="4400" b="1" dirty="0">
                <a:solidFill>
                  <a:schemeClr val="folHlink"/>
                </a:solidFill>
              </a:rPr>
              <a:t>МОЯ</a:t>
            </a:r>
            <a:r>
              <a:rPr lang="ru-RU" altLang="ru-RU" sz="4400" dirty="0"/>
              <a:t> – </a:t>
            </a:r>
            <a:r>
              <a:rPr lang="ru-RU" altLang="ru-RU" sz="4400" b="1" dirty="0"/>
              <a:t>потому что здесь моя семья, мои друзья, мой дом, моя улица, моя школа…</a:t>
            </a:r>
          </a:p>
          <a:p>
            <a:endParaRPr lang="ru-RU" altLang="ru-RU" sz="4000" dirty="0"/>
          </a:p>
          <a:p>
            <a:endParaRPr lang="ru-RU" dirty="0"/>
          </a:p>
        </p:txBody>
      </p:sp>
      <p:pic>
        <p:nvPicPr>
          <p:cNvPr id="4" name="Picture 6" descr="http://uch.znate.ru/tw_files2/urls_36/14/d-13582/13582_html_m2c60807a.jpg"/>
          <p:cNvPicPr>
            <a:picLocks noChangeAspect="1" noChangeArrowheads="1"/>
          </p:cNvPicPr>
          <p:nvPr/>
        </p:nvPicPr>
        <p:blipFill>
          <a:blip r:embed="rId2" cstate="print"/>
          <a:srcRect b="11099"/>
          <a:stretch>
            <a:fillRect/>
          </a:stretch>
        </p:blipFill>
        <p:spPr bwMode="auto">
          <a:xfrm>
            <a:off x="4929190" y="4381871"/>
            <a:ext cx="3846220" cy="2476129"/>
          </a:xfrm>
          <a:prstGeom prst="rect">
            <a:avLst/>
          </a:prstGeom>
          <a:noFill/>
        </p:spPr>
      </p:pic>
      <p:pic>
        <p:nvPicPr>
          <p:cNvPr id="5" name="Picture 10" descr="http://go3.imgsmail.ru/imgpreview?key=83db34d340454b3&amp;mb=imgdb_preview_12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4500570"/>
            <a:ext cx="3643339" cy="2357430"/>
          </a:xfrm>
          <a:prstGeom prst="rect">
            <a:avLst/>
          </a:prstGeom>
          <a:noFill/>
        </p:spPr>
      </p:pic>
      <p:pic>
        <p:nvPicPr>
          <p:cNvPr id="6" name="Picture 8" descr="http://apokur.ru/tinybrowser/images/image/nash-kray/03/_full/_pokur-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7" y="2214553"/>
            <a:ext cx="3643339" cy="2347359"/>
          </a:xfrm>
          <a:prstGeom prst="rect">
            <a:avLst/>
          </a:prstGeom>
          <a:noFill/>
        </p:spPr>
      </p:pic>
      <p:pic>
        <p:nvPicPr>
          <p:cNvPr id="7" name="Picture 6" descr="http://go2.imgsmail.ru/imgpreview?key=1ffbcb28395b6850&amp;mb=imgdb_preview_194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2214554"/>
            <a:ext cx="3845650" cy="22864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81622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214290"/>
            <a:ext cx="8462744" cy="5760640"/>
          </a:xfrm>
        </p:spPr>
        <p:txBody>
          <a:bodyPr>
            <a:normAutofit/>
          </a:bodyPr>
          <a:lstStyle/>
          <a:p>
            <a:r>
              <a:rPr lang="ru-RU" altLang="ru-RU" sz="4400" b="1" dirty="0" smtClean="0">
                <a:solidFill>
                  <a:schemeClr val="folHlink"/>
                </a:solidFill>
              </a:rPr>
              <a:t>МАЛАЯ</a:t>
            </a:r>
            <a:r>
              <a:rPr lang="ru-RU" altLang="ru-RU" sz="4400" dirty="0" smtClean="0"/>
              <a:t> </a:t>
            </a:r>
            <a:r>
              <a:rPr lang="ru-RU" altLang="ru-RU" sz="4400" dirty="0"/>
              <a:t>– </a:t>
            </a:r>
            <a:r>
              <a:rPr lang="ru-RU" altLang="ru-RU" sz="4400" b="1" dirty="0"/>
              <a:t>потому что это маленькая частичка моей необъятной страны.</a:t>
            </a:r>
          </a:p>
          <a:p>
            <a:endParaRPr lang="ru-RU" altLang="ru-RU" sz="4000" dirty="0"/>
          </a:p>
          <a:p>
            <a:endParaRPr lang="ru-RU" dirty="0"/>
          </a:p>
        </p:txBody>
      </p:sp>
      <p:pic>
        <p:nvPicPr>
          <p:cNvPr id="4" name="Picture 2" descr="http://prv0.lori-images.net/selo-pokur-hanty-mansiiskii-avtonomnyi-okrug-0002508476-preview.jpg"/>
          <p:cNvPicPr>
            <a:picLocks noChangeAspect="1" noChangeArrowheads="1"/>
          </p:cNvPicPr>
          <p:nvPr/>
        </p:nvPicPr>
        <p:blipFill>
          <a:blip r:embed="rId2" cstate="print"/>
          <a:srcRect l="12042" t="5202" r="3662" b="20240"/>
          <a:stretch>
            <a:fillRect/>
          </a:stretch>
        </p:blipFill>
        <p:spPr bwMode="auto">
          <a:xfrm>
            <a:off x="928662" y="2285992"/>
            <a:ext cx="7245857" cy="4286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81622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462744" cy="5760640"/>
          </a:xfrm>
        </p:spPr>
        <p:txBody>
          <a:bodyPr>
            <a:normAutofit/>
          </a:bodyPr>
          <a:lstStyle/>
          <a:p>
            <a:r>
              <a:rPr lang="ru-RU" altLang="ru-RU" sz="4400" b="1" dirty="0" smtClean="0">
                <a:solidFill>
                  <a:schemeClr val="folHlink"/>
                </a:solidFill>
              </a:rPr>
              <a:t>РОДИНА</a:t>
            </a:r>
            <a:r>
              <a:rPr lang="ru-RU" altLang="ru-RU" sz="4400" dirty="0" smtClean="0"/>
              <a:t> </a:t>
            </a:r>
            <a:r>
              <a:rPr lang="ru-RU" altLang="ru-RU" sz="4400" dirty="0"/>
              <a:t>– </a:t>
            </a:r>
            <a:r>
              <a:rPr lang="ru-RU" altLang="ru-RU" sz="4400" b="1" dirty="0"/>
              <a:t>потому что здесь живут родные моему сердцу люди.</a:t>
            </a:r>
          </a:p>
          <a:p>
            <a:pPr>
              <a:buNone/>
            </a:pPr>
            <a:endParaRPr lang="ru-RU" altLang="ru-RU" sz="4000" dirty="0"/>
          </a:p>
          <a:p>
            <a:pPr>
              <a:buNone/>
            </a:pPr>
            <a:endParaRPr lang="ru-RU" dirty="0"/>
          </a:p>
        </p:txBody>
      </p:sp>
      <p:pic>
        <p:nvPicPr>
          <p:cNvPr id="49154" name="Picture 2" descr="https://i.ytimg.com/vi/TjtsQnqkuZk/maxresdefault.jpg"/>
          <p:cNvPicPr>
            <a:picLocks noChangeAspect="1" noChangeArrowheads="1"/>
          </p:cNvPicPr>
          <p:nvPr/>
        </p:nvPicPr>
        <p:blipFill>
          <a:blip r:embed="rId2"/>
          <a:srcRect l="6091"/>
          <a:stretch>
            <a:fillRect/>
          </a:stretch>
        </p:blipFill>
        <p:spPr bwMode="auto">
          <a:xfrm>
            <a:off x="4015621" y="2786058"/>
            <a:ext cx="5128380" cy="3071834"/>
          </a:xfrm>
          <a:prstGeom prst="rect">
            <a:avLst/>
          </a:prstGeom>
          <a:noFill/>
        </p:spPr>
      </p:pic>
      <p:sp>
        <p:nvSpPr>
          <p:cNvPr id="49156" name="AutoShape 4" descr="https://pravdaurfo.ru/sites/default/files/home/user1530/20180112_1256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 l="13900" t="22991" r="39521" b="21457"/>
          <a:stretch>
            <a:fillRect/>
          </a:stretch>
        </p:blipFill>
        <p:spPr bwMode="auto">
          <a:xfrm>
            <a:off x="0" y="2786057"/>
            <a:ext cx="4572000" cy="3065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81622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6" y="0"/>
            <a:ext cx="918236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6669" y="5013176"/>
            <a:ext cx="6715140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Если скажут слово «Родина»,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      Сразу в памяти встаёт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82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фото села поку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57422" y="5350060"/>
            <a:ext cx="4429156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Старый дом,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99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смородина в сад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0" y="0"/>
            <a:ext cx="9122844" cy="684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48632" y="5661248"/>
            <a:ext cx="6429419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В саду смородина,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743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фото села поку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6" cy="6872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5905536"/>
            <a:ext cx="657229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И рябина у ворот.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901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Кирилл\Рабочий стол\Рабочий стол\МАМА\природа, фото\0_ba00_b79855e8_X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071539" y="6000768"/>
            <a:ext cx="7429551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У реки берёза - скромница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2531440"/>
      </p:ext>
    </p:extLst>
  </p:cSld>
  <p:clrMapOvr>
    <a:masterClrMapping/>
  </p:clrMapOvr>
  <p:transition advTm="5000"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Кирилл\Рабочий стол\Рабочий стол\МАМА\родина\qj0icb1z952s949064y95qr0ykx06wjx_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4000" y="-18000"/>
            <a:ext cx="9168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500166" y="6357958"/>
            <a:ext cx="1847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5934670"/>
            <a:ext cx="714380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И ромашковый бугор…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5117063"/>
      </p:ext>
    </p:extLst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фотошкола\IMG_12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28728" y="5517232"/>
            <a:ext cx="695969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А другим, наверно, вспомнится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Свой любимый школьный  двор.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393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москва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715008" y="285728"/>
            <a:ext cx="322594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Отечество</a:t>
            </a: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F9B948C5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7900" y="17732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Кирилл\Рабочий стол\Рабочий стол\МАМА\родина\flower_0084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928662" y="428604"/>
            <a:ext cx="6000297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Или степь, от маков красная,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3198262"/>
      </p:ext>
    </p:extLst>
  </p:cSld>
  <p:clrMapOvr>
    <a:masterClrMapping/>
  </p:clrMapOvr>
  <p:transition advTm="5000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Кирилл\Рабочий стол\Рабочий стол\МАМА\родина\mh09so13eq8q3rli8lkdv6x7lttsmi1y_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18000"/>
            <a:ext cx="9144000" cy="68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643042" y="5857892"/>
            <a:ext cx="6072230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Золотая целина…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5588036"/>
      </p:ext>
    </p:extLst>
  </p:cSld>
  <p:clrMapOvr>
    <a:masterClrMapping/>
  </p:clrMapOvr>
  <p:transition advTm="4000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 flipH="1">
            <a:off x="755576" y="188640"/>
            <a:ext cx="7920879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Родина бывает разная,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greatwallonline.com/media/catalog/product/cache/1/image/9df78eab33525d08d6e5fb8d27136e95/m/o/morraine_lake_wall_mur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149080"/>
            <a:ext cx="3240360" cy="2160240"/>
          </a:xfrm>
          <a:prstGeom prst="rect">
            <a:avLst/>
          </a:prstGeom>
          <a:noFill/>
        </p:spPr>
      </p:pic>
      <p:pic>
        <p:nvPicPr>
          <p:cNvPr id="5136" name="Picture 16" descr="Возложение цвет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12776"/>
            <a:ext cx="3203848" cy="2232248"/>
          </a:xfrm>
          <a:prstGeom prst="rect">
            <a:avLst/>
          </a:prstGeom>
          <a:noFill/>
        </p:spPr>
      </p:pic>
      <p:pic>
        <p:nvPicPr>
          <p:cNvPr id="5138" name="Picture 18" descr="http://img3.proshkolu.ru/content/media/pic/std/3000000/2333000/2332309-36d90b096e223eb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1412776"/>
            <a:ext cx="3026776" cy="2232248"/>
          </a:xfrm>
          <a:prstGeom prst="rect">
            <a:avLst/>
          </a:prstGeom>
          <a:noFill/>
        </p:spPr>
      </p:pic>
      <p:pic>
        <p:nvPicPr>
          <p:cNvPr id="5134" name="Picture 14" descr="http://ulkotours.com/blog/wp-content/uploads/2011/09/moscow-in-fall-city-day-red-square-firework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412776"/>
            <a:ext cx="3120345" cy="2232248"/>
          </a:xfrm>
          <a:prstGeom prst="rect">
            <a:avLst/>
          </a:prstGeom>
          <a:noFill/>
        </p:spPr>
      </p:pic>
      <p:pic>
        <p:nvPicPr>
          <p:cNvPr id="5144" name="Picture 24" descr="http://wallpapercave.com/wp/N4MdaS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149080"/>
            <a:ext cx="2987824" cy="2165648"/>
          </a:xfrm>
          <a:prstGeom prst="rect">
            <a:avLst/>
          </a:prstGeom>
          <a:noFill/>
        </p:spPr>
      </p:pic>
      <p:pic>
        <p:nvPicPr>
          <p:cNvPr id="5146" name="Picture 26" descr="http://zavidovo-life.ru/image/zavidovo/samyj-uyutnyj-uchastok-so-vzroslymi-sosnami-i-beryozami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95665" y="4149080"/>
            <a:ext cx="2948335" cy="2151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6222004"/>
      </p:ext>
    </p:extLst>
  </p:cSld>
  <p:clrMapOvr>
    <a:masterClrMapping/>
  </p:clrMapOvr>
  <p:transition advTm="7000"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filipoc.ru/attaches/posts/rodina/2012-10-18/chto-tyi-znaesh-o-rossii/c8d6af6c4bc33c9ccd721fa0aa850e2c.jpg"/>
          <p:cNvPicPr>
            <a:picLocks noChangeAspect="1" noChangeArrowheads="1"/>
          </p:cNvPicPr>
          <p:nvPr/>
        </p:nvPicPr>
        <p:blipFill>
          <a:blip r:embed="rId3" cstate="print"/>
          <a:srcRect t="1322"/>
          <a:stretch>
            <a:fillRect/>
          </a:stretch>
        </p:blipFill>
        <p:spPr bwMode="auto">
          <a:xfrm>
            <a:off x="0" y="1268760"/>
            <a:ext cx="9144000" cy="537321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flipH="1">
            <a:off x="1115616" y="188640"/>
            <a:ext cx="7143797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Но у всех она одна!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4005064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cs typeface="Aharoni" pitchFamily="2" charset="-79"/>
              </a:rPr>
              <a:t>РОССИЯ</a:t>
            </a:r>
            <a:endParaRPr lang="ru-RU" sz="8000" b="1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275854"/>
      </p:ext>
    </p:extLst>
  </p:cSld>
  <p:clrMapOvr>
    <a:masterClrMapping/>
  </p:clrMapOvr>
  <p:transition advTm="5000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736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«Много есть на свете и кроме России всяких хороших государств и земель, но одна у человека родная мать – одна у него и Родина». 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786446" y="4214818"/>
            <a:ext cx="29047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К. Д. Ушинский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ЭТО НАША - РОДИНА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Мой фильм Росси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214422"/>
            <a:ext cx="9144000" cy="5139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674674"/>
            <a:ext cx="8643998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451485" algn="l"/>
              </a:tabLst>
            </a:pP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</a:rPr>
              <a:t>Я присутствовал(а) на классном часе, который называется… </a:t>
            </a:r>
            <a:endParaRPr lang="ru-RU" sz="4000" b="1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451485" algn="l"/>
              </a:tabLst>
            </a:pP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</a:rPr>
              <a:t>Мне больше всего запомнилось … </a:t>
            </a:r>
            <a:endParaRPr lang="ru-RU" sz="4000" b="1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451485" algn="l"/>
              </a:tabLst>
            </a:pPr>
            <a:r>
              <a:rPr lang="ru-RU" sz="4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Этот </a:t>
            </a: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</a:rPr>
              <a:t>классный час научил меня ...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404664"/>
            <a:ext cx="5328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Продолжи фразу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5061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332656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РЕФЛЕКСИЯ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2274" y="4509120"/>
            <a:ext cx="8116962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62332" y="1700808"/>
            <a:ext cx="8136904" cy="13553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Белый – у вас хорошее </a:t>
            </a:r>
            <a:r>
              <a:rPr lang="ru-RU" dirty="0" smtClean="0"/>
              <a:t>настроение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67896" y="2024554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У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>
                <a:solidFill>
                  <a:srgbClr val="C00000"/>
                </a:solidFill>
              </a:rPr>
              <a:t>вас хорошее настроение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7896" y="3056186"/>
            <a:ext cx="8131340" cy="1452934"/>
          </a:xfrm>
          <a:prstGeom prst="rect">
            <a:avLst/>
          </a:prstGeom>
          <a:solidFill>
            <a:srgbClr val="2D2D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28856" y="3284694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В</a:t>
            </a:r>
            <a:r>
              <a:rPr lang="ru-RU" sz="4000" b="1" dirty="0" smtClean="0">
                <a:solidFill>
                  <a:schemeClr val="bg1"/>
                </a:solidFill>
              </a:rPr>
              <a:t>ы </a:t>
            </a:r>
            <a:r>
              <a:rPr lang="ru-RU" sz="4000" b="1" dirty="0">
                <a:solidFill>
                  <a:schemeClr val="bg1"/>
                </a:solidFill>
              </a:rPr>
              <a:t>узнали много нового из занятия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8856" y="4472974"/>
            <a:ext cx="80703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У </a:t>
            </a:r>
            <a:r>
              <a:rPr lang="ru-RU" sz="4000" b="1" dirty="0">
                <a:solidFill>
                  <a:srgbClr val="002060"/>
                </a:solidFill>
              </a:rPr>
              <a:t>вас появилось чувство гордости за наше Отечество</a:t>
            </a:r>
          </a:p>
        </p:txBody>
      </p:sp>
    </p:spTree>
    <p:extLst>
      <p:ext uri="{BB962C8B-B14F-4D97-AF65-F5344CB8AC3E}">
        <p14:creationId xmlns:p14="http://schemas.microsoft.com/office/powerpoint/2010/main" xmlns="" val="274621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latin typeface="+mn-lt"/>
              </a:rPr>
              <a:t>Источники:</a:t>
            </a:r>
            <a:r>
              <a:rPr lang="ru-RU" sz="1300" dirty="0" smtClean="0">
                <a:latin typeface="+mn-lt"/>
              </a:rPr>
              <a:t/>
            </a:r>
            <a:br>
              <a:rPr lang="ru-RU" sz="1300" dirty="0" smtClean="0">
                <a:latin typeface="+mn-lt"/>
              </a:rPr>
            </a:br>
            <a:r>
              <a:rPr lang="ru-RU" sz="1300" dirty="0" smtClean="0">
                <a:latin typeface="+mn-lt"/>
              </a:rPr>
              <a:t>1. </a:t>
            </a:r>
            <a:r>
              <a:rPr lang="ru-RU" sz="2000" dirty="0" smtClean="0">
                <a:latin typeface="+mn-lt"/>
              </a:rPr>
              <a:t>Классные часы: внеклассная работа: 1 – 4 классы / сост. М.А. Козлова. – 3-е изд., </a:t>
            </a:r>
            <a:r>
              <a:rPr lang="ru-RU" sz="2000" dirty="0" err="1" smtClean="0">
                <a:latin typeface="+mn-lt"/>
              </a:rPr>
              <a:t>перераб</a:t>
            </a:r>
            <a:r>
              <a:rPr lang="ru-RU" sz="2000" dirty="0" smtClean="0">
                <a:latin typeface="+mn-lt"/>
              </a:rPr>
              <a:t>. и доп. – М.: Издательство «Экзамен», 2012. – 317 с. (Серия «Учебно-методический комплект»)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 2. </a:t>
            </a:r>
            <a:r>
              <a:rPr lang="ru-RU" sz="2000" dirty="0" err="1" smtClean="0">
                <a:latin typeface="+mn-lt"/>
              </a:rPr>
              <a:t>Мультимедийные</a:t>
            </a:r>
            <a:r>
              <a:rPr lang="ru-RU" sz="2000" dirty="0" smtClean="0">
                <a:latin typeface="+mn-lt"/>
              </a:rPr>
              <a:t> уроки по планированию 1 класса по УМК «Школа России» учителя начальных классов Елены </a:t>
            </a:r>
            <a:r>
              <a:rPr lang="ru-RU" sz="2000" dirty="0" err="1" smtClean="0">
                <a:latin typeface="+mn-lt"/>
              </a:rPr>
              <a:t>Берюховой</a:t>
            </a:r>
            <a:r>
              <a:rPr lang="ru-RU" sz="2000" dirty="0" smtClean="0">
                <a:latin typeface="+mn-lt"/>
              </a:rPr>
              <a:t>.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3. </a:t>
            </a:r>
            <a:r>
              <a:rPr lang="en-US" sz="2000" dirty="0" smtClean="0">
                <a:latin typeface="+mn-lt"/>
              </a:rPr>
              <a:t>https://www.youtube.com/watch?v=EGIIqkpg3hk</a:t>
            </a:r>
            <a:r>
              <a:rPr lang="ru-RU" sz="1400" dirty="0" smtClean="0">
                <a:latin typeface="+mn-lt"/>
              </a:rPr>
              <a:t/>
            </a:r>
            <a:br>
              <a:rPr lang="ru-RU" sz="1400" dirty="0" smtClean="0">
                <a:latin typeface="+mn-lt"/>
              </a:rPr>
            </a:br>
            <a:r>
              <a:rPr lang="ru-RU" sz="1600" dirty="0" smtClean="0">
                <a:latin typeface="+mn-lt"/>
              </a:rPr>
              <a:t/>
            </a:r>
            <a:br>
              <a:rPr lang="ru-RU" sz="1600" dirty="0" smtClean="0">
                <a:latin typeface="+mn-lt"/>
              </a:rPr>
            </a:br>
            <a:endParaRPr lang="ru-RU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история\русь\Волков Ефим Ефимович. Осень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625" y="0"/>
            <a:ext cx="9191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857884" y="357166"/>
            <a:ext cx="2820067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мать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матушка</a:t>
            </a: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881B0E49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7575" y="25146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G:\история\русь\8d58e695daa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388" y="357166"/>
            <a:ext cx="240873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Родина</a:t>
            </a: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FE46D36C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9488" y="17002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0"/>
            <a:ext cx="500066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chemeClr val="accent5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Гражданин </a:t>
            </a:r>
            <a:r>
              <a:rPr lang="ru-RU" sz="4000" b="1" dirty="0">
                <a:solidFill>
                  <a:schemeClr val="accent5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ru-RU" sz="4000" dirty="0">
                <a:solidFill>
                  <a:schemeClr val="accent5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это житель </a:t>
            </a:r>
            <a:r>
              <a:rPr lang="ru-RU" sz="4000" dirty="0" smtClean="0">
                <a:solidFill>
                  <a:schemeClr val="accent5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какой–то </a:t>
            </a:r>
            <a:r>
              <a:rPr lang="ru-RU" sz="4000" dirty="0">
                <a:solidFill>
                  <a:schemeClr val="accent5">
                    <a:lumMod val="10000"/>
                  </a:schemeClr>
                </a:solidFill>
                <a:latin typeface="Times New Roman"/>
                <a:ea typeface="Calibri"/>
                <a:cs typeface="Times New Roman"/>
              </a:rPr>
              <a:t>страны, имеющий права гражданства.</a:t>
            </a:r>
            <a:endParaRPr lang="ru-RU" sz="2800" dirty="0">
              <a:solidFill>
                <a:schemeClr val="accent5">
                  <a:lumMod val="1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endParaRPr lang="ru-RU" sz="4000" b="1" dirty="0">
              <a:solidFill>
                <a:schemeClr val="accent5">
                  <a:lumMod val="1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928934"/>
            <a:ext cx="500066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4000" b="1" dirty="0">
                <a:solidFill>
                  <a:srgbClr val="B8CAFF">
                    <a:lumMod val="10000"/>
                  </a:srgbClr>
                </a:solidFill>
                <a:latin typeface="Times New Roman"/>
                <a:ea typeface="Calibri"/>
                <a:cs typeface="Times New Roman"/>
              </a:rPr>
              <a:t>Гражданин – </a:t>
            </a:r>
            <a:r>
              <a:rPr lang="ru-RU" sz="4000" dirty="0">
                <a:solidFill>
                  <a:srgbClr val="B8CAFF">
                    <a:lumMod val="10000"/>
                  </a:srgbClr>
                </a:solidFill>
                <a:latin typeface="Times New Roman"/>
                <a:ea typeface="Calibri"/>
                <a:cs typeface="Times New Roman"/>
              </a:rPr>
              <a:t>это, прежде всего человек, неравнодушный, знающий и любящий свою Родину.</a:t>
            </a:r>
            <a:endParaRPr lang="ru-RU" sz="2800" dirty="0">
              <a:solidFill>
                <a:srgbClr val="B8CAFF">
                  <a:lumMod val="10000"/>
                </a:srgb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17CCA-314E-484E-BAC2-74E53F146D3A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026" name="Picture 2" descr="https://sun6-23.userapi.com/s/v1/if1/CKtt4VWbig0buIl7Bw1uED1ubYFUeZ5sE4ojokM8eysmNVbQzGQBuJ3SZRalDxMpzWQnlBsj.jpg?size=1047x1158&amp;quality=96&amp;crop=87,17,1047,1158&amp;ava=1"/>
          <p:cNvPicPr>
            <a:picLocks noChangeAspect="1" noChangeArrowheads="1"/>
          </p:cNvPicPr>
          <p:nvPr/>
        </p:nvPicPr>
        <p:blipFill>
          <a:blip r:embed="rId2"/>
          <a:srcRect l="6897" t="7993" b="3151"/>
          <a:stretch>
            <a:fillRect/>
          </a:stretch>
        </p:blipFill>
        <p:spPr bwMode="auto">
          <a:xfrm>
            <a:off x="5214942" y="642918"/>
            <a:ext cx="3714777" cy="5503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59712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3.docme.ru/store/data/001145892_1-41e79cf92e3756404f4fb0604be47d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434" y="182860"/>
            <a:ext cx="8672283" cy="646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7158" y="428604"/>
            <a:ext cx="5616624" cy="255454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/>
              <a:t>Патриотизм</a:t>
            </a:r>
            <a:r>
              <a:rPr lang="ru-RU" sz="4000" dirty="0" smtClean="0"/>
              <a:t> - преданность </a:t>
            </a:r>
            <a:r>
              <a:rPr lang="ru-RU" sz="4000" dirty="0" smtClean="0"/>
              <a:t>и любовь к своему отечеству, к своему народу.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2" y="3072348"/>
            <a:ext cx="4357718" cy="378565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/>
              <a:t>Патриотизм</a:t>
            </a:r>
            <a:r>
              <a:rPr lang="ru-RU" sz="4000" dirty="0" smtClean="0"/>
              <a:t> - л</a:t>
            </a:r>
            <a:r>
              <a:rPr lang="ru-RU" sz="4000" dirty="0" smtClean="0"/>
              <a:t>юбовь </a:t>
            </a:r>
            <a:r>
              <a:rPr lang="ru-RU" sz="4000" dirty="0" smtClean="0"/>
              <a:t>к родине, привязанность к родной земле, языку, культуре, традициям.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506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Ситуация 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142984"/>
            <a:ext cx="87154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     Родители </a:t>
            </a:r>
            <a:r>
              <a:rPr lang="ru-RU" sz="3600" b="1" dirty="0" smtClean="0"/>
              <a:t>предлагают мальчику поехать вместе с ними по местам военных сражений. </a:t>
            </a:r>
            <a:r>
              <a:rPr lang="ru-RU" sz="3600" b="1" dirty="0" smtClean="0"/>
              <a:t>В </a:t>
            </a:r>
            <a:r>
              <a:rPr lang="ru-RU" sz="3600" b="1" dirty="0" smtClean="0"/>
              <a:t>них участвовал их прадедушка. </a:t>
            </a:r>
            <a:r>
              <a:rPr lang="ru-RU" sz="3600" b="1" dirty="0" smtClean="0"/>
              <a:t>Но </a:t>
            </a:r>
            <a:r>
              <a:rPr lang="ru-RU" sz="3600" b="1" dirty="0" smtClean="0"/>
              <a:t>мальчику не хочется, так как его друг дал ему самую </a:t>
            </a:r>
            <a:r>
              <a:rPr lang="ru-RU" sz="3600" b="1" dirty="0" smtClean="0"/>
              <a:t>последнюю </a:t>
            </a:r>
            <a:r>
              <a:rPr lang="ru-RU" sz="3600" b="1" dirty="0" smtClean="0"/>
              <a:t>версию компьютерной игры, о которой </a:t>
            </a:r>
            <a:endParaRPr lang="ru-RU" sz="3600" b="1" dirty="0" smtClean="0"/>
          </a:p>
          <a:p>
            <a:pPr algn="just"/>
            <a:r>
              <a:rPr lang="ru-RU" sz="3600" b="1" dirty="0" smtClean="0"/>
              <a:t>он </a:t>
            </a:r>
            <a:r>
              <a:rPr lang="ru-RU" sz="3600" b="1" dirty="0" smtClean="0"/>
              <a:t>давно мечтал. Как может поступить мальчик? </a:t>
            </a:r>
            <a:endParaRPr lang="ru-RU" sz="36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Ситуация 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142984"/>
            <a:ext cx="87154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      Ученикам </a:t>
            </a:r>
            <a:r>
              <a:rPr lang="ru-RU" sz="3600" b="1" dirty="0" smtClean="0"/>
              <a:t>класса предлагают в выходной день принять участие в посадке аллеи Славы. Несколько учащихся не хотят и отказалось участвовать, мотивируя это тем, что родители им не разрешают в выходной день куда-то идти. Как бы ты поступил(а) на их месте? </a:t>
            </a:r>
            <a:endParaRPr lang="ru-RU" sz="36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Ситуация 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142984"/>
            <a:ext cx="87154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      Учитель </a:t>
            </a:r>
            <a:r>
              <a:rPr lang="ru-RU" sz="3600" b="1" dirty="0" smtClean="0"/>
              <a:t>делает замечание ученикам, которые во время исполнения государственного гимна смеются, ведут себя неприлично, разговаривают. После линейки она делает запись в дневнике. Ребята возмущаются тем, что учитель сделал им замечание. А как ты считаешь, прав учитель или не прав? </a:t>
            </a:r>
            <a:endParaRPr lang="ru-RU" sz="36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408</Words>
  <Application>Microsoft Office PowerPoint</Application>
  <PresentationFormat>Экран (4:3)</PresentationFormat>
  <Paragraphs>52</Paragraphs>
  <Slides>28</Slides>
  <Notes>6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Ситуация 1</vt:lpstr>
      <vt:lpstr>Ситуация 2</vt:lpstr>
      <vt:lpstr>Ситуация 3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«Много есть на свете и кроме России всяких хороших государств и земель, но одна у человека родная мать – одна у него и Родина». </vt:lpstr>
      <vt:lpstr>ЭТО НАША - РОДИНА</vt:lpstr>
      <vt:lpstr>Слайд 26</vt:lpstr>
      <vt:lpstr>Слайд 27</vt:lpstr>
      <vt:lpstr>Источники: 1. Классные часы: внеклассная работа: 1 – 4 классы / сост. М.А. Козлова. – 3-е изд., перераб. и доп. – М.: Издательство «Экзамен», 2012. – 317 с. (Серия «Учебно-методический комплект»)  2. Мультимедийные уроки по планированию 1 класса по УМК «Школа России» учителя начальных классов Елены Берюховой. 3. https://www.youtube.com/watch?v=EGIIqkpg3hk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110</cp:revision>
  <dcterms:created xsi:type="dcterms:W3CDTF">2017-03-08T11:51:26Z</dcterms:created>
  <dcterms:modified xsi:type="dcterms:W3CDTF">2023-12-12T00:24:41Z</dcterms:modified>
</cp:coreProperties>
</file>