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77" r:id="rId3"/>
    <p:sldId id="281" r:id="rId4"/>
    <p:sldId id="266" r:id="rId5"/>
    <p:sldId id="267" r:id="rId6"/>
    <p:sldId id="287" r:id="rId7"/>
    <p:sldId id="288" r:id="rId8"/>
    <p:sldId id="276" r:id="rId9"/>
    <p:sldId id="272" r:id="rId10"/>
    <p:sldId id="261" r:id="rId11"/>
    <p:sldId id="289" r:id="rId12"/>
    <p:sldId id="262" r:id="rId13"/>
    <p:sldId id="280" r:id="rId14"/>
    <p:sldId id="283" r:id="rId15"/>
    <p:sldId id="284" r:id="rId16"/>
    <p:sldId id="286" r:id="rId17"/>
  </p:sldIdLst>
  <p:sldSz cx="10080625" cy="72009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342" y="-768"/>
      </p:cViewPr>
      <p:guideLst>
        <p:guide orient="horz" pos="2268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8" y="2236947"/>
            <a:ext cx="8568531" cy="15435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080510"/>
            <a:ext cx="7056438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88370"/>
            <a:ext cx="2268141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2" y="288370"/>
            <a:ext cx="6636412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627246"/>
            <a:ext cx="8568531" cy="143017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052050"/>
            <a:ext cx="8568531" cy="15751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680211"/>
            <a:ext cx="4452277" cy="47522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7" y="1680211"/>
            <a:ext cx="4452277" cy="47522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11869"/>
            <a:ext cx="4454027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283619"/>
            <a:ext cx="4454027" cy="41488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7" y="1611869"/>
            <a:ext cx="4455777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7" y="2283619"/>
            <a:ext cx="4455777" cy="41488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3" y="286702"/>
            <a:ext cx="3316455" cy="12201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5" y="286703"/>
            <a:ext cx="5635349" cy="61457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3" y="1506856"/>
            <a:ext cx="3316455" cy="49256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040630"/>
            <a:ext cx="6048375" cy="595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43414"/>
            <a:ext cx="6048375" cy="4320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635706"/>
            <a:ext cx="6048375" cy="8451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288370"/>
            <a:ext cx="9072563" cy="12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80211"/>
            <a:ext cx="9072563" cy="4752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6674168"/>
            <a:ext cx="2352146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28038-BD49-452C-AE39-299FCE5AA32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5" y="6674168"/>
            <a:ext cx="3192198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8" y="6674168"/>
            <a:ext cx="2352146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-1" y="1"/>
            <a:ext cx="10080625" cy="7200899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018509"/>
            <a:ext cx="10080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Караканский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хребет. Вершины воинской славы</a:t>
            </a:r>
            <a:endParaRPr lang="ru-RU" sz="32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3056" y="6600846"/>
            <a:ext cx="1393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Белово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71426"/>
            <a:ext cx="100806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МБУДО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«Дворец творчества детей и молодежи имени Добробабиной А.П. города Белово»</a:t>
            </a:r>
            <a:endParaRPr lang="ru-RU" sz="2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83122" y="4457706"/>
            <a:ext cx="51355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Захватова Валентина Павловна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47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 дополнительного             образования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182924" y="2814632"/>
            <a:ext cx="30718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Конспект  занятия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63280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69633"/>
            <a:ext cx="3968742" cy="26312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Караканские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степи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19695" y="1100120"/>
            <a:ext cx="4849839" cy="3405188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Виды трав произрастающие на Караканском хребте:</a:t>
            </a:r>
          </a:p>
          <a:p>
            <a:pPr algn="just"/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лапчатка изящнейшая, копеечник Турчанинова; </a:t>
            </a: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9 видов трав, внесенных в Красную книгу Кемеровской области, таких как: </a:t>
            </a:r>
            <a:r>
              <a:rPr lang="ru-RU" sz="20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качим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Патрэна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желтушник алтайский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красоднев желтый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другие.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i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8" name="Рисунок 7" descr="DSCN32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903" y="1028682"/>
            <a:ext cx="4476781" cy="33575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" name="Рисунок 9" descr="621523_d57b91b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2594" y="4600582"/>
            <a:ext cx="1714512" cy="225924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1" name="Рисунок 10" descr="cinquefoi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0048" y="4672020"/>
            <a:ext cx="2236947" cy="22145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3" name="Рисунок 12" descr="112-908x6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26130" y="4743458"/>
            <a:ext cx="3286148" cy="21714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4" name="TextBox 13"/>
          <p:cNvSpPr txBox="1"/>
          <p:nvPr/>
        </p:nvSpPr>
        <p:spPr>
          <a:xfrm>
            <a:off x="6540510" y="6529408"/>
            <a:ext cx="255557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Копеечник Турчанинова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897172" y="6529408"/>
            <a:ext cx="238950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Лапчатка изящнейшая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82594" y="6600846"/>
            <a:ext cx="171713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err="1" smtClean="0"/>
              <a:t>Качим</a:t>
            </a:r>
            <a:r>
              <a:rPr lang="ru-RU" dirty="0" smtClean="0"/>
              <a:t>  </a:t>
            </a:r>
            <a:r>
              <a:rPr lang="ru-RU" dirty="0" err="1" smtClean="0"/>
              <a:t>Патрэна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25404" y="4029078"/>
            <a:ext cx="9429816" cy="2781240"/>
          </a:xfrm>
          <a:prstGeom prst="roundRect">
            <a:avLst>
              <a:gd name="adj" fmla="val 7407"/>
            </a:avLst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2008 году на территории Караканского хребта ученые открыли новый вид пчелы, который назвали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Panurginus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muraviovi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Кроме того, недавно Кемеровские ученые обнаружили здесь колонию сурков — очень редкое животное в этих краях.</a:t>
            </a:r>
          </a:p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Животный мир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суслик 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10" y="1028682"/>
            <a:ext cx="2643196" cy="26431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122" name="Picture 2" descr="пчела"/>
          <p:cNvPicPr>
            <a:picLocks noChangeAspect="1" noChangeArrowheads="1"/>
          </p:cNvPicPr>
          <p:nvPr/>
        </p:nvPicPr>
        <p:blipFill>
          <a:blip r:embed="rId4"/>
          <a:srcRect l="6679" r="6493"/>
          <a:stretch>
            <a:fillRect/>
          </a:stretch>
        </p:blipFill>
        <p:spPr bwMode="auto">
          <a:xfrm>
            <a:off x="754032" y="1028682"/>
            <a:ext cx="3714776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Дельтапланеризм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40246" y="1028683"/>
            <a:ext cx="5286412" cy="5313878"/>
          </a:xfrm>
          <a:prstGeom prst="roundRect">
            <a:avLst>
              <a:gd name="adj" fmla="val 5368"/>
            </a:avLst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погода располагает, то летает практически все, что плоское. Тут и просто динамик, и термодинамик, и </a:t>
            </a:r>
            <a:r>
              <a:rPr lang="ru-RU" sz="24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термики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а под вечер, на сон грядущий, можно и в «молочке» покататься. Динамик просто поражает своей необъятной шириной. Места для посадки сколько душе угодно. </a:t>
            </a:r>
          </a:p>
          <a:p>
            <a:pPr algn="just"/>
            <a:endParaRPr lang="ru-RU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Восхищенные отзывы спортсменов</a:t>
            </a:r>
          </a:p>
          <a:p>
            <a:pPr algn="just"/>
            <a:endParaRPr lang="ru-RU" sz="2400" i="1" dirty="0" smtClean="0">
              <a:solidFill>
                <a:schemeClr val="bg1"/>
              </a:solidFill>
            </a:endParaRPr>
          </a:p>
          <a:p>
            <a:pPr algn="just"/>
            <a:endParaRPr lang="ru-RU" sz="2400" dirty="0" smtClean="0">
              <a:solidFill>
                <a:schemeClr val="bg1"/>
              </a:solidFill>
            </a:endParaRP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0_9abb1_41da02ea_X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404" y="4171954"/>
            <a:ext cx="3901440" cy="26022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4098" name="Picture 2" descr="0_9abb4_c5813fbc_X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842" y="1100120"/>
            <a:ext cx="3791784" cy="253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 с обзорных вершин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11816" y="1171559"/>
            <a:ext cx="4325933" cy="4188381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хребта в хорошую погоду видны: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Горы Кузнецкого Алатау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Салаирский кряж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Салтымаковский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хребет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Нарыкские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горы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Тарадановский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увал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 smtClean="0">
              <a:solidFill>
                <a:schemeClr val="bg1"/>
              </a:solidFill>
            </a:endParaRP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SCN32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528" y="1242997"/>
            <a:ext cx="4071966" cy="306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6" name="Picture 2" descr="C:\Users\DNS\Desktop\ПАПА\Конкурсы\проведеные конкурсы\2014 год\2014.10.06 Живи Кузнецкая земля\Белово_ДТДиМ_Паневина В\фото\2013.09.06. Каракан 1\DSCN3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2758" y="2814632"/>
            <a:ext cx="3643306" cy="27327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8" name="Picture 4" descr="C:\Users\DNS\Desktop\ПАПА\Конкурсы\проведеные конкурсы\2014 год\2014.10.06 Живи Кузнецкая земля\Белово_ДТДиМ_Паневина В\фото\2013.09.06. Каракан 1\DSCN32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25866" y="4468088"/>
            <a:ext cx="3643338" cy="27328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-1" y="1"/>
            <a:ext cx="10080625" cy="72008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42864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Уникальность  природного объекта</a:t>
            </a:r>
            <a:endParaRPr lang="ru-RU" sz="28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42" y="1028682"/>
            <a:ext cx="942441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396842" y="1528748"/>
            <a:ext cx="5286412" cy="749141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Уникально геологическое строение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i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1156" y="4743458"/>
            <a:ext cx="4786346" cy="749141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Уникален растительный мир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i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3056" y="3671888"/>
            <a:ext cx="5286412" cy="749141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Уникальны климатические условия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i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83122" y="5815028"/>
            <a:ext cx="4714908" cy="749141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Уникален животный мир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i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-1" y="1"/>
            <a:ext cx="10080625" cy="720089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25404" y="793968"/>
            <a:ext cx="9540906" cy="6406932"/>
          </a:xfrm>
          <a:prstGeom prst="roundRect">
            <a:avLst>
              <a:gd name="adj" fmla="val 14226"/>
            </a:avLst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Одна из вершин названа в честь Героя Советского Союза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С.Т. Загайнова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Снайпер гвардии лейтенант С.Загайнов </a:t>
            </a:r>
            <a:endParaRPr lang="ru-RU" sz="2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Караканский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хребет находится в центре Кемеровской области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Протяжённость хребта 125км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Караканский хребет сложен базальтами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Высшая точка гора  Малахай  1486м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Преобладают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юго-западные ветры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 видов трав, внесены в Красную книгу Кемеровской области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его территории организован ландшафтный заказник  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хребте расположен географический центр Кемеровской области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i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42864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Уникальность  природного объекта</a:t>
            </a:r>
            <a:endParaRPr lang="ru-RU" sz="28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111354" y="1457310"/>
            <a:ext cx="785818" cy="832043"/>
            <a:chOff x="11398294" y="1671624"/>
            <a:chExt cx="785818" cy="832043"/>
          </a:xfrm>
        </p:grpSpPr>
        <p:sp>
          <p:nvSpPr>
            <p:cNvPr id="11" name="Овал 10"/>
            <p:cNvSpPr/>
            <p:nvPr/>
          </p:nvSpPr>
          <p:spPr>
            <a:xfrm>
              <a:off x="11541170" y="181450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rcRect l="12500" t="22222" r="52083" b="27777"/>
            <a:stretch>
              <a:fillRect/>
            </a:stretch>
          </p:blipFill>
          <p:spPr>
            <a:xfrm>
              <a:off x="11398294" y="1671624"/>
              <a:ext cx="785818" cy="832043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6111882" y="2100252"/>
            <a:ext cx="714380" cy="743788"/>
            <a:chOff x="11969798" y="3142414"/>
            <a:chExt cx="714380" cy="743788"/>
          </a:xfrm>
        </p:grpSpPr>
        <p:sp>
          <p:nvSpPr>
            <p:cNvPr id="12" name="Овал 11"/>
            <p:cNvSpPr/>
            <p:nvPr/>
          </p:nvSpPr>
          <p:spPr>
            <a:xfrm>
              <a:off x="12041236" y="324326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042" t="27778" r="13541" b="23055"/>
            <a:stretch>
              <a:fillRect/>
            </a:stretch>
          </p:blipFill>
          <p:spPr>
            <a:xfrm>
              <a:off x="11969798" y="3142414"/>
              <a:ext cx="714380" cy="743788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8826526" y="2457442"/>
            <a:ext cx="785818" cy="832043"/>
            <a:chOff x="11398294" y="1671624"/>
            <a:chExt cx="785818" cy="832043"/>
          </a:xfrm>
        </p:grpSpPr>
        <p:sp>
          <p:nvSpPr>
            <p:cNvPr id="16" name="Овал 15"/>
            <p:cNvSpPr/>
            <p:nvPr/>
          </p:nvSpPr>
          <p:spPr>
            <a:xfrm>
              <a:off x="11541170" y="181450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Рисунок 16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rcRect l="12500" t="22222" r="52083" b="27777"/>
            <a:stretch>
              <a:fillRect/>
            </a:stretch>
          </p:blipFill>
          <p:spPr>
            <a:xfrm>
              <a:off x="11398294" y="1671624"/>
              <a:ext cx="785818" cy="832043"/>
            </a:xfrm>
            <a:prstGeom prst="rect">
              <a:avLst/>
            </a:prstGeom>
          </p:spPr>
        </p:pic>
      </p:grpSp>
      <p:grpSp>
        <p:nvGrpSpPr>
          <p:cNvPr id="18" name="Группа 17"/>
          <p:cNvGrpSpPr/>
          <p:nvPr/>
        </p:nvGrpSpPr>
        <p:grpSpPr>
          <a:xfrm>
            <a:off x="6040444" y="3529012"/>
            <a:ext cx="714380" cy="785818"/>
            <a:chOff x="11398294" y="1671624"/>
            <a:chExt cx="785818" cy="832043"/>
          </a:xfrm>
        </p:grpSpPr>
        <p:sp>
          <p:nvSpPr>
            <p:cNvPr id="19" name="Овал 18"/>
            <p:cNvSpPr/>
            <p:nvPr/>
          </p:nvSpPr>
          <p:spPr>
            <a:xfrm>
              <a:off x="11541170" y="181450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Рисунок 19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rcRect l="12500" t="22222" r="52083" b="27777"/>
            <a:stretch>
              <a:fillRect/>
            </a:stretch>
          </p:blipFill>
          <p:spPr>
            <a:xfrm>
              <a:off x="11398294" y="1671624"/>
              <a:ext cx="785818" cy="832043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>
            <a:off x="8683650" y="4957772"/>
            <a:ext cx="785818" cy="832043"/>
            <a:chOff x="11398294" y="1671624"/>
            <a:chExt cx="785818" cy="832043"/>
          </a:xfrm>
        </p:grpSpPr>
        <p:sp>
          <p:nvSpPr>
            <p:cNvPr id="22" name="Овал 21"/>
            <p:cNvSpPr/>
            <p:nvPr/>
          </p:nvSpPr>
          <p:spPr>
            <a:xfrm>
              <a:off x="11541170" y="181450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rcRect l="12500" t="22222" r="52083" b="27777"/>
            <a:stretch>
              <a:fillRect/>
            </a:stretch>
          </p:blipFill>
          <p:spPr>
            <a:xfrm>
              <a:off x="11398294" y="1671624"/>
              <a:ext cx="785818" cy="832043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5254626" y="4529144"/>
            <a:ext cx="785818" cy="832043"/>
            <a:chOff x="11398294" y="1671624"/>
            <a:chExt cx="785818" cy="832043"/>
          </a:xfrm>
        </p:grpSpPr>
        <p:sp>
          <p:nvSpPr>
            <p:cNvPr id="25" name="Овал 24"/>
            <p:cNvSpPr/>
            <p:nvPr/>
          </p:nvSpPr>
          <p:spPr>
            <a:xfrm>
              <a:off x="11541170" y="181450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Рисунок 25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rcRect l="12500" t="22222" r="52083" b="27777"/>
            <a:stretch>
              <a:fillRect/>
            </a:stretch>
          </p:blipFill>
          <p:spPr>
            <a:xfrm>
              <a:off x="11398294" y="1671624"/>
              <a:ext cx="785818" cy="832043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8040708" y="5529276"/>
            <a:ext cx="785818" cy="832043"/>
            <a:chOff x="11398294" y="1671624"/>
            <a:chExt cx="785818" cy="832043"/>
          </a:xfrm>
        </p:grpSpPr>
        <p:sp>
          <p:nvSpPr>
            <p:cNvPr id="28" name="Овал 27"/>
            <p:cNvSpPr/>
            <p:nvPr/>
          </p:nvSpPr>
          <p:spPr>
            <a:xfrm>
              <a:off x="11541170" y="181450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Рисунок 28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rcRect l="12500" t="22222" r="52083" b="27777"/>
            <a:stretch>
              <a:fillRect/>
            </a:stretch>
          </p:blipFill>
          <p:spPr>
            <a:xfrm>
              <a:off x="11398294" y="1671624"/>
              <a:ext cx="785818" cy="832043"/>
            </a:xfrm>
            <a:prstGeom prst="rect">
              <a:avLst/>
            </a:prstGeom>
          </p:spPr>
        </p:pic>
      </p:grpSp>
      <p:grpSp>
        <p:nvGrpSpPr>
          <p:cNvPr id="30" name="Группа 29"/>
          <p:cNvGrpSpPr/>
          <p:nvPr/>
        </p:nvGrpSpPr>
        <p:grpSpPr>
          <a:xfrm>
            <a:off x="4825998" y="3100384"/>
            <a:ext cx="714380" cy="743788"/>
            <a:chOff x="11969798" y="3142414"/>
            <a:chExt cx="714380" cy="743788"/>
          </a:xfrm>
        </p:grpSpPr>
        <p:sp>
          <p:nvSpPr>
            <p:cNvPr id="31" name="Овал 30"/>
            <p:cNvSpPr/>
            <p:nvPr/>
          </p:nvSpPr>
          <p:spPr>
            <a:xfrm>
              <a:off x="12041236" y="324326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Рисунок 31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042" t="27778" r="13541" b="23055"/>
            <a:stretch>
              <a:fillRect/>
            </a:stretch>
          </p:blipFill>
          <p:spPr>
            <a:xfrm>
              <a:off x="11969798" y="3142414"/>
              <a:ext cx="714380" cy="743788"/>
            </a:xfrm>
            <a:prstGeom prst="rect">
              <a:avLst/>
            </a:prstGeom>
          </p:spPr>
        </p:pic>
      </p:grpSp>
      <p:grpSp>
        <p:nvGrpSpPr>
          <p:cNvPr id="33" name="Группа 32"/>
          <p:cNvGrpSpPr/>
          <p:nvPr/>
        </p:nvGrpSpPr>
        <p:grpSpPr>
          <a:xfrm>
            <a:off x="5540378" y="4029078"/>
            <a:ext cx="714380" cy="743788"/>
            <a:chOff x="11969798" y="3142414"/>
            <a:chExt cx="714380" cy="743788"/>
          </a:xfrm>
        </p:grpSpPr>
        <p:sp>
          <p:nvSpPr>
            <p:cNvPr id="34" name="Овал 33"/>
            <p:cNvSpPr/>
            <p:nvPr/>
          </p:nvSpPr>
          <p:spPr>
            <a:xfrm>
              <a:off x="12041236" y="324326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042" t="27778" r="13541" b="23055"/>
            <a:stretch>
              <a:fillRect/>
            </a:stretch>
          </p:blipFill>
          <p:spPr>
            <a:xfrm>
              <a:off x="11969798" y="3142414"/>
              <a:ext cx="714380" cy="743788"/>
            </a:xfrm>
            <a:prstGeom prst="rect">
              <a:avLst/>
            </a:prstGeom>
          </p:spPr>
        </p:pic>
      </p:grpSp>
      <p:grpSp>
        <p:nvGrpSpPr>
          <p:cNvPr id="36" name="Группа 35"/>
          <p:cNvGrpSpPr/>
          <p:nvPr/>
        </p:nvGrpSpPr>
        <p:grpSpPr>
          <a:xfrm>
            <a:off x="8755088" y="6100780"/>
            <a:ext cx="714380" cy="743788"/>
            <a:chOff x="11969798" y="3142414"/>
            <a:chExt cx="714380" cy="743788"/>
          </a:xfrm>
        </p:grpSpPr>
        <p:sp>
          <p:nvSpPr>
            <p:cNvPr id="37" name="Овал 36"/>
            <p:cNvSpPr/>
            <p:nvPr/>
          </p:nvSpPr>
          <p:spPr>
            <a:xfrm>
              <a:off x="12041236" y="3243260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8" name="Рисунок 37" descr="д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042" t="27778" r="13541" b="23055"/>
            <a:stretch>
              <a:fillRect/>
            </a:stretch>
          </p:blipFill>
          <p:spPr>
            <a:xfrm>
              <a:off x="11969798" y="3142414"/>
              <a:ext cx="714380" cy="74378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-1" y="1"/>
            <a:ext cx="10080625" cy="7200899"/>
          </a:xfrm>
          <a:prstGeom prst="rect">
            <a:avLst/>
          </a:prstGeom>
        </p:spPr>
      </p:pic>
      <p:pic>
        <p:nvPicPr>
          <p:cNvPr id="4" name="Рисунок 3" descr="63280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156" y="242864"/>
            <a:ext cx="8793990" cy="554621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Box 4"/>
          <p:cNvSpPr txBox="1"/>
          <p:nvPr/>
        </p:nvSpPr>
        <p:spPr>
          <a:xfrm>
            <a:off x="85773" y="5886466"/>
            <a:ext cx="9865009" cy="954107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Приглашаю вас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посетить уникальный природный объект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Караканский хребет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Адрес (местонахождение) объекта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Кем. обл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28682"/>
            <a:ext cx="3500670" cy="5857916"/>
          </a:xfrm>
          <a:prstGeom prst="rect">
            <a:avLst/>
          </a:prstGeom>
        </p:spPr>
      </p:pic>
      <p:sp>
        <p:nvSpPr>
          <p:cNvPr id="8" name="4-конечная звезда 7"/>
          <p:cNvSpPr/>
          <p:nvPr/>
        </p:nvSpPr>
        <p:spPr>
          <a:xfrm>
            <a:off x="1682726" y="3814764"/>
            <a:ext cx="357190" cy="428628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111222" y="2743194"/>
            <a:ext cx="214314" cy="21431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396974" y="2671756"/>
            <a:ext cx="1167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Кемерово</a:t>
            </a:r>
            <a:endParaRPr lang="ru-RU" dirty="0"/>
          </a:p>
        </p:txBody>
      </p:sp>
      <p:pic>
        <p:nvPicPr>
          <p:cNvPr id="7170" name="Picture 2" descr="N45-XV(Белово)"/>
          <p:cNvPicPr>
            <a:picLocks noChangeAspect="1" noChangeArrowheads="1"/>
          </p:cNvPicPr>
          <p:nvPr/>
        </p:nvPicPr>
        <p:blipFill>
          <a:blip r:embed="rId4" cstate="print"/>
          <a:srcRect l="24934" t="22791" r="3938" b="45380"/>
          <a:stretch>
            <a:fillRect/>
          </a:stretch>
        </p:blipFill>
        <p:spPr bwMode="auto">
          <a:xfrm>
            <a:off x="4325932" y="957244"/>
            <a:ext cx="5429288" cy="310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040048" y="3829764"/>
            <a:ext cx="6754824" cy="3371136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Адрес: </a:t>
            </a:r>
            <a:r>
              <a:rPr lang="ru-RU" sz="2400" dirty="0" smtClean="0">
                <a:solidFill>
                  <a:schemeClr val="tx2"/>
                </a:solidFill>
              </a:rPr>
              <a:t>Кемеровская область, Беловский район</a:t>
            </a:r>
          </a:p>
          <a:p>
            <a:r>
              <a:rPr lang="ru-RU" sz="2400" b="1" i="1" dirty="0" smtClean="0">
                <a:solidFill>
                  <a:schemeClr val="tx2"/>
                </a:solidFill>
              </a:rPr>
              <a:t>Географическое положение: </a:t>
            </a:r>
            <a:r>
              <a:rPr lang="ru-RU" sz="2400" dirty="0" smtClean="0">
                <a:solidFill>
                  <a:schemeClr val="tx2"/>
                </a:solidFill>
              </a:rPr>
              <a:t>Центральная часть Кузнецкой котловины</a:t>
            </a:r>
          </a:p>
          <a:p>
            <a:pPr algn="just"/>
            <a:r>
              <a:rPr lang="ru-RU" sz="2400" b="1" i="1" dirty="0" smtClean="0">
                <a:solidFill>
                  <a:schemeClr val="tx2"/>
                </a:solidFill>
              </a:rPr>
              <a:t>Координаты: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54</a:t>
            </a:r>
            <a:r>
              <a:rPr lang="ru-RU" sz="2400" baseline="30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41’с.ш., 86</a:t>
            </a:r>
            <a:r>
              <a:rPr lang="ru-RU" sz="2400" baseline="30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83’ в.д. </a:t>
            </a:r>
            <a:endParaRPr lang="ru-RU" sz="2400" dirty="0" smtClean="0">
              <a:solidFill>
                <a:schemeClr val="tx2"/>
              </a:solidFill>
            </a:endParaRPr>
          </a:p>
          <a:p>
            <a:pPr algn="just"/>
            <a:r>
              <a:rPr lang="ru-RU" sz="2400" b="1" i="1" dirty="0" smtClean="0">
                <a:solidFill>
                  <a:schemeClr val="tx2"/>
                </a:solidFill>
              </a:rPr>
              <a:t>Протяжённость</a:t>
            </a:r>
            <a:r>
              <a:rPr lang="ru-RU" sz="2400" dirty="0" smtClean="0">
                <a:solidFill>
                  <a:schemeClr val="tx2"/>
                </a:solidFill>
              </a:rPr>
              <a:t> - 25 км</a:t>
            </a:r>
          </a:p>
          <a:p>
            <a:r>
              <a:rPr lang="ru-RU" sz="2400" b="1" i="1" dirty="0" smtClean="0">
                <a:solidFill>
                  <a:schemeClr val="tx2"/>
                </a:solidFill>
              </a:rPr>
              <a:t>Высшая точка: </a:t>
            </a:r>
            <a:r>
              <a:rPr lang="ru-RU" sz="2400" dirty="0" smtClean="0">
                <a:solidFill>
                  <a:schemeClr val="tx2"/>
                </a:solidFill>
              </a:rPr>
              <a:t>гора Малахай  486 м</a:t>
            </a:r>
          </a:p>
          <a:p>
            <a:r>
              <a:rPr lang="ru-RU" sz="2400" b="1" i="1" dirty="0" smtClean="0">
                <a:solidFill>
                  <a:schemeClr val="tx2"/>
                </a:solidFill>
              </a:rPr>
              <a:t>Ближайший населенный пункт </a:t>
            </a:r>
            <a:r>
              <a:rPr lang="ru-RU" sz="2400" i="1" dirty="0" smtClean="0">
                <a:solidFill>
                  <a:schemeClr val="tx2"/>
                </a:solidFill>
              </a:rPr>
              <a:t>п.Пермяки</a:t>
            </a:r>
          </a:p>
          <a:p>
            <a:pPr algn="just"/>
            <a:endParaRPr lang="ru-RU" sz="2400" dirty="0"/>
          </a:p>
        </p:txBody>
      </p:sp>
      <p:sp>
        <p:nvSpPr>
          <p:cNvPr id="14" name="Стрелка вправо с вырезом 13"/>
          <p:cNvSpPr/>
          <p:nvPr/>
        </p:nvSpPr>
        <p:spPr>
          <a:xfrm rot="20852429">
            <a:off x="2098691" y="3270133"/>
            <a:ext cx="2504108" cy="500066"/>
          </a:xfrm>
          <a:prstGeom prst="notched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2008124">
            <a:off x="7411016" y="2259387"/>
            <a:ext cx="2928958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Тропою угля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40246" y="1100120"/>
            <a:ext cx="5357850" cy="5005626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Памятный знак  «Центр Кузбасса» установлен на  перевале Караканского  хребта в рамках акции «Тропою угля». </a:t>
            </a:r>
          </a:p>
          <a:p>
            <a:pPr algn="just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С  2005 года в области проходит  экспедиция «Тропою угля», организаторами которой стали известные краеведы В.Я Северный и С.Д.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Тивяков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 smtClean="0"/>
          </a:p>
          <a:p>
            <a:pPr algn="just"/>
            <a:endParaRPr lang="ru-RU" sz="2400" dirty="0" smtClean="0">
              <a:solidFill>
                <a:schemeClr val="bg1"/>
              </a:solidFill>
            </a:endParaRP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DNS\Pictures\1. ФОТО\Работа\2015 год\2015.05.05. Каракан\DSCN63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56" y="1528748"/>
            <a:ext cx="2878108" cy="2158825"/>
          </a:xfrm>
          <a:prstGeom prst="rect">
            <a:avLst/>
          </a:prstGeom>
          <a:noFill/>
        </p:spPr>
      </p:pic>
      <p:pic>
        <p:nvPicPr>
          <p:cNvPr id="1029" name="Picture 5" descr="C:\Users\DNS\Pictures\1. ФОТО\Работа\2015 год\2015.05.05. Каракан\DSCN6388.JPG"/>
          <p:cNvPicPr>
            <a:picLocks noChangeAspect="1" noChangeArrowheads="1"/>
          </p:cNvPicPr>
          <p:nvPr/>
        </p:nvPicPr>
        <p:blipFill>
          <a:blip r:embed="rId4" cstate="print"/>
          <a:srcRect l="23036" t="22875" r="23556" b="15823"/>
          <a:stretch>
            <a:fillRect/>
          </a:stretch>
        </p:blipFill>
        <p:spPr bwMode="auto">
          <a:xfrm>
            <a:off x="754032" y="4243392"/>
            <a:ext cx="2500330" cy="2152657"/>
          </a:xfrm>
          <a:prstGeom prst="rect">
            <a:avLst/>
          </a:prstGeom>
          <a:noFill/>
        </p:spPr>
      </p:pic>
      <p:pic>
        <p:nvPicPr>
          <p:cNvPr id="3075" name="Picture 3" descr="P10100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842" y="4243392"/>
            <a:ext cx="3531521" cy="263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2" name="Прямоугольник 11"/>
          <p:cNvSpPr/>
          <p:nvPr/>
        </p:nvSpPr>
        <p:spPr>
          <a:xfrm>
            <a:off x="539718" y="1528748"/>
            <a:ext cx="3000396" cy="2143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Рисунок 1" descr="P10100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5404" y="1242996"/>
            <a:ext cx="3719263" cy="2782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DNS\Pictures\1. ФОТО\Работа\2015 год\2015.05.05. Каракан\DSCN63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528" y="1100120"/>
            <a:ext cx="4159253" cy="31197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611684" y="1100120"/>
            <a:ext cx="5214974" cy="3507343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 fontAlgn="base"/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Дата образования: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 апреля 2012 г.; 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Администрирование: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дирекция по ООПТ Кемеровской области. </a:t>
            </a:r>
          </a:p>
          <a:p>
            <a:pPr algn="just" fontAlgn="base"/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Занимаемая площадь: 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1115,2 га.</a:t>
            </a:r>
          </a:p>
          <a:p>
            <a:pPr algn="just" fontAlgn="base"/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Расположен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 границе Беловского и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Прокопьевского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районов, на склонах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Караканского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хребта, в окрестностях с. Пермяки (Беловский р-н)</a:t>
            </a:r>
          </a:p>
          <a:p>
            <a:pPr algn="just" fontAlgn="base"/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первый в Кемеровской области ландшафтный заказник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Ландшафтный заказник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8280" y="4886334"/>
            <a:ext cx="8929750" cy="2145268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Здесь произрастает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531 вид цветковых растений, из них более десятка включены в Красную книгу Кемеровской области (венерин башмачок капельный, венерин башмачок крупноцветковый, копеечник Турчанинова и др.); также здесь обнаружено местообитание редкого сурка Кащенко, также включенного в Красную книгу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/>
              <a:t> </a:t>
            </a:r>
            <a:endParaRPr lang="ru-RU" sz="2000" dirty="0"/>
          </a:p>
        </p:txBody>
      </p:sp>
      <p:pic>
        <p:nvPicPr>
          <p:cNvPr id="3" name="Picture 2" descr="E:\2018_05_26 Каракан гора\заказник Караканск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14984" y="20906423"/>
            <a:ext cx="8491465" cy="6556320"/>
          </a:xfrm>
          <a:prstGeom prst="rect">
            <a:avLst/>
          </a:prstGeom>
          <a:noFill/>
        </p:spPr>
      </p:pic>
      <p:pic>
        <p:nvPicPr>
          <p:cNvPr id="1027" name="Picture 3" descr="E:\2018_05_26 Каракан гора\заказник Караканск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957244"/>
            <a:ext cx="4348601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Вершина Героя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8" name="Picture 2" descr="C:\Users\DNS\Pictures\1. ФОТО\Работа\2015 год\2015.05.05. Каракан\DSCN6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46986" y="1349976"/>
            <a:ext cx="3142917" cy="235745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3682990" y="1171558"/>
            <a:ext cx="6397635" cy="2962513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 безымянной вершине установлен тур  с  табличкой в честь Героя Советского Союза  </a:t>
            </a:r>
          </a:p>
          <a:p>
            <a:pPr algn="just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С. Т. Загайнова  в рамках областной акции  «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Вершины воинской славы».</a:t>
            </a:r>
            <a:endParaRPr lang="ru-RU" sz="2400" dirty="0" smtClean="0">
              <a:solidFill>
                <a:schemeClr val="tx2"/>
              </a:solidFill>
            </a:endParaRPr>
          </a:p>
          <a:p>
            <a:pPr algn="just"/>
            <a:endParaRPr lang="ru-RU" sz="2400" dirty="0" smtClean="0">
              <a:solidFill>
                <a:schemeClr val="bg1"/>
              </a:solidFill>
            </a:endParaRP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E:\2018_05_26 Каракан гора\Вершина геро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532512" y="7200900"/>
            <a:ext cx="3276589" cy="2457442"/>
          </a:xfrm>
          <a:prstGeom prst="rect">
            <a:avLst/>
          </a:prstGeom>
          <a:noFill/>
        </p:spPr>
      </p:pic>
      <p:pic>
        <p:nvPicPr>
          <p:cNvPr id="11" name="Picture 1" descr="C:\Users\DNS\Pictures\1. ФОТО\Работа\2015 год\2015.05.05. Каракан\DSCN63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0048" y="4100516"/>
            <a:ext cx="4133379" cy="31003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pic>
        <p:nvPicPr>
          <p:cNvPr id="2" name="Picture 1" descr="C:\Users\DNS\Pictures\1. ФОТО\Работа\2015 год\2015.05.05. Каракан\DSCN63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318594" y="14387588"/>
            <a:ext cx="4572032" cy="34294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4098" name="Picture 2" descr="H:\MiLc6EEpnM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842" y="885806"/>
            <a:ext cx="6572297" cy="49292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Вершины воинской  славы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3966" y="5886466"/>
            <a:ext cx="954090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«Вершины воинской славы» реализуется в Кемеровской области с 2015 года. Его цель - присвоение безымянным горным вершинам, находящимся на территории области, имен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Кузбассовцев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Героев Советского Союза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</p:spPr>
      </p:pic>
      <p:pic>
        <p:nvPicPr>
          <p:cNvPr id="5121" name="Picture 1" descr="H:\Загайнов_Степан_Тарасович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42" y="957244"/>
            <a:ext cx="2190757" cy="29184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Степан  Тарасович  Загайнов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3" descr="E:\2018_05_26 Каракан гора\Вершина геро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842" y="4243392"/>
            <a:ext cx="3276589" cy="2457442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682990" y="1385872"/>
            <a:ext cx="6397635" cy="489364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том, как воевал командир танка Т-34, гвардии лейтенант Загайнов, можно узнать из его наградного листа.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</a:rPr>
              <a:t>«…За неделю боёв  с 14 по  21 января 1945 года огнём своей пушки уничтожил «тигр», два самоходных орудия, три бронетранспортёра и до взвода пехоты. 25 января со своим экипажем форсировал Одер. Вместе со стрелковыми подразделениями захватил плацдарм, который сыграл большую роль для дальнейшего наступления наших войск».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0"/>
            <a:ext cx="10080625" cy="720089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754560" y="1385872"/>
            <a:ext cx="4349773" cy="1328023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Караканский хребет состоит из магматических горных пород - базальтов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57178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Геология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83122" y="2957508"/>
            <a:ext cx="5038725" cy="3693319"/>
          </a:xfrm>
          <a:prstGeom prst="rect">
            <a:avLst/>
          </a:prstGeom>
          <a:solidFill>
            <a:schemeClr val="accent6"/>
          </a:solidFill>
        </p:spPr>
        <p:txBody>
          <a:bodyPr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Базальт – это горная порода, вулканического происхождения, которую можно обнаружить в виде межпластовых тел или потоков лавы, возникших после извержения вулкана.</a:t>
            </a:r>
          </a:p>
          <a:p>
            <a:pPr algn="just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труктурный состав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В минеральный состав базальта входит: вулканическое стекло, микролиты плагиоклазов, титаномагнетита, магнетита а также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клинопироксена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Базальты имеют чёрный, дымчатый, тёмно-серый или зеленовато-чёрный цвет. Основу его состава образуют авгит и полевой шпат.</a:t>
            </a:r>
          </a:p>
        </p:txBody>
      </p:sp>
      <p:pic>
        <p:nvPicPr>
          <p:cNvPr id="9" name="Рисунок 8" descr="632801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966" y="314302"/>
            <a:ext cx="2214578" cy="3340251"/>
          </a:xfrm>
          <a:prstGeom prst="rect">
            <a:avLst/>
          </a:prstGeom>
          <a:scene3d>
            <a:camera prst="obliqueBottomRight"/>
            <a:lightRig rig="threePt" dir="t"/>
          </a:scene3d>
          <a:sp3d>
            <a:bevelT w="114300" prst="artDeco"/>
          </a:sp3d>
        </p:spPr>
      </p:pic>
      <p:pic>
        <p:nvPicPr>
          <p:cNvPr id="3074" name="Picture 2" descr="E:\2018_05_26 Каракан гора\карьер по добыче базаль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57628"/>
            <a:ext cx="4191030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b4a6c48f4187ace84140b4fa63c005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8269"/>
          <a:stretch>
            <a:fillRect/>
          </a:stretch>
        </p:blipFill>
        <p:spPr>
          <a:xfrm flipH="1">
            <a:off x="0" y="1"/>
            <a:ext cx="10080625" cy="72008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6" name="Прямоугольник 5"/>
          <p:cNvSpPr/>
          <p:nvPr/>
        </p:nvSpPr>
        <p:spPr>
          <a:xfrm>
            <a:off x="468280" y="3957640"/>
            <a:ext cx="8929750" cy="3046988"/>
          </a:xfrm>
          <a:prstGeom prst="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Преобладающие юго-западные ветры создают условия: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для формирования ковыльной степи на юго-западном склоне;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для образования лесостепных участков на северо-восточном склоне;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для переноса снежных масс с западного склона на восточные;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для создания восходящих потоков воздуха.</a:t>
            </a: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14302"/>
            <a:ext cx="10080625" cy="5715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Климатические условия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0" y="957244"/>
            <a:ext cx="459727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9" name="Рисунок 8" descr="kisspng-computer-icons-weather-forecasting-snow-5ae34f3ec7e232.5767016815248463988187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7538" y="1314434"/>
            <a:ext cx="4714908" cy="2340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12 -0.00507 L 0.48046 -0.00507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</TotalTime>
  <Words>609</Words>
  <Application>Microsoft Office PowerPoint</Application>
  <PresentationFormat>Произвольный</PresentationFormat>
  <Paragraphs>94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Захватова</cp:lastModifiedBy>
  <cp:revision>140</cp:revision>
  <dcterms:created xsi:type="dcterms:W3CDTF">2016-03-15T16:12:14Z</dcterms:created>
  <dcterms:modified xsi:type="dcterms:W3CDTF">2020-10-13T12:29:39Z</dcterms:modified>
</cp:coreProperties>
</file>