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7" r:id="rId2"/>
    <p:sldId id="256" r:id="rId3"/>
    <p:sldId id="258" r:id="rId4"/>
    <p:sldId id="260" r:id="rId5"/>
    <p:sldId id="261" r:id="rId6"/>
    <p:sldId id="259" r:id="rId7"/>
    <p:sldId id="263" r:id="rId8"/>
    <p:sldId id="262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7E32C-3921-4DF5-9F77-F07D702B5459}" type="datetimeFigureOut">
              <a:rPr lang="ru-RU" smtClean="0"/>
              <a:t>23.06.2020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257F-7226-43BC-8B03-0ED8CC01B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596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7E32C-3921-4DF5-9F77-F07D702B5459}" type="datetimeFigureOut">
              <a:rPr lang="ru-RU" smtClean="0"/>
              <a:t>23.06.2020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257F-7226-43BC-8B03-0ED8CC01B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303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7E32C-3921-4DF5-9F77-F07D702B5459}" type="datetimeFigureOut">
              <a:rPr lang="ru-RU" smtClean="0"/>
              <a:t>23.06.2020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257F-7226-43BC-8B03-0ED8CC01B49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24865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7E32C-3921-4DF5-9F77-F07D702B5459}" type="datetimeFigureOut">
              <a:rPr lang="ru-RU" smtClean="0"/>
              <a:t>23.06.2020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257F-7226-43BC-8B03-0ED8CC01B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845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7E32C-3921-4DF5-9F77-F07D702B5459}" type="datetimeFigureOut">
              <a:rPr lang="ru-RU" smtClean="0"/>
              <a:t>23.06.2020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257F-7226-43BC-8B03-0ED8CC01B49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789192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7E32C-3921-4DF5-9F77-F07D702B5459}" type="datetimeFigureOut">
              <a:rPr lang="ru-RU" smtClean="0"/>
              <a:t>23.06.2020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257F-7226-43BC-8B03-0ED8CC01B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0781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7E32C-3921-4DF5-9F77-F07D702B5459}" type="datetimeFigureOut">
              <a:rPr lang="ru-RU" smtClean="0"/>
              <a:t>23.06.2020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257F-7226-43BC-8B03-0ED8CC01B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966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7E32C-3921-4DF5-9F77-F07D702B5459}" type="datetimeFigureOut">
              <a:rPr lang="ru-RU" smtClean="0"/>
              <a:t>23.06.2020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257F-7226-43BC-8B03-0ED8CC01B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986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7E32C-3921-4DF5-9F77-F07D702B5459}" type="datetimeFigureOut">
              <a:rPr lang="ru-RU" smtClean="0"/>
              <a:t>23.06.2020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257F-7226-43BC-8B03-0ED8CC01B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57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7E32C-3921-4DF5-9F77-F07D702B5459}" type="datetimeFigureOut">
              <a:rPr lang="ru-RU" smtClean="0"/>
              <a:t>23.06.2020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257F-7226-43BC-8B03-0ED8CC01B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468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7E32C-3921-4DF5-9F77-F07D702B5459}" type="datetimeFigureOut">
              <a:rPr lang="ru-RU" smtClean="0"/>
              <a:t>23.06.2020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257F-7226-43BC-8B03-0ED8CC01B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108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7E32C-3921-4DF5-9F77-F07D702B5459}" type="datetimeFigureOut">
              <a:rPr lang="ru-RU" smtClean="0"/>
              <a:t>23.06.2020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257F-7226-43BC-8B03-0ED8CC01B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019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7E32C-3921-4DF5-9F77-F07D702B5459}" type="datetimeFigureOut">
              <a:rPr lang="ru-RU" smtClean="0"/>
              <a:t>23.06.2020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257F-7226-43BC-8B03-0ED8CC01B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539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7E32C-3921-4DF5-9F77-F07D702B5459}" type="datetimeFigureOut">
              <a:rPr lang="ru-RU" smtClean="0"/>
              <a:t>23.06.2020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257F-7226-43BC-8B03-0ED8CC01B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405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7E32C-3921-4DF5-9F77-F07D702B5459}" type="datetimeFigureOut">
              <a:rPr lang="ru-RU" smtClean="0"/>
              <a:t>23.06.2020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257F-7226-43BC-8B03-0ED8CC01B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744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257F-7226-43BC-8B03-0ED8CC01B49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7E32C-3921-4DF5-9F77-F07D702B5459}" type="datetimeFigureOut">
              <a:rPr lang="ru-RU" smtClean="0"/>
              <a:t>23.06.2020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631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7E32C-3921-4DF5-9F77-F07D702B5459}" type="datetimeFigureOut">
              <a:rPr lang="ru-RU" smtClean="0"/>
              <a:t>23.06.2020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3B9257F-7226-43BC-8B03-0ED8CC01B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21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2861" y="4585855"/>
            <a:ext cx="4476557" cy="1320800"/>
          </a:xfrm>
        </p:spPr>
        <p:txBody>
          <a:bodyPr/>
          <a:lstStyle/>
          <a:p>
            <a:r>
              <a:rPr lang="ru-RU" b="1" dirty="0">
                <a:solidFill>
                  <a:srgbClr val="0070C0"/>
                </a:solidFill>
              </a:rPr>
              <a:t>Константин </a:t>
            </a:r>
            <a:r>
              <a:rPr lang="ru-RU" b="1" dirty="0" smtClean="0">
                <a:solidFill>
                  <a:srgbClr val="0070C0"/>
                </a:solidFill>
              </a:rPr>
              <a:t>Мадей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6220" y="1448098"/>
            <a:ext cx="9490363" cy="1552430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Страхование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не то, что Вы думаете о нем, а то, как цените себя, чтобы по-настоящему думать о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других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1026" name="Picture 2" descr="https://pbs.twimg.com/profile_images/1269519436630949888/W2dvYK7-_400x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684" y="3246582"/>
            <a:ext cx="3362325" cy="3362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39491" y="352727"/>
            <a:ext cx="78139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Килина Лариса Николаевна, учитель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                  МБОУ «Гимназия» г.Лесосибирска Красноярского края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37" t="6495" r="15470" b="17265"/>
          <a:stretch/>
        </p:blipFill>
        <p:spPr>
          <a:xfrm>
            <a:off x="9656618" y="3909440"/>
            <a:ext cx="2396837" cy="269946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34" t="-342" r="3905" b="13162"/>
          <a:stretch/>
        </p:blipFill>
        <p:spPr>
          <a:xfrm>
            <a:off x="276220" y="106671"/>
            <a:ext cx="1642927" cy="1138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394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1807" y="1301607"/>
            <a:ext cx="8596668" cy="3880773"/>
          </a:xfrm>
        </p:spPr>
        <p:txBody>
          <a:bodyPr/>
          <a:lstStyle/>
          <a:p>
            <a:r>
              <a:rPr lang="ru-RU" dirty="0" smtClean="0"/>
              <a:t>       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 ДТП нанесен вред нескольким пешеходам:</a:t>
            </a:r>
            <a:r>
              <a:rPr lang="ru-RU" sz="22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первому – на сумму 55 тыс. руб.; второму – на сумму 15 тыс. руб.; третьему – на сумму 45 тыс. руб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договоре добровольного страхования ответственности предусмотрен лимит ответственности страховщика на один страховой случай в сумме 80 тыс.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рублей.</a:t>
            </a:r>
          </a:p>
          <a:p>
            <a:pPr marL="0" indent="0">
              <a:buNone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Определите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какую сумму выплатит страховщик каждому </a:t>
            </a:r>
            <a:endParaRPr lang="ru-RU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потерпевшему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834348" y="220904"/>
            <a:ext cx="322395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КЕЙСОВОЕ ЗАДАНИЕ № 3 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4" t="6154" r="16496" b="17265"/>
          <a:stretch/>
        </p:blipFill>
        <p:spPr>
          <a:xfrm>
            <a:off x="9988062" y="4451546"/>
            <a:ext cx="1805354" cy="21172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34" t="-342" r="3905" b="13162"/>
          <a:stretch/>
        </p:blipFill>
        <p:spPr>
          <a:xfrm>
            <a:off x="196578" y="130642"/>
            <a:ext cx="1382405" cy="957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56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9867" y="830552"/>
            <a:ext cx="8596668" cy="3880773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По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возвращении семьи из отпуска, в мае 2016 года, в квартире прорвало трубу, в результате чего был нанесён ущерб отделке квартиры семьи в размере 200 000 руб. и отделке квартиры соседей в размере 350 000 руб. 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Необходимо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определить, из каких средств будет осуществлена оплата нанесённого ущерба. Рассмотрите все возможные случаи.</a:t>
            </a:r>
          </a:p>
          <a:p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738510" y="220904"/>
            <a:ext cx="3166251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КЕЙСОВОЕ ЗАДАНИЕ № 4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3892" t="50663" r="52344" b="29072"/>
          <a:stretch/>
        </p:blipFill>
        <p:spPr>
          <a:xfrm>
            <a:off x="282401" y="3700482"/>
            <a:ext cx="8991601" cy="23408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4" t="6154" r="16496" b="17265"/>
          <a:stretch/>
        </p:blipFill>
        <p:spPr>
          <a:xfrm>
            <a:off x="9988062" y="4451546"/>
            <a:ext cx="1805354" cy="21172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34" t="-342" r="3905" b="13162"/>
          <a:stretch/>
        </p:blipFill>
        <p:spPr>
          <a:xfrm>
            <a:off x="193965" y="40380"/>
            <a:ext cx="1236250" cy="856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535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2535" y="1260042"/>
            <a:ext cx="9339502" cy="3880773"/>
          </a:xfrm>
        </p:spPr>
        <p:txBody>
          <a:bodyPr>
            <a:noAutofit/>
          </a:bodyPr>
          <a:lstStyle/>
          <a:p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Иван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совместно с договором ОСАГО, заключил договор ДСАГО с лимитом ответственности страховщика 1 млн 500 тыс. руб. В результате ДТП автомобилю второго участника был нанесён ущерб в размере 700 тыс. руб.</a:t>
            </a:r>
          </a:p>
          <a:p>
            <a:pPr marL="0" lvl="0" indent="0">
              <a:buNone/>
            </a:pP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Каким 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 будет возмещен ущерб Иваном пострадавшему?</a:t>
            </a:r>
          </a:p>
          <a:p>
            <a:pPr marL="0" lvl="0" indent="0">
              <a:buNone/>
            </a:pP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Сможет 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 Иван воспользоваться данным способом возмещения </a:t>
            </a: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lvl="0" indent="0">
              <a:buNone/>
            </a:pP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ущерба пострадавшему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если ДТП произошло за рубежом?</a:t>
            </a:r>
          </a:p>
          <a:p>
            <a:pPr marL="0" lvl="0" indent="0">
              <a:buNone/>
            </a:pP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Каким 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 Иван может решить ситуацию с ДТП, произошедшую </a:t>
            </a:r>
            <a:endParaRPr lang="ru-RU" sz="2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за рубежом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728363" y="151976"/>
            <a:ext cx="3311237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КЕЙСОВОЕ ЗАДАНИЕ № 5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4" t="6154" r="16496" b="17265"/>
          <a:stretch/>
        </p:blipFill>
        <p:spPr>
          <a:xfrm>
            <a:off x="9988062" y="4451546"/>
            <a:ext cx="1805354" cy="21172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34" t="-342" r="3905" b="13162"/>
          <a:stretch/>
        </p:blipFill>
        <p:spPr>
          <a:xfrm>
            <a:off x="193964" y="40379"/>
            <a:ext cx="1642927" cy="1138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8916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2861" y="1260044"/>
            <a:ext cx="8596668" cy="3880773"/>
          </a:xfrm>
        </p:spPr>
        <p:txBody>
          <a:bodyPr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Желаю, чтобы  </a:t>
            </a:r>
            <a:r>
              <a:rPr lang="ru-RU" sz="4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Вас всегда были деньги на страховку, но она Вам никогда не пригодилась.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4" t="6154" r="16496" b="17265"/>
          <a:stretch/>
        </p:blipFill>
        <p:spPr>
          <a:xfrm>
            <a:off x="9988062" y="4451546"/>
            <a:ext cx="1805354" cy="21172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34" t="-342" r="3905" b="13162"/>
          <a:stretch/>
        </p:blipFill>
        <p:spPr>
          <a:xfrm>
            <a:off x="193964" y="40379"/>
            <a:ext cx="1642927" cy="1138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425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759" y="3248595"/>
            <a:ext cx="9489179" cy="1646302"/>
          </a:xfrm>
        </p:spPr>
        <p:txBody>
          <a:bodyPr/>
          <a:lstStyle/>
          <a:p>
            <a:r>
              <a:rPr lang="ru-RU" b="1" dirty="0">
                <a:solidFill>
                  <a:srgbClr val="0070C0"/>
                </a:solidFill>
              </a:rPr>
              <a:t>«Страхование гражданской ответственности»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45467" y="510464"/>
            <a:ext cx="7766936" cy="109689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Килина Лариса Николаевна, учитель</a:t>
            </a:r>
          </a:p>
          <a:p>
            <a:pPr algn="ctr"/>
            <a:r>
              <a:rPr lang="ru-RU" b="1" dirty="0">
                <a:solidFill>
                  <a:schemeClr val="tx1"/>
                </a:solidFill>
              </a:rPr>
              <a:t>                  МБОУ «Гимназия» г.Лесосибирска Красноярского края</a:t>
            </a:r>
          </a:p>
          <a:p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22" t="6154" r="14786" b="17949"/>
          <a:stretch/>
        </p:blipFill>
        <p:spPr>
          <a:xfrm>
            <a:off x="10199077" y="4737769"/>
            <a:ext cx="1729411" cy="19390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22" t="6154" r="14786" b="17949"/>
          <a:stretch/>
        </p:blipFill>
        <p:spPr>
          <a:xfrm>
            <a:off x="10199077" y="4894897"/>
            <a:ext cx="1729411" cy="19390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34" t="-342" r="3905" b="13162"/>
          <a:stretch/>
        </p:blipFill>
        <p:spPr>
          <a:xfrm>
            <a:off x="765255" y="259210"/>
            <a:ext cx="4314093" cy="2989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642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964" y="609600"/>
            <a:ext cx="10002981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en-US" b="1" dirty="0">
                <a:solidFill>
                  <a:srgbClr val="0070C0"/>
                </a:solidFill>
              </a:rPr>
              <a:t>Finbattle</a:t>
            </a:r>
            <a:r>
              <a:rPr lang="ru-RU" b="1" dirty="0">
                <a:solidFill>
                  <a:srgbClr val="0070C0"/>
                </a:solidFill>
              </a:rPr>
              <a:t>» 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«</a:t>
            </a:r>
            <a:r>
              <a:rPr lang="ru-RU" b="1" dirty="0">
                <a:solidFill>
                  <a:srgbClr val="0070C0"/>
                </a:solidFill>
              </a:rPr>
              <a:t>Страхованию </a:t>
            </a:r>
            <a:r>
              <a:rPr lang="ru-RU" b="1" dirty="0" smtClean="0">
                <a:solidFill>
                  <a:srgbClr val="0070C0"/>
                </a:solidFill>
              </a:rPr>
              <a:t>гражданской ответственности»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8" y="2742481"/>
            <a:ext cx="9809018" cy="2854756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– решение кейсовых заданий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2 этап -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финансовый бой.</a:t>
            </a:r>
          </a:p>
          <a:p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50" t="2226" r="9678" b="13317"/>
          <a:stretch/>
        </p:blipFill>
        <p:spPr>
          <a:xfrm>
            <a:off x="10071899" y="4689231"/>
            <a:ext cx="1791854" cy="20158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34" t="-342" r="3905" b="13162"/>
          <a:stretch/>
        </p:blipFill>
        <p:spPr>
          <a:xfrm>
            <a:off x="193964" y="40379"/>
            <a:ext cx="1642927" cy="1138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460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964" y="609600"/>
            <a:ext cx="10002981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en-US" b="1" dirty="0">
                <a:solidFill>
                  <a:srgbClr val="0070C0"/>
                </a:solidFill>
              </a:rPr>
              <a:t>Finbattle</a:t>
            </a:r>
            <a:r>
              <a:rPr lang="ru-RU" b="1" dirty="0">
                <a:solidFill>
                  <a:srgbClr val="0070C0"/>
                </a:solidFill>
              </a:rPr>
              <a:t>» 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«</a:t>
            </a:r>
            <a:r>
              <a:rPr lang="ru-RU" b="1" dirty="0">
                <a:solidFill>
                  <a:srgbClr val="0070C0"/>
                </a:solidFill>
              </a:rPr>
              <a:t>Страхованию </a:t>
            </a:r>
            <a:r>
              <a:rPr lang="ru-RU" b="1" dirty="0" smtClean="0">
                <a:solidFill>
                  <a:srgbClr val="0070C0"/>
                </a:solidFill>
              </a:rPr>
              <a:t>гражданской ответственности»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656881"/>
            <a:ext cx="9809018" cy="984392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– решение кейсовых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заданий.</a:t>
            </a:r>
          </a:p>
          <a:p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4" t="6154" r="16496" b="17265"/>
          <a:stretch/>
        </p:blipFill>
        <p:spPr>
          <a:xfrm>
            <a:off x="9988062" y="4451546"/>
            <a:ext cx="1805354" cy="21172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34" t="-342" r="3905" b="13162"/>
          <a:stretch/>
        </p:blipFill>
        <p:spPr>
          <a:xfrm>
            <a:off x="193964" y="108887"/>
            <a:ext cx="1445194" cy="1001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863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964" y="609600"/>
            <a:ext cx="10002981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en-US" b="1" dirty="0">
                <a:solidFill>
                  <a:srgbClr val="0070C0"/>
                </a:solidFill>
              </a:rPr>
              <a:t>Finbattle</a:t>
            </a:r>
            <a:r>
              <a:rPr lang="ru-RU" b="1" dirty="0">
                <a:solidFill>
                  <a:srgbClr val="0070C0"/>
                </a:solidFill>
              </a:rPr>
              <a:t>» 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«</a:t>
            </a:r>
            <a:r>
              <a:rPr lang="ru-RU" b="1" dirty="0">
                <a:solidFill>
                  <a:srgbClr val="0070C0"/>
                </a:solidFill>
              </a:rPr>
              <a:t>Страхованию </a:t>
            </a:r>
            <a:r>
              <a:rPr lang="ru-RU" b="1" dirty="0" smtClean="0">
                <a:solidFill>
                  <a:srgbClr val="0070C0"/>
                </a:solidFill>
              </a:rPr>
              <a:t>гражданской ответственности»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8" y="2673927"/>
            <a:ext cx="9809018" cy="246610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2 этап -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финансовый бой.</a:t>
            </a:r>
          </a:p>
          <a:p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4" t="6154" r="16496" b="17265"/>
          <a:stretch/>
        </p:blipFill>
        <p:spPr>
          <a:xfrm>
            <a:off x="9988062" y="4451546"/>
            <a:ext cx="1805354" cy="21172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34" t="-342" r="3905" b="13162"/>
          <a:stretch/>
        </p:blipFill>
        <p:spPr>
          <a:xfrm>
            <a:off x="193964" y="40379"/>
            <a:ext cx="1642927" cy="1138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048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«Конкурс капитанов»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697" y="1468582"/>
            <a:ext cx="9685867" cy="1607127"/>
          </a:xfrm>
        </p:spPr>
        <p:txBody>
          <a:bodyPr>
            <a:normAutofit fontScale="92500"/>
          </a:bodyPr>
          <a:lstStyle/>
          <a:p>
            <a:r>
              <a:rPr lang="ru-RU" sz="28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Андрей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получил водительские праваи,  впервые,  оформил  полис когда ему было 22 года. Чему равен КВС на начало 4-го года страхования?</a:t>
            </a:r>
          </a:p>
          <a:p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/>
          <a:srcRect l="6769" t="43845" r="52343" b="21875"/>
          <a:stretch/>
        </p:blipFill>
        <p:spPr>
          <a:xfrm>
            <a:off x="1092634" y="3228108"/>
            <a:ext cx="6834052" cy="322126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4" t="6154" r="16496" b="17265"/>
          <a:stretch/>
        </p:blipFill>
        <p:spPr>
          <a:xfrm>
            <a:off x="9988062" y="4451546"/>
            <a:ext cx="1805354" cy="21172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34" t="-342" r="3905" b="13162"/>
          <a:stretch/>
        </p:blipFill>
        <p:spPr>
          <a:xfrm>
            <a:off x="193964" y="40379"/>
            <a:ext cx="1642927" cy="1138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105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20073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«Конкурс капитанов»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2775" y="914400"/>
            <a:ext cx="10631479" cy="1607127"/>
          </a:xfrm>
        </p:spPr>
        <p:txBody>
          <a:bodyPr>
            <a:normAutofit fontScale="77500" lnSpcReduction="20000"/>
          </a:bodyPr>
          <a:lstStyle/>
          <a:p>
            <a:r>
              <a:rPr lang="ru-RU" sz="2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2</a:t>
            </a:r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  </a:t>
            </a: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Андрей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страховал  свою 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гражданскую ответственность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три  года. 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течение первого  года была  сделана одна  страховая  выплата, 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этого выплат  не было. Какой класс будет присвоен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Андрею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начало четвёртого года страхования?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3999" t="37405" r="52449" b="19602"/>
          <a:stretch/>
        </p:blipFill>
        <p:spPr>
          <a:xfrm>
            <a:off x="1376910" y="2475016"/>
            <a:ext cx="7897092" cy="43829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4" t="6154" r="16496" b="17265"/>
          <a:stretch/>
        </p:blipFill>
        <p:spPr>
          <a:xfrm>
            <a:off x="9988062" y="4451546"/>
            <a:ext cx="1805354" cy="21172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34" t="-342" r="3905" b="13162"/>
          <a:stretch/>
        </p:blipFill>
        <p:spPr>
          <a:xfrm>
            <a:off x="308973" y="120074"/>
            <a:ext cx="1067937" cy="740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0930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698" y="512631"/>
            <a:ext cx="8596668" cy="2743187"/>
          </a:xfrm>
        </p:spPr>
        <p:txBody>
          <a:bodyPr>
            <a:normAutofit fontScale="77500" lnSpcReduction="20000"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Рассмотрите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таблицу данных полиса ОСАГО № 3004452275, выданного на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автомобиль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Toyota </a:t>
            </a:r>
            <a:r>
              <a:rPr lang="en-US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Hiace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(категория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в 2018 году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Ответьте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вопросы:</a:t>
            </a:r>
          </a:p>
          <a:p>
            <a:pPr marL="0" lvl="0" indent="0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Чему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 равен размер страховой премии.</a:t>
            </a:r>
          </a:p>
          <a:p>
            <a:pPr marL="0" lvl="0" indent="0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Почему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данном полисе не указан коэффициент КВС и чему он равен в 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данном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случае?</a:t>
            </a:r>
          </a:p>
          <a:p>
            <a:pPr marL="0" lvl="0" indent="0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Почему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таблице отсутствует коэффициент КП?</a:t>
            </a:r>
          </a:p>
          <a:p>
            <a:pPr marL="0" indent="0">
              <a:buNone/>
            </a:pP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787" t="60512" r="61500" b="25284"/>
          <a:stretch/>
        </p:blipFill>
        <p:spPr>
          <a:xfrm>
            <a:off x="623455" y="5090137"/>
            <a:ext cx="5860472" cy="13482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3893" t="27273" r="52556" b="59469"/>
          <a:stretch/>
        </p:blipFill>
        <p:spPr>
          <a:xfrm>
            <a:off x="623455" y="3255818"/>
            <a:ext cx="8825345" cy="159051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738511" y="177363"/>
            <a:ext cx="3166251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КЕЙСОВОЕ ЗАДАНИЕ № 1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4" t="6154" r="16496" b="17265"/>
          <a:stretch/>
        </p:blipFill>
        <p:spPr>
          <a:xfrm>
            <a:off x="9988062" y="4451546"/>
            <a:ext cx="1805354" cy="21172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34" t="-342" r="3905" b="13162"/>
          <a:stretch/>
        </p:blipFill>
        <p:spPr>
          <a:xfrm>
            <a:off x="0" y="23805"/>
            <a:ext cx="705443" cy="488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051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0971" y="494506"/>
            <a:ext cx="9048556" cy="3880773"/>
          </a:xfrm>
        </p:spPr>
        <p:txBody>
          <a:bodyPr/>
          <a:lstStyle/>
          <a:p>
            <a:r>
              <a:rPr lang="ru-RU" dirty="0" smtClean="0"/>
              <a:t>  В </a:t>
            </a:r>
            <a:r>
              <a:rPr lang="ru-RU" dirty="0"/>
              <a:t>результате крушения самолета погибли 6 членов экипажа, </a:t>
            </a:r>
            <a:r>
              <a:rPr lang="ru-RU" dirty="0" smtClean="0"/>
              <a:t>63</a:t>
            </a:r>
          </a:p>
          <a:p>
            <a:pPr marL="0" indent="0">
              <a:buNone/>
            </a:pPr>
            <a:r>
              <a:rPr lang="ru-RU" dirty="0" smtClean="0"/>
              <a:t>пассажира</a:t>
            </a:r>
            <a:r>
              <a:rPr lang="ru-RU" dirty="0"/>
              <a:t>, утрачены 1026 кг багажа и вещи, находящиеся при пассажирах.</a:t>
            </a:r>
          </a:p>
          <a:p>
            <a:pPr marL="0" indent="0">
              <a:buNone/>
            </a:pPr>
            <a:r>
              <a:rPr lang="ru-RU" dirty="0" smtClean="0"/>
              <a:t>       Используя </a:t>
            </a:r>
            <a:r>
              <a:rPr lang="ru-RU" dirty="0"/>
              <a:t>таблицу и формулу для определения страховых выплат определите сумму выплат страховщиком родственникам погибших, если в договоре страхования предусмотрены лимиты ответственности страховщика:</a:t>
            </a:r>
          </a:p>
          <a:p>
            <a:pPr marL="0" lvl="0" indent="0">
              <a:buNone/>
            </a:pPr>
            <a:r>
              <a:rPr lang="ru-RU" dirty="0" smtClean="0"/>
              <a:t>1. За </a:t>
            </a:r>
            <a:r>
              <a:rPr lang="ru-RU" dirty="0"/>
              <a:t>вред, причиненный жизни и здоровью пассажиров, – в размере 1200 установленных законодательством МРОТ (по состоянию на 01.09.05);</a:t>
            </a:r>
          </a:p>
          <a:p>
            <a:pPr marL="0" lvl="0" indent="0">
              <a:buNone/>
            </a:pPr>
            <a:r>
              <a:rPr lang="ru-RU" dirty="0" smtClean="0"/>
              <a:t>2. За </a:t>
            </a:r>
            <a:r>
              <a:rPr lang="ru-RU" dirty="0"/>
              <a:t>вред, причиненный багажу, – в размере 2,5 МРОТ за 1 кг багажа;</a:t>
            </a:r>
          </a:p>
          <a:p>
            <a:pPr marL="0" indent="0">
              <a:buNone/>
            </a:pPr>
            <a:r>
              <a:rPr lang="ru-RU" dirty="0" smtClean="0"/>
              <a:t>3. За </a:t>
            </a:r>
            <a:r>
              <a:rPr lang="ru-RU" dirty="0"/>
              <a:t>вещи, находящиеся при пассажирах, – в размере 12 МРОТ.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496113" y="125174"/>
            <a:ext cx="35125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7625" marR="47625" indent="190500" algn="just">
              <a:spcBef>
                <a:spcPts val="300"/>
              </a:spcBef>
              <a:spcAft>
                <a:spcPts val="825"/>
              </a:spcAft>
            </a:pPr>
            <a:r>
              <a:rPr lang="ru-RU" b="1" u="sng">
                <a:latin typeface="Times New Roman" panose="02020603050405020304" pitchFamily="18" charset="0"/>
                <a:ea typeface="Times New Roman" panose="02020603050405020304" pitchFamily="18" charset="0"/>
              </a:rPr>
              <a:t>КЕЙСОВОЕ ЗАДАНИЕ № 2</a:t>
            </a:r>
            <a:r>
              <a:rPr lang="ru-RU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3893" t="35890" r="52130" b="38163"/>
          <a:stretch/>
        </p:blipFill>
        <p:spPr>
          <a:xfrm>
            <a:off x="323383" y="3961922"/>
            <a:ext cx="7310471" cy="24250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4" t="6154" r="16496" b="17265"/>
          <a:stretch/>
        </p:blipFill>
        <p:spPr>
          <a:xfrm>
            <a:off x="9988062" y="4451546"/>
            <a:ext cx="1805354" cy="21172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34" t="-342" r="3905" b="13162"/>
          <a:stretch/>
        </p:blipFill>
        <p:spPr>
          <a:xfrm>
            <a:off x="0" y="125174"/>
            <a:ext cx="773723" cy="53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60982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213</TotalTime>
  <Words>528</Words>
  <Application>Microsoft Office PowerPoint</Application>
  <PresentationFormat>Широкоэкранный</PresentationFormat>
  <Paragraphs>55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Times New Roman</vt:lpstr>
      <vt:lpstr>Trebuchet MS</vt:lpstr>
      <vt:lpstr>Wingdings 3</vt:lpstr>
      <vt:lpstr>Аспект</vt:lpstr>
      <vt:lpstr>Константин Мадей </vt:lpstr>
      <vt:lpstr>«Страхование гражданской ответственности»</vt:lpstr>
      <vt:lpstr>«Finbattle»  «Страхованию гражданской ответственности» </vt:lpstr>
      <vt:lpstr>«Finbattle»  «Страхованию гражданской ответственности» </vt:lpstr>
      <vt:lpstr>«Finbattle»  «Страхованию гражданской ответственности» </vt:lpstr>
      <vt:lpstr>«Конкурс капитанов»</vt:lpstr>
      <vt:lpstr>«Конкурс капитанов»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13</cp:revision>
  <dcterms:created xsi:type="dcterms:W3CDTF">2020-06-23T05:57:45Z</dcterms:created>
  <dcterms:modified xsi:type="dcterms:W3CDTF">2020-06-23T09:31:21Z</dcterms:modified>
</cp:coreProperties>
</file>