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4" r:id="rId2"/>
    <p:sldId id="267" r:id="rId3"/>
    <p:sldId id="293" r:id="rId4"/>
    <p:sldId id="281" r:id="rId5"/>
    <p:sldId id="294" r:id="rId6"/>
    <p:sldId id="297" r:id="rId7"/>
    <p:sldId id="260" r:id="rId8"/>
    <p:sldId id="296" r:id="rId9"/>
    <p:sldId id="298" r:id="rId10"/>
    <p:sldId id="300" r:id="rId11"/>
    <p:sldId id="301" r:id="rId12"/>
    <p:sldId id="29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11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>
        <p:scale>
          <a:sx n="57" d="100"/>
          <a:sy n="57" d="100"/>
        </p:scale>
        <p:origin x="-1224" y="-450"/>
      </p:cViewPr>
      <p:guideLst>
        <p:guide orient="horz" pos="2211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42698-14CE-472A-B124-66E40035CB6D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6F6D0-154D-4A15-9D68-0BBCF92A5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120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A3CB9-C7FB-49C4-9DCE-CD759B0ED709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21A81-527D-4DC5-B51C-FFA51B08F44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9542" y="1083126"/>
            <a:ext cx="9459883" cy="4902038"/>
          </a:xfrm>
        </p:spPr>
        <p:txBody>
          <a:bodyPr>
            <a:noAutofit/>
          </a:bodyPr>
          <a:lstStyle/>
          <a:p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Бюджетное дошкольное образовательное учреждение</a:t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города Омска </a:t>
            </a:r>
            <a:r>
              <a:rPr lang="ru-RU" alt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 Детский сад № 116 комбинированного вида</a:t>
            </a:r>
            <a:r>
              <a:rPr lang="ru-RU" alt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»</a:t>
            </a:r>
            <a:br>
              <a:rPr lang="ru-RU" alt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endParaRPr lang="ru-RU" altLang="en-US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endParaRPr lang="ru-RU" alt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Дидактическая игра как средство формирования функциональной грамотности дошкольников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»</a:t>
            </a:r>
            <a:endParaRPr lang="ru-RU" sz="3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Педагог-психолог: Янченко Марина Николаевна</a:t>
            </a:r>
            <a:endParaRPr lang="ru-RU" sz="2800" i="1" dirty="0">
              <a:solidFill>
                <a:srgbClr val="002060"/>
              </a:solidFill>
            </a:endParaRPr>
          </a:p>
          <a:p>
            <a:pPr algn="l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3"/>
            <a:ext cx="12194822" cy="6850857"/>
          </a:xfrm>
        </p:spPr>
      </p:pic>
      <p:sp>
        <p:nvSpPr>
          <p:cNvPr id="100" name="Текстовое поле 99"/>
          <p:cNvSpPr txBox="1"/>
          <p:nvPr/>
        </p:nvSpPr>
        <p:spPr>
          <a:xfrm>
            <a:off x="1081405" y="180975"/>
            <a:ext cx="10031730" cy="1913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sz="2400" b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altLang="en-US" sz="2400" b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81405" y="326960"/>
            <a:ext cx="96253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Дидактическая</a:t>
            </a:r>
            <a:r>
              <a:rPr lang="ru-RU" sz="28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игра</a:t>
            </a:r>
            <a:r>
              <a:rPr lang="ru-RU" sz="2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25" dirty="0" smtClean="0">
                <a:solidFill>
                  <a:srgbClr val="C00000"/>
                </a:solidFill>
                <a:latin typeface="Times New Roman"/>
                <a:cs typeface="Times New Roman"/>
              </a:rPr>
              <a:t/>
            </a:r>
            <a:br>
              <a:rPr lang="ru-RU" sz="2800" b="1" spc="-25" dirty="0" smtClean="0">
                <a:solidFill>
                  <a:srgbClr val="C00000"/>
                </a:solidFill>
                <a:latin typeface="Times New Roman"/>
                <a:cs typeface="Times New Roman"/>
              </a:rPr>
            </a:br>
            <a:r>
              <a:rPr lang="ru-RU" sz="2800" b="1" spc="-10" dirty="0" smtClean="0">
                <a:solidFill>
                  <a:srgbClr val="C00000"/>
                </a:solidFill>
                <a:latin typeface="Times New Roman"/>
                <a:cs typeface="Times New Roman"/>
              </a:rPr>
              <a:t>«Сортируем мусор- бережем природу»</a:t>
            </a:r>
            <a:endParaRPr lang="ru-RU" sz="280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9" name="image4.jpeg" descr="C:\Users\ДС-116\Desktop\attachments\1701837494874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53499" y="1807585"/>
            <a:ext cx="3733396" cy="406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3.jpeg" descr="C:\Users\ДС-116\Desktop\attachments\1701837494853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97270" y="1807585"/>
            <a:ext cx="3944505" cy="406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60719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3"/>
            <a:ext cx="12194822" cy="6850857"/>
          </a:xfrm>
        </p:spPr>
      </p:pic>
      <p:sp>
        <p:nvSpPr>
          <p:cNvPr id="100" name="Текстовое поле 99"/>
          <p:cNvSpPr txBox="1"/>
          <p:nvPr/>
        </p:nvSpPr>
        <p:spPr>
          <a:xfrm>
            <a:off x="1273578" y="180974"/>
            <a:ext cx="10031730" cy="1913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endParaRPr lang="en-US" altLang="en-US" sz="2400" b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8245" y="18349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Дидактическая</a:t>
            </a:r>
            <a:r>
              <a:rPr lang="ru-RU" sz="28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игра</a:t>
            </a:r>
            <a:r>
              <a:rPr lang="ru-RU" sz="2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25" dirty="0" smtClean="0">
                <a:solidFill>
                  <a:srgbClr val="C00000"/>
                </a:solidFill>
                <a:latin typeface="Times New Roman"/>
                <a:cs typeface="Times New Roman"/>
              </a:rPr>
              <a:t/>
            </a:r>
            <a:br>
              <a:rPr lang="ru-RU" sz="2800" b="1" spc="-25" dirty="0" smtClean="0">
                <a:solidFill>
                  <a:srgbClr val="C00000"/>
                </a:solidFill>
                <a:latin typeface="Times New Roman"/>
                <a:cs typeface="Times New Roman"/>
              </a:rPr>
            </a:br>
            <a:r>
              <a:rPr lang="ru-RU" sz="2800" b="1" spc="-10" dirty="0" smtClean="0">
                <a:solidFill>
                  <a:srgbClr val="C00000"/>
                </a:solidFill>
                <a:latin typeface="Times New Roman"/>
                <a:cs typeface="Times New Roman"/>
              </a:rPr>
              <a:t>«Подбери ткань для одежды»</a:t>
            </a:r>
            <a:endParaRPr lang="ru-RU" sz="280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9" name="image1.jpeg" descr="C:\Users\ДС-116\Desktop\attachments\1701837494816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5221" y="1430695"/>
            <a:ext cx="5382049" cy="4886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2.jpeg" descr="C:\Users\ДС-116\Desktop\attachments\1701837495077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87629" y="1430694"/>
            <a:ext cx="4517679" cy="4886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998468" y="339281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spc="-10" dirty="0" smtClean="0">
                <a:solidFill>
                  <a:srgbClr val="C00000"/>
                </a:solidFill>
                <a:latin typeface="Times New Roman"/>
                <a:cs typeface="Times New Roman"/>
              </a:rPr>
              <a:t>Дидактическая</a:t>
            </a:r>
            <a:r>
              <a:rPr lang="ru-RU" sz="2800" b="1" spc="-3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игра</a:t>
            </a:r>
            <a:r>
              <a:rPr lang="ru-RU" sz="2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25" dirty="0" smtClean="0">
                <a:solidFill>
                  <a:srgbClr val="C00000"/>
                </a:solidFill>
                <a:latin typeface="Times New Roman"/>
                <a:cs typeface="Times New Roman"/>
              </a:rPr>
              <a:t/>
            </a:r>
            <a:br>
              <a:rPr lang="ru-RU" sz="2800" b="1" spc="-25" dirty="0" smtClean="0">
                <a:solidFill>
                  <a:srgbClr val="C00000"/>
                </a:solidFill>
                <a:latin typeface="Times New Roman"/>
                <a:cs typeface="Times New Roman"/>
              </a:rPr>
            </a:br>
            <a:r>
              <a:rPr lang="ru-RU" sz="2800" b="1" spc="-10" dirty="0" smtClean="0">
                <a:solidFill>
                  <a:srgbClr val="C00000"/>
                </a:solidFill>
                <a:latin typeface="Times New Roman"/>
                <a:cs typeface="Times New Roman"/>
              </a:rPr>
              <a:t>«Здоровые зубы»</a:t>
            </a:r>
            <a:endParaRPr lang="ru-RU" sz="280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58114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3"/>
            <a:ext cx="12194822" cy="6850857"/>
          </a:xfrm>
        </p:spPr>
      </p:pic>
      <p:sp>
        <p:nvSpPr>
          <p:cNvPr id="100" name="Текстовое поле 99"/>
          <p:cNvSpPr txBox="1"/>
          <p:nvPr/>
        </p:nvSpPr>
        <p:spPr>
          <a:xfrm>
            <a:off x="1081405" y="180975"/>
            <a:ext cx="10031730" cy="1913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sz="2400" b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altLang="en-US" sz="2400" b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83392" y="545289"/>
            <a:ext cx="94277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Оценивая роль дидактической игры, Александр Владимирович Запорожец писал: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Дидактическая игра является не только формой усвоения отдельных знаний и умений, но и способствует общему развитию ребенка, служит формированию его способностей".</a:t>
            </a:r>
          </a:p>
          <a:p>
            <a:pPr algn="ctr"/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5" name="Изображение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1777285" y="3869276"/>
            <a:ext cx="8252540" cy="2708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3031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85"/>
            <a:ext cx="12195175" cy="6851015"/>
          </a:xfrm>
        </p:spPr>
      </p:pic>
      <p:sp>
        <p:nvSpPr>
          <p:cNvPr id="100" name="Текстовое поле 99"/>
          <p:cNvSpPr txBox="1"/>
          <p:nvPr/>
        </p:nvSpPr>
        <p:spPr>
          <a:xfrm>
            <a:off x="551815" y="1042035"/>
            <a:ext cx="10600055" cy="470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just"/>
            <a:r>
              <a:rPr lang="en-US" sz="2400" b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altLang="en-US" sz="2400" b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3" name="Изображение 2"/>
          <p:cNvPicPr/>
          <p:nvPr/>
        </p:nvPicPr>
        <p:blipFill>
          <a:blip r:embed="rId3"/>
          <a:srcRect t="16521" b="17833"/>
          <a:stretch>
            <a:fillRect/>
          </a:stretch>
        </p:blipFill>
        <p:spPr>
          <a:xfrm>
            <a:off x="664845" y="4537075"/>
            <a:ext cx="10373995" cy="2000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323528" y="620689"/>
            <a:ext cx="11331852" cy="319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Функциональная грамотность</a:t>
            </a: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способность </a:t>
            </a:r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использовать все постоянно приобретаемые в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отношений.</a:t>
            </a:r>
          </a:p>
          <a:p>
            <a:pPr marL="0" indent="0" algn="ctr">
              <a:buNone/>
            </a:pPr>
            <a:r>
              <a:rPr lang="ru-RU" sz="4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Функционально грамотная личность </a:t>
            </a:r>
            <a:r>
              <a:rPr lang="ru-RU" sz="4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человек, 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ориентирующийся </a:t>
            </a:r>
            <a:r>
              <a:rPr lang="ru-RU" sz="4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мире и действующий в соответствии с общественными ценностями, ожиданиями и 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интересами</a:t>
            </a:r>
            <a:r>
              <a:rPr lang="ru-RU" sz="4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3"/>
            <a:ext cx="12194822" cy="6850857"/>
          </a:xfrm>
        </p:spPr>
      </p:pic>
      <p:sp>
        <p:nvSpPr>
          <p:cNvPr id="100" name="Текстовое поле 99"/>
          <p:cNvSpPr txBox="1"/>
          <p:nvPr/>
        </p:nvSpPr>
        <p:spPr>
          <a:xfrm>
            <a:off x="1081405" y="180975"/>
            <a:ext cx="10031730" cy="1913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sz="2400" b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altLang="en-US" sz="2400" b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2" t="24647" r="27248" b="32571"/>
          <a:stretch/>
        </p:blipFill>
        <p:spPr bwMode="auto">
          <a:xfrm>
            <a:off x="842967" y="811369"/>
            <a:ext cx="9966708" cy="493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182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85"/>
            <a:ext cx="12195175" cy="6851015"/>
          </a:xfrm>
        </p:spPr>
      </p:pic>
      <p:sp>
        <p:nvSpPr>
          <p:cNvPr id="100" name="Текстовое поле 99"/>
          <p:cNvSpPr txBox="1"/>
          <p:nvPr/>
        </p:nvSpPr>
        <p:spPr>
          <a:xfrm>
            <a:off x="386366" y="595630"/>
            <a:ext cx="11359166" cy="306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ru-RU" sz="24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 игра 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такая коллективная, целенаправленная учебная 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деятельность,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когда  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  и  команда  в целом  объединены решением  главной  задачи  и  ориентируют  свое поведение на выигрыш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en-US" sz="21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18" charset="0"/>
              </a:rPr>
              <a:t>Дидактическая </a:t>
            </a:r>
            <a:r>
              <a:rPr lang="ru-RU" altLang="en-US" sz="2100" b="1" u="sng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18" charset="0"/>
              </a:rPr>
              <a:t>игра </a:t>
            </a:r>
            <a:r>
              <a:rPr lang="ru-RU" altLang="en-US" sz="2100" b="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18" charset="0"/>
              </a:rPr>
              <a:t>- это одно из средств формирования функциональной грамотности детей дошкольного возраста. Она даёт возможность осуществлять задачи воспитания и обучения через доступную, привлекательную и в тоже время основную для </a:t>
            </a:r>
            <a:r>
              <a:rPr lang="ru-RU" altLang="en-US" sz="2100" b="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детей форму </a:t>
            </a:r>
            <a:r>
              <a:rPr lang="ru-RU" altLang="en-US" sz="21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деятельности</a:t>
            </a:r>
            <a:r>
              <a:rPr lang="ru-RU" altLang="en-US" sz="2100" b="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en-US" sz="2100" b="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altLang="en-US" sz="2100" b="0" dirty="0">
              <a:solidFill>
                <a:srgbClr val="00206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8" name="Объект 3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2540" y="6858000"/>
            <a:ext cx="12195175" cy="176530"/>
          </a:xfrm>
          <a:prstGeom prst="rect">
            <a:avLst/>
          </a:prstGeom>
        </p:spPr>
      </p:pic>
      <p:pic>
        <p:nvPicPr>
          <p:cNvPr id="9" name="Объект 3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" y="6781800"/>
            <a:ext cx="12195175" cy="76200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05" y="3146635"/>
            <a:ext cx="6430048" cy="3410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Дети играют Изображения – скачать бесплатно на Freepi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173" y="3480181"/>
            <a:ext cx="3941694" cy="281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3"/>
            <a:ext cx="12194822" cy="6850857"/>
          </a:xfrm>
        </p:spPr>
      </p:pic>
      <p:sp>
        <p:nvSpPr>
          <p:cNvPr id="100" name="Текстовое поле 99"/>
          <p:cNvSpPr txBox="1"/>
          <p:nvPr/>
        </p:nvSpPr>
        <p:spPr>
          <a:xfrm>
            <a:off x="1081405" y="180975"/>
            <a:ext cx="10031730" cy="1913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endParaRPr lang="en-US" altLang="en-US" sz="2400" b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857213" y="842069"/>
            <a:ext cx="9742247" cy="3266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600" dirty="0" smtClean="0"/>
              <a:t>  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создает условия для проявления творчества, стимулирует развитие творческих способностей ребенка. 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создает условия для проявления творчества, стимулирует развитие творческих способностей ребенка.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1E01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s://serebrosad15sur.ucoz.ru/detinasait/deti_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13" y="4108360"/>
            <a:ext cx="10490488" cy="2050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182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3"/>
            <a:ext cx="12194822" cy="6850857"/>
          </a:xfrm>
        </p:spPr>
      </p:pic>
      <p:sp>
        <p:nvSpPr>
          <p:cNvPr id="100" name="Текстовое поле 99"/>
          <p:cNvSpPr txBox="1"/>
          <p:nvPr/>
        </p:nvSpPr>
        <p:spPr>
          <a:xfrm>
            <a:off x="1081405" y="180975"/>
            <a:ext cx="10031730" cy="1913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sz="2400" b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altLang="en-US" sz="2400" b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05469" y="193382"/>
            <a:ext cx="83562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78915" algn="ctr">
              <a:lnSpc>
                <a:spcPct val="100000"/>
              </a:lnSpc>
              <a:spcBef>
                <a:spcPts val="90"/>
              </a:spcBef>
            </a:pPr>
            <a:r>
              <a:rPr lang="ru-RU" sz="2800" b="1" spc="-1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</a:t>
            </a:r>
            <a:r>
              <a:rPr lang="ru-RU" sz="2800" b="1" spc="-45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игра «Собери</a:t>
            </a:r>
            <a:r>
              <a:rPr lang="ru-RU" sz="2800" b="1" spc="-4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-1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картинку»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05" y="904194"/>
            <a:ext cx="4350512" cy="2855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46038" y="904194"/>
            <a:ext cx="4364230" cy="2801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046038" y="3759789"/>
            <a:ext cx="4364230" cy="2803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05469" y="3759789"/>
            <a:ext cx="4326448" cy="2803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02930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3"/>
            <a:ext cx="12194822" cy="6850857"/>
          </a:xfrm>
        </p:spPr>
      </p:pic>
      <p:sp>
        <p:nvSpPr>
          <p:cNvPr id="100" name="Текстовое поле 99"/>
          <p:cNvSpPr txBox="1"/>
          <p:nvPr/>
        </p:nvSpPr>
        <p:spPr>
          <a:xfrm>
            <a:off x="1081405" y="180975"/>
            <a:ext cx="10031730" cy="1913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sz="2400" b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altLang="en-US" sz="2400" b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60619" y="219612"/>
            <a:ext cx="76500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1594" algn="ctr">
              <a:lnSpc>
                <a:spcPct val="100000"/>
              </a:lnSpc>
              <a:spcBef>
                <a:spcPts val="90"/>
              </a:spcBef>
            </a:pPr>
            <a:r>
              <a:rPr lang="ru-RU" sz="2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Дидактическая</a:t>
            </a:r>
            <a:r>
              <a:rPr lang="ru-RU"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игра</a:t>
            </a:r>
            <a:r>
              <a:rPr lang="ru-RU" sz="28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«Магнитные перчатки»</a:t>
            </a:r>
            <a:endParaRPr lang="ru-RU" sz="280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5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9094" y="1369037"/>
            <a:ext cx="4533362" cy="3812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10607" y="3671203"/>
            <a:ext cx="2075804" cy="2201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110607" y="982980"/>
            <a:ext cx="1973326" cy="222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64874" y="3656074"/>
            <a:ext cx="2096557" cy="2216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64875" y="982980"/>
            <a:ext cx="1993525" cy="2189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4822" cy="6850857"/>
          </a:xfrm>
        </p:spPr>
      </p:pic>
      <p:sp>
        <p:nvSpPr>
          <p:cNvPr id="100" name="Текстовое поле 99"/>
          <p:cNvSpPr txBox="1"/>
          <p:nvPr/>
        </p:nvSpPr>
        <p:spPr>
          <a:xfrm>
            <a:off x="1081405" y="180975"/>
            <a:ext cx="10031730" cy="1913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sz="2400" b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altLang="en-US" sz="2400" b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63094" y="307951"/>
            <a:ext cx="68777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Дидактическая игра</a:t>
            </a:r>
            <a:r>
              <a:rPr lang="ru-RU" sz="2800" b="1" spc="-40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«</a:t>
            </a:r>
            <a:r>
              <a:rPr lang="ru-RU" sz="28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Веселые</a:t>
            </a:r>
            <a:r>
              <a:rPr lang="ru-RU" sz="28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пираты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»</a:t>
            </a:r>
            <a:r>
              <a:rPr lang="ru-RU" sz="2800" b="1" spc="31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5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0494" y="1869088"/>
            <a:ext cx="4638176" cy="3412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54580" y="3940723"/>
            <a:ext cx="1927343" cy="2224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456868" y="3940723"/>
            <a:ext cx="1910866" cy="2224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801984" y="1137602"/>
            <a:ext cx="2308147" cy="2218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59155" y="3875320"/>
            <a:ext cx="2013628" cy="2267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506630" y="1116322"/>
            <a:ext cx="2305050" cy="2176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2641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3"/>
            <a:ext cx="12194822" cy="6850857"/>
          </a:xfrm>
        </p:spPr>
      </p:pic>
      <p:sp>
        <p:nvSpPr>
          <p:cNvPr id="100" name="Текстовое поле 99"/>
          <p:cNvSpPr txBox="1"/>
          <p:nvPr/>
        </p:nvSpPr>
        <p:spPr>
          <a:xfrm>
            <a:off x="1081405" y="180975"/>
            <a:ext cx="10031730" cy="1913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en-US" sz="2400" b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altLang="en-US" sz="2400" b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7544" y="32696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Дидактическая</a:t>
            </a:r>
            <a:r>
              <a:rPr lang="ru-RU" sz="28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игра</a:t>
            </a:r>
            <a:r>
              <a:rPr lang="ru-RU" sz="2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«Лото</a:t>
            </a:r>
            <a:r>
              <a:rPr lang="ru-RU" sz="2800" b="1" spc="-10" dirty="0" smtClean="0">
                <a:solidFill>
                  <a:srgbClr val="C00000"/>
                </a:solidFill>
                <a:latin typeface="Times New Roman"/>
                <a:cs typeface="Times New Roman"/>
              </a:rPr>
              <a:t>»</a:t>
            </a:r>
            <a:endParaRPr lang="ru-RU" sz="280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5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2908" y="1431279"/>
            <a:ext cx="4934703" cy="4299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82484" y="3694945"/>
            <a:ext cx="2486517" cy="2409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70302" y="1137602"/>
            <a:ext cx="2324100" cy="234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40552" y="1174852"/>
            <a:ext cx="2474595" cy="2312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24094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101</Words>
  <Application>Microsoft Office PowerPoint</Application>
  <PresentationFormat>Произвольный</PresentationFormat>
  <Paragraphs>29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TutorUser</dc:creator>
  <cp:lastModifiedBy>maxka</cp:lastModifiedBy>
  <cp:revision>48</cp:revision>
  <dcterms:created xsi:type="dcterms:W3CDTF">2021-09-15T04:45:00Z</dcterms:created>
  <dcterms:modified xsi:type="dcterms:W3CDTF">2024-03-04T07:58:16Z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DDE60DB102524E4B8F11BF46F1C533AF_12</vt:lpwstr>
  </property>
  <property fmtid="{D5CDD505-2E9C-101B-9397-08002B2CF9AE}" pid="3" name="KSOProductBuildVer">
    <vt:lpwstr>1049-12.2.0.13416</vt:lpwstr>
  </property>
</Properties>
</file>