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332" r:id="rId2"/>
    <p:sldId id="293" r:id="rId3"/>
    <p:sldId id="331" r:id="rId4"/>
    <p:sldId id="276" r:id="rId5"/>
    <p:sldId id="314" r:id="rId6"/>
    <p:sldId id="315" r:id="rId7"/>
    <p:sldId id="289" r:id="rId8"/>
    <p:sldId id="290" r:id="rId9"/>
    <p:sldId id="277" r:id="rId10"/>
    <p:sldId id="316" r:id="rId11"/>
    <p:sldId id="317" r:id="rId12"/>
    <p:sldId id="285" r:id="rId13"/>
    <p:sldId id="299" r:id="rId14"/>
    <p:sldId id="300" r:id="rId15"/>
    <p:sldId id="318" r:id="rId16"/>
    <p:sldId id="319" r:id="rId17"/>
    <p:sldId id="320" r:id="rId18"/>
    <p:sldId id="328" r:id="rId19"/>
    <p:sldId id="278" r:id="rId20"/>
    <p:sldId id="330" r:id="rId21"/>
    <p:sldId id="322" r:id="rId22"/>
    <p:sldId id="283" r:id="rId23"/>
    <p:sldId id="286" r:id="rId24"/>
    <p:sldId id="295" r:id="rId25"/>
    <p:sldId id="296" r:id="rId26"/>
    <p:sldId id="297" r:id="rId27"/>
    <p:sldId id="298" r:id="rId28"/>
    <p:sldId id="323" r:id="rId29"/>
    <p:sldId id="301" r:id="rId30"/>
    <p:sldId id="303" r:id="rId31"/>
    <p:sldId id="305" r:id="rId32"/>
    <p:sldId id="307" r:id="rId33"/>
    <p:sldId id="309" r:id="rId34"/>
    <p:sldId id="280" r:id="rId35"/>
    <p:sldId id="324" r:id="rId36"/>
    <p:sldId id="287" r:id="rId37"/>
    <p:sldId id="281" r:id="rId38"/>
    <p:sldId id="294" r:id="rId39"/>
    <p:sldId id="325" r:id="rId40"/>
    <p:sldId id="288" r:id="rId41"/>
    <p:sldId id="326" r:id="rId42"/>
    <p:sldId id="327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00"/>
    <a:srgbClr val="008000"/>
    <a:srgbClr val="00CC00"/>
    <a:srgbClr val="FF3300"/>
    <a:srgbClr val="FF9900"/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81" d="100"/>
          <a:sy n="81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C59B06E-8A2A-4921-920A-D1D6B3CE8EBF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25AA81-1959-4138-A1E7-53DF75951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z="110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ABC752-D735-4A1B-9FD8-740E37D0A43F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7FE39-3276-49BA-BC82-7C40C660B19A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2BA64-4B1B-4656-858A-668C8C8BC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2AB15-34A2-4573-BED0-20A9AC46A5CE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218F6-D270-4E32-8416-07F1EC4229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D4FCD-30E3-4E0A-A268-41A841459819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0A8B6-D18C-4E41-AA57-5055D80C8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ADC6C-611C-45B7-87C1-ED5C81DFDF63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84C2F-C90A-42B8-A26E-F09B0586E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1B1C2-3998-4516-9842-2C9FCF8B8A38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4FB09-C106-4314-AF7A-EAE091934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9D60F-C4E7-4CDB-97E5-E2EFACC780E7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5FD99-D639-4AE4-9600-793715854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9E7B1-A293-4B42-B37F-CCCEF5825FF6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55282-0C43-45A1-A082-289D32DD1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650FA-78EA-47BD-A317-F61AC0976BF5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F8E40-B396-4E8A-88B5-81735B1D0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8E57C-9650-44AA-8D42-2711B5BCC203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401B8-0F60-417F-945A-1B297B5F72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63C77-7A12-4BA1-9C96-9F75FA03C33F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38F48-7885-4800-920F-59DC85BA0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68200-3D9F-4C35-897D-E55D18FE925D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07906-7CBF-4319-844B-26C7DE8EB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8DBCCCD-344B-440D-A129-6C87224942F6}" type="datetimeFigureOut">
              <a:rPr lang="ru-RU"/>
              <a:pPr>
                <a:defRPr/>
              </a:pPr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7B1C51-3F59-4597-A1D7-E51E93179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\Desktop\&#1048;&#1075;&#1086;&#1088;&#1100;%20&#1050;&#1088;&#1091;&#1090;&#1086;&#1081;%20-%20&#1041;&#1077;&#1079;%20&#1089;&#1083;&#1086;&#1074;%20%20(audiopoisk.com).mp3" TargetMode="Externa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\Desktop\&#1075;&#1088;&#1091;&#1087;&#1087;&#1072;_&#1050;&#1083;&#1103;&#1082;&#1089;&#1099;_-_&#1055;&#1077;&#1089;&#1085;&#1103;_&#1086;_&#1088;&#1091;&#1089;&#1089;&#1082;&#1086;&#1084;_&#1103;&#1079;&#1099;&#1082;&#1077;.mp3" TargetMode="Externa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23\Desktop\&#1085;&#1077;%20&#1082;&#1088;&#1091;&#1090;&#1080;&#1090;&#1077;%20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23\Desktop\&#1076;&#1086;&#1082;&#1091;&#1084;&#1077;&#1085;&#1090;&#1099;\&#1088;&#1072;&#1076;&#1080;&#1086;&#1085;&#1103;&#1085;&#1103;\pesnya_o_pravilah_udareniya.mp3" TargetMode="Externa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90;&#1072;&#1083;&#1100;&#1103;\Desktop\&#1084;&#1091;&#1083;&#1100;&#1090;&#1080;&#1082;.avi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gif"/><Relationship Id="rId7" Type="http://schemas.openxmlformats.org/officeDocument/2006/relationships/image" Target="../media/image5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44.jpeg"/><Relationship Id="rId4" Type="http://schemas.openxmlformats.org/officeDocument/2006/relationships/image" Target="../media/image55.png"/><Relationship Id="rId9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img_ur" TargetMode="External"/><Relationship Id="rId2" Type="http://schemas.openxmlformats.org/officeDocument/2006/relationships/hyperlink" Target="http://images.yandex.ru/yandsearch?text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harkmp3.net/music/" TargetMode="External"/><Relationship Id="rId4" Type="http://schemas.openxmlformats.org/officeDocument/2006/relationships/hyperlink" Target="http://www.audiopoisk.com/artist/igor_-krutoi/?p=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0"/>
            <a:ext cx="7772400" cy="2331691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Путешествие 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в страну 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Русского языка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3016"/>
            <a:ext cx="6800800" cy="2592288"/>
          </a:xfrm>
        </p:spPr>
        <p:txBody>
          <a:bodyPr/>
          <a:lstStyle/>
          <a:p>
            <a:pPr algn="l"/>
            <a:r>
              <a:rPr lang="ru-RU" sz="2400" b="1" dirty="0" smtClean="0"/>
              <a:t>Презентацию выполнила учитель русского языка и литературы ГКОУ РА «Школа – интернат для детей с ограниченными возможностями здоровья, детей - сирот и детей, оставшихся без попечения родителей»</a:t>
            </a:r>
          </a:p>
          <a:p>
            <a:pPr algn="r"/>
            <a:r>
              <a:rPr lang="ru-RU" sz="2400" b="1" dirty="0" smtClean="0"/>
              <a:t>Бгуашева С.Ж.</a:t>
            </a:r>
          </a:p>
          <a:p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1"/>
          <p:cNvSpPr txBox="1">
            <a:spLocks noChangeArrowheads="1"/>
          </p:cNvSpPr>
          <p:nvPr/>
        </p:nvSpPr>
        <p:spPr bwMode="auto">
          <a:xfrm>
            <a:off x="642938" y="1428750"/>
            <a:ext cx="78581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8000" b="1" i="1">
                <a:latin typeface="Times New Roman" pitchFamily="18" charset="0"/>
                <a:cs typeface="Times New Roman" pitchFamily="18" charset="0"/>
              </a:rPr>
              <a:t>снгрчк, слншк, дймвчк, еуоа, оыо, юооа</a:t>
            </a:r>
            <a:r>
              <a:rPr lang="ru-RU" i="1"/>
              <a:t>. </a:t>
            </a:r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571500" y="1785938"/>
            <a:ext cx="8143875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снгрчк, слншк, дймвчк, еуоа, оыо, юооа. </a:t>
            </a:r>
          </a:p>
          <a:p>
            <a:endParaRPr lang="ru-RU" sz="3600" b="1" i="1">
              <a:latin typeface="Times New Roman" pitchFamily="18" charset="0"/>
              <a:cs typeface="Times New Roman" pitchFamily="18" charset="0"/>
            </a:endParaRPr>
          </a:p>
          <a:p>
            <a:endParaRPr lang="ru-RU" sz="3600" b="1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>
                <a:latin typeface="Times New Roman" pitchFamily="18" charset="0"/>
                <a:cs typeface="Times New Roman" pitchFamily="18" charset="0"/>
              </a:rPr>
              <a:t>Снегурочка, солнышко, Дюймовочка.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2" descr="Рис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3429000"/>
            <a:ext cx="2500312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TextBox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2363" y="176213"/>
            <a:ext cx="6100762" cy="1109662"/>
          </a:xfrm>
          <a:prstGeom prst="rect">
            <a:avLst/>
          </a:prstGeom>
          <a:noFill/>
        </p:spPr>
      </p:pic>
      <p:pic>
        <p:nvPicPr>
          <p:cNvPr id="8197" name="Рисунок 5" descr="star011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38" y="642938"/>
            <a:ext cx="1109662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Скругленная прямоугольная выноска 5"/>
          <p:cNvGrpSpPr>
            <a:grpSpLocks/>
          </p:cNvGrpSpPr>
          <p:nvPr/>
        </p:nvGrpSpPr>
        <p:grpSpPr bwMode="auto">
          <a:xfrm>
            <a:off x="1238250" y="1169988"/>
            <a:ext cx="6162675" cy="3116262"/>
            <a:chOff x="780" y="737"/>
            <a:chExt cx="3882" cy="1963"/>
          </a:xfrm>
        </p:grpSpPr>
        <p:pic>
          <p:nvPicPr>
            <p:cNvPr id="26628" name="Скругленная прямоугольная выноска 5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80" y="737"/>
              <a:ext cx="3882" cy="1963"/>
            </a:xfrm>
            <a:prstGeom prst="rect">
              <a:avLst/>
            </a:prstGeom>
            <a:noFill/>
          </p:spPr>
        </p:pic>
        <p:sp>
          <p:nvSpPr>
            <p:cNvPr id="26629" name="Text Box 5"/>
            <p:cNvSpPr txBox="1">
              <a:spLocks noChangeArrowheads="1"/>
            </p:cNvSpPr>
            <p:nvPr/>
          </p:nvSpPr>
          <p:spPr bwMode="auto">
            <a:xfrm>
              <a:off x="871" y="826"/>
              <a:ext cx="3703" cy="1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200" b="1">
                  <a:solidFill>
                    <a:srgbClr val="008000"/>
                  </a:solidFill>
                  <a:latin typeface="American Retro"/>
                </a:rPr>
                <a:t>Какие  слова   читаются  одинаково   слева – направо  и  справа – налево?</a:t>
              </a:r>
            </a:p>
          </p:txBody>
        </p:sp>
      </p:grpSp>
      <p:grpSp>
        <p:nvGrpSpPr>
          <p:cNvPr id="7" name="Блок-схема: узел 6"/>
          <p:cNvGrpSpPr>
            <a:grpSpLocks/>
          </p:cNvGrpSpPr>
          <p:nvPr/>
        </p:nvGrpSpPr>
        <p:grpSpPr bwMode="auto">
          <a:xfrm>
            <a:off x="3127375" y="4022725"/>
            <a:ext cx="2414588" cy="1092200"/>
            <a:chOff x="1970" y="2534"/>
            <a:chExt cx="1521" cy="688"/>
          </a:xfrm>
        </p:grpSpPr>
        <p:pic>
          <p:nvPicPr>
            <p:cNvPr id="26631" name="Блок-схема: узел 6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70" y="2534"/>
              <a:ext cx="1521" cy="688"/>
            </a:xfrm>
            <a:prstGeom prst="rect">
              <a:avLst/>
            </a:prstGeom>
            <a:noFill/>
          </p:spPr>
        </p:pic>
        <p:sp>
          <p:nvSpPr>
            <p:cNvPr id="26632" name="Text Box 8"/>
            <p:cNvSpPr txBox="1">
              <a:spLocks noChangeArrowheads="1"/>
            </p:cNvSpPr>
            <p:nvPr/>
          </p:nvSpPr>
          <p:spPr bwMode="auto">
            <a:xfrm>
              <a:off x="2197" y="2657"/>
              <a:ext cx="1051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400" b="1">
                  <a:solidFill>
                    <a:srgbClr val="002060"/>
                  </a:solidFill>
                  <a:latin typeface="Calibri" pitchFamily="34" charset="0"/>
                </a:rPr>
                <a:t>Тот</a:t>
              </a:r>
            </a:p>
          </p:txBody>
        </p:sp>
      </p:grpSp>
      <p:grpSp>
        <p:nvGrpSpPr>
          <p:cNvPr id="8" name="Блок-схема: узел 7"/>
          <p:cNvGrpSpPr>
            <a:grpSpLocks/>
          </p:cNvGrpSpPr>
          <p:nvPr/>
        </p:nvGrpSpPr>
        <p:grpSpPr bwMode="auto">
          <a:xfrm>
            <a:off x="6381750" y="4022725"/>
            <a:ext cx="2444750" cy="1092200"/>
            <a:chOff x="4020" y="2534"/>
            <a:chExt cx="1540" cy="688"/>
          </a:xfrm>
        </p:grpSpPr>
        <p:pic>
          <p:nvPicPr>
            <p:cNvPr id="26634" name="Блок-схема: узел 7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20" y="2534"/>
              <a:ext cx="1540" cy="688"/>
            </a:xfrm>
            <a:prstGeom prst="rect">
              <a:avLst/>
            </a:prstGeom>
            <a:noFill/>
          </p:spPr>
        </p:pic>
        <p:sp>
          <p:nvSpPr>
            <p:cNvPr id="26635" name="Text Box 11"/>
            <p:cNvSpPr txBox="1">
              <a:spLocks noChangeArrowheads="1"/>
            </p:cNvSpPr>
            <p:nvPr/>
          </p:nvSpPr>
          <p:spPr bwMode="auto">
            <a:xfrm>
              <a:off x="4267" y="2657"/>
              <a:ext cx="1051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400" b="1">
                  <a:solidFill>
                    <a:srgbClr val="002060"/>
                  </a:solidFill>
                  <a:latin typeface="Calibri" pitchFamily="34" charset="0"/>
                </a:rPr>
                <a:t>Боб </a:t>
              </a:r>
            </a:p>
          </p:txBody>
        </p:sp>
      </p:grpSp>
      <p:grpSp>
        <p:nvGrpSpPr>
          <p:cNvPr id="9" name="Блок-схема: узел 8"/>
          <p:cNvGrpSpPr>
            <a:grpSpLocks/>
          </p:cNvGrpSpPr>
          <p:nvPr/>
        </p:nvGrpSpPr>
        <p:grpSpPr bwMode="auto">
          <a:xfrm>
            <a:off x="4456113" y="5310188"/>
            <a:ext cx="2840037" cy="1090612"/>
            <a:chOff x="2807" y="3345"/>
            <a:chExt cx="1789" cy="687"/>
          </a:xfrm>
        </p:grpSpPr>
        <p:pic>
          <p:nvPicPr>
            <p:cNvPr id="26637" name="Блок-схема: узел 8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07" y="3345"/>
              <a:ext cx="1789" cy="687"/>
            </a:xfrm>
            <a:prstGeom prst="rect">
              <a:avLst/>
            </a:prstGeom>
            <a:noFill/>
          </p:spPr>
        </p:pic>
        <p:sp>
          <p:nvSpPr>
            <p:cNvPr id="26638" name="Text Box 14"/>
            <p:cNvSpPr txBox="1">
              <a:spLocks noChangeArrowheads="1"/>
            </p:cNvSpPr>
            <p:nvPr/>
          </p:nvSpPr>
          <p:spPr bwMode="auto">
            <a:xfrm>
              <a:off x="3092" y="3467"/>
              <a:ext cx="1241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400" b="1">
                  <a:solidFill>
                    <a:srgbClr val="002060"/>
                  </a:solidFill>
                  <a:latin typeface="Calibri" pitchFamily="34" charset="0"/>
                </a:rPr>
                <a:t>Шалаш </a:t>
              </a:r>
            </a:p>
          </p:txBody>
        </p:sp>
      </p:grp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82675"/>
          </a:xfrm>
        </p:spPr>
        <p:txBody>
          <a:bodyPr/>
          <a:lstStyle/>
          <a:p>
            <a:r>
              <a:rPr lang="ru-RU" sz="4000" b="1" smtClean="0"/>
              <a:t>Весёлые буквы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АЛКВИ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КАЧАШ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БЕЗАРЁ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ЛЬПЕРА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ЛУТБОФ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ЛОРКЕС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ОТЕРЕШ</a:t>
            </a:r>
            <a:endParaRPr lang="ru-RU" sz="4000" b="1" dirty="0"/>
          </a:p>
        </p:txBody>
      </p:sp>
      <p:pic>
        <p:nvPicPr>
          <p:cNvPr id="27651" name="Picture 2" descr="D:\рисунки\Рисунки_4\1-3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1857375"/>
            <a:ext cx="164306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 descr="D:\рисунки\Рисунки_4\1-3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2000250"/>
            <a:ext cx="157162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Игорь Крутой - Без слов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5429250"/>
            <a:ext cx="366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20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800"/>
          </a:xfrm>
        </p:spPr>
        <p:txBody>
          <a:bodyPr/>
          <a:lstStyle/>
          <a:p>
            <a:r>
              <a:rPr lang="ru-RU" sz="4000" b="1" smtClean="0"/>
              <a:t>ОТВЕТЫ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7145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ВИЛКА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ЧАШКА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БЕРЁЗА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АПРЕЛЬ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ФУТБОЛ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КРЕСЛО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/>
              <a:t>РЕШЕТО</a:t>
            </a:r>
          </a:p>
        </p:txBody>
      </p:sp>
      <p:pic>
        <p:nvPicPr>
          <p:cNvPr id="28675" name="Picture 2" descr="D:\рисунки\малыши\prav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2643188"/>
            <a:ext cx="1643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 descr="D:\рисунки\малыши\prav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13" y="2643188"/>
            <a:ext cx="15716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/>
              <a:t/>
            </a:r>
            <a:br>
              <a:rPr lang="ru-RU" sz="2000" smtClean="0"/>
            </a:br>
            <a:r>
              <a:rPr lang="ru-RU" sz="2800" b="1" smtClean="0">
                <a:solidFill>
                  <a:srgbClr val="FF0000"/>
                </a:solidFill>
              </a:rPr>
              <a:t>Разгадайте метаграммы. </a:t>
            </a:r>
            <a:br>
              <a:rPr lang="ru-RU" sz="2800" b="1" smtClean="0">
                <a:solidFill>
                  <a:srgbClr val="FF0000"/>
                </a:solidFill>
              </a:rPr>
            </a:br>
            <a:r>
              <a:rPr lang="ru-RU" sz="2800" b="1" smtClean="0">
                <a:solidFill>
                  <a:srgbClr val="FF0000"/>
                </a:solidFill>
              </a:rPr>
              <a:t>Метаграмма</a:t>
            </a:r>
            <a:r>
              <a:rPr lang="ru-RU" sz="2800" b="1" smtClean="0"/>
              <a:t> – </a:t>
            </a:r>
            <a:r>
              <a:rPr lang="ru-RU" sz="2800" b="1" smtClean="0">
                <a:solidFill>
                  <a:srgbClr val="002060"/>
                </a:solidFill>
              </a:rPr>
              <a:t>это загадка, в которой надо угадать слово, заменяя один звук (букву) другим. 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С звуком 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 я не вкусна,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Но в пище каждому нужна.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 берегись меня, не то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Я съем и платье и пальто.      </a:t>
            </a:r>
          </a:p>
          <a:p>
            <a:pPr>
              <a:buFont typeface="Arial" charset="0"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СОЛЬ - МОЛЬ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 я в школе на стене,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Горы, реки есть на мне.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 – от вас не утаю – 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Тоже в классе я стою.  </a:t>
            </a:r>
          </a:p>
          <a:p>
            <a:pPr>
              <a:buFont typeface="Arial" charset="0"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КАРТА – ПАРТА 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571625"/>
            <a:ext cx="1643062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25" y="1857375"/>
            <a:ext cx="20002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357688"/>
            <a:ext cx="1714500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13" y="4357688"/>
            <a:ext cx="1857375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63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4117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Хоть и мала я, но взгляни: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Весь мир в себе я отражаю.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 на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ц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перемени – 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Я по болоту зашагаю.</a:t>
            </a:r>
          </a:p>
          <a:p>
            <a:pPr>
              <a:buFont typeface="Arial" charset="0"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КАПЛЯ - ЦАПЛЯ</a:t>
            </a:r>
            <a:endParaRPr lang="ru-RU" sz="28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Я цвет одинаковый часто имею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И с 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зеленею, и с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зеленею.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Но с </a:t>
            </a: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 вам со мною рискованно быть: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Могу и до слёз довести, и убить.</a:t>
            </a:r>
          </a:p>
          <a:p>
            <a:pPr>
              <a:buFont typeface="Arial" charset="0"/>
              <a:buNone/>
            </a:pPr>
            <a:r>
              <a:rPr lang="ru-RU" sz="28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ЛУГ – ЛУК </a:t>
            </a:r>
            <a:endParaRPr lang="ru-RU" sz="28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8" y="1785938"/>
            <a:ext cx="1857375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25" y="1785938"/>
            <a:ext cx="1970088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13" y="3643313"/>
            <a:ext cx="1666875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88" y="5357813"/>
            <a:ext cx="2428875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0" y="5286375"/>
            <a:ext cx="197008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1260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400" b="1" i="1" smtClean="0"/>
              <a:t>С </a:t>
            </a:r>
            <a:r>
              <a:rPr lang="ru-RU" sz="2400" b="1" i="1" smtClean="0">
                <a:solidFill>
                  <a:srgbClr val="FF0000"/>
                </a:solidFill>
              </a:rPr>
              <a:t>п </a:t>
            </a:r>
            <a:r>
              <a:rPr lang="ru-RU" sz="2400" b="1" i="1" smtClean="0"/>
              <a:t>я в доме, с в я в поле,</a:t>
            </a:r>
            <a:endParaRPr lang="ru-RU" sz="2400" b="1" smtClean="0"/>
          </a:p>
          <a:p>
            <a:pPr>
              <a:buFont typeface="Arial" charset="0"/>
              <a:buNone/>
            </a:pPr>
            <a:r>
              <a:rPr lang="ru-RU" sz="2400" b="1" i="1" smtClean="0"/>
              <a:t>С </a:t>
            </a:r>
            <a:r>
              <a:rPr lang="ru-RU" sz="2400" b="1" i="1" smtClean="0">
                <a:solidFill>
                  <a:srgbClr val="FF0000"/>
                </a:solidFill>
              </a:rPr>
              <a:t>м</a:t>
            </a:r>
            <a:r>
              <a:rPr lang="ru-RU" sz="2400" b="1" i="1" smtClean="0"/>
              <a:t> я в море, с г – в футболе,</a:t>
            </a:r>
            <a:endParaRPr lang="ru-RU" sz="2400" b="1" smtClean="0"/>
          </a:p>
          <a:p>
            <a:pPr>
              <a:buFont typeface="Arial" charset="0"/>
              <a:buNone/>
            </a:pPr>
            <a:r>
              <a:rPr lang="ru-RU" sz="2400" b="1" i="1" smtClean="0"/>
              <a:t>С </a:t>
            </a:r>
            <a:r>
              <a:rPr lang="ru-RU" sz="2400" b="1" i="1" smtClean="0">
                <a:solidFill>
                  <a:srgbClr val="FF0000"/>
                </a:solidFill>
              </a:rPr>
              <a:t>к</a:t>
            </a:r>
            <a:r>
              <a:rPr lang="ru-RU" sz="2400" b="1" i="1" smtClean="0"/>
              <a:t> вбивают, с т взрывают,</a:t>
            </a:r>
            <a:endParaRPr lang="ru-RU" sz="2400" b="1" smtClean="0"/>
          </a:p>
          <a:p>
            <a:pPr>
              <a:buFont typeface="Arial" charset="0"/>
              <a:buNone/>
            </a:pPr>
            <a:r>
              <a:rPr lang="ru-RU" sz="2400" b="1" i="1" smtClean="0"/>
              <a:t>С </a:t>
            </a:r>
            <a:r>
              <a:rPr lang="ru-RU" sz="2400" b="1" i="1" smtClean="0">
                <a:solidFill>
                  <a:srgbClr val="FF0000"/>
                </a:solidFill>
              </a:rPr>
              <a:t>д</a:t>
            </a:r>
            <a:r>
              <a:rPr lang="ru-RU" sz="2400" b="1" i="1" smtClean="0"/>
              <a:t> долину называют.</a:t>
            </a:r>
            <a:endParaRPr lang="ru-RU" sz="2400" b="1" smtClean="0"/>
          </a:p>
          <a:p>
            <a:pPr>
              <a:buFont typeface="Arial" charset="0"/>
              <a:buNone/>
            </a:pPr>
            <a:r>
              <a:rPr lang="ru-RU" sz="2400" b="1" i="1" smtClean="0"/>
              <a:t>С </a:t>
            </a:r>
            <a:r>
              <a:rPr lang="ru-RU" sz="2400" b="1" i="1" smtClean="0">
                <a:solidFill>
                  <a:srgbClr val="FF0000"/>
                </a:solidFill>
              </a:rPr>
              <a:t>б </a:t>
            </a:r>
            <a:r>
              <a:rPr lang="ru-RU" sz="2400" b="1" i="1" smtClean="0"/>
              <a:t>мучительной бываю,</a:t>
            </a:r>
            <a:endParaRPr lang="ru-RU" sz="2400" b="1" smtClean="0"/>
          </a:p>
          <a:p>
            <a:pPr>
              <a:buFont typeface="Arial" charset="0"/>
              <a:buNone/>
            </a:pPr>
            <a:r>
              <a:rPr lang="ru-RU" sz="2400" b="1" i="1" smtClean="0"/>
              <a:t>С </a:t>
            </a:r>
            <a:r>
              <a:rPr lang="ru-RU" sz="2400" b="1" i="1" smtClean="0">
                <a:solidFill>
                  <a:srgbClr val="FF0000"/>
                </a:solidFill>
              </a:rPr>
              <a:t>м</a:t>
            </a:r>
            <a:r>
              <a:rPr lang="ru-RU" sz="2400" b="1" i="1" smtClean="0"/>
              <a:t> одежду пожираю,</a:t>
            </a:r>
            <a:endParaRPr lang="ru-RU" sz="2400" b="1" smtClean="0"/>
          </a:p>
          <a:p>
            <a:pPr>
              <a:buFont typeface="Arial" charset="0"/>
              <a:buNone/>
            </a:pPr>
            <a:r>
              <a:rPr lang="ru-RU" sz="2400" b="1" i="1" smtClean="0"/>
              <a:t>С </a:t>
            </a:r>
            <a:r>
              <a:rPr lang="ru-RU" sz="2400" b="1" i="1" smtClean="0">
                <a:solidFill>
                  <a:srgbClr val="FF0000"/>
                </a:solidFill>
              </a:rPr>
              <a:t>р</a:t>
            </a:r>
            <a:r>
              <a:rPr lang="ru-RU" sz="2400" b="1" i="1" smtClean="0"/>
              <a:t> актёру я нужна,</a:t>
            </a:r>
            <a:endParaRPr lang="ru-RU" sz="2400" b="1" smtClean="0"/>
          </a:p>
          <a:p>
            <a:pPr>
              <a:buFont typeface="Arial" charset="0"/>
              <a:buNone/>
            </a:pPr>
            <a:r>
              <a:rPr lang="ru-RU" sz="2400" b="1" i="1" smtClean="0"/>
              <a:t>С</a:t>
            </a:r>
            <a:r>
              <a:rPr lang="ru-RU" sz="2400" b="1" i="1" smtClean="0">
                <a:solidFill>
                  <a:srgbClr val="FF0000"/>
                </a:solidFill>
              </a:rPr>
              <a:t> с </a:t>
            </a:r>
            <a:r>
              <a:rPr lang="ru-RU" sz="2400" b="1" i="1" smtClean="0"/>
              <a:t>для повара важна.</a:t>
            </a:r>
          </a:p>
          <a:p>
            <a:pPr>
              <a:buFont typeface="Arial" charset="0"/>
              <a:buNone/>
            </a:pPr>
            <a:r>
              <a:rPr lang="ru-RU" sz="2400" b="1" i="1" smtClean="0">
                <a:solidFill>
                  <a:srgbClr val="FF0000"/>
                </a:solidFill>
              </a:rPr>
              <a:t>ПОЛ – МОЛ – КОЛ – ДОЛ – БОЛЬ – МОЛЬ – РОЛЬ – СОЛЬ </a:t>
            </a:r>
            <a:endParaRPr lang="ru-RU" sz="2400" b="1" smtClean="0">
              <a:solidFill>
                <a:srgbClr val="FF0000"/>
              </a:solidFill>
            </a:endParaRPr>
          </a:p>
          <a:p>
            <a:endParaRPr lang="ru-RU" sz="240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smtClean="0">
                <a:solidFill>
                  <a:srgbClr val="FF0000"/>
                </a:solidFill>
              </a:rPr>
              <a:t>Физкультминутка </a:t>
            </a:r>
          </a:p>
        </p:txBody>
      </p:sp>
      <p:pic>
        <p:nvPicPr>
          <p:cNvPr id="3277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081338" y="1600200"/>
            <a:ext cx="2981325" cy="4525963"/>
          </a:xfrm>
        </p:spPr>
      </p:pic>
      <p:pic>
        <p:nvPicPr>
          <p:cNvPr id="6" name="группа_Кляксы_-_Песня_о_русском_язык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500" y="55721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94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50" y="4724400"/>
            <a:ext cx="9656763" cy="11890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не крутит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55721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28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/>
              <a:t/>
            </a:r>
            <a:br>
              <a:rPr lang="ru-RU" sz="2000" smtClean="0"/>
            </a:br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2800" b="1" smtClean="0"/>
              <a:t> Послушайте стихотворение Ю. Тимянского </a:t>
            </a:r>
            <a:br>
              <a:rPr lang="ru-RU" sz="2800" b="1" smtClean="0"/>
            </a:br>
            <a:r>
              <a:rPr lang="ru-RU" sz="2800" b="1" smtClean="0"/>
              <a:t>«Рассказ школьного портфеля и исправьте ошибки.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Знакомьтесь: Петя. Мой сосед.</a:t>
            </a:r>
          </a:p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Ему уже 12 лет.</a:t>
            </a:r>
          </a:p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Но говорит он до сих пор</a:t>
            </a:r>
          </a:p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«Колидор», а не…</a:t>
            </a:r>
          </a:p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«Дилектор входит в кабинет…»</a:t>
            </a:r>
          </a:p>
          <a:p>
            <a:pPr>
              <a:buFont typeface="Arial" charset="0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«Закрыт магазин на обед…»</a:t>
            </a:r>
          </a:p>
          <a:p>
            <a:endParaRPr lang="ru-RU" sz="2000" smtClean="0"/>
          </a:p>
        </p:txBody>
      </p:sp>
      <p:pic>
        <p:nvPicPr>
          <p:cNvPr id="34819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00" y="1714500"/>
            <a:ext cx="26384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/>
              <a:t/>
            </a:r>
            <a:br>
              <a:rPr lang="ru-RU" sz="2000" smtClean="0"/>
            </a:br>
            <a:endParaRPr lang="ru-RU" sz="2800" b="1" smtClean="0"/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«Хозяйка моет стаканы…»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«Секёт свеклу…» «Пекёт блины…»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И до меня дошёл черёд: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Меня он портфелем зовёт.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 мне не зря родную речь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Судьбой доверено беречь.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И я придумал не шутя:</a:t>
            </a:r>
          </a:p>
          <a:p>
            <a:pPr>
              <a:buFont typeface="Arial" charset="0"/>
              <a:buNone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Пусть и его зовут Петя.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smtClean="0"/>
          </a:p>
        </p:txBody>
      </p:sp>
      <p:pic>
        <p:nvPicPr>
          <p:cNvPr id="35843" name="Рисунок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1643063"/>
            <a:ext cx="26384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esnya_o_pravilah_udareni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50" y="6000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4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0075" y="-207963"/>
            <a:ext cx="6010275" cy="2017713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285728"/>
            <a:ext cx="7000924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7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merican Retro" pitchFamily="66" charset="0"/>
              </a:rPr>
              <a:t>Л е к с и к </a:t>
            </a:r>
            <a:r>
              <a:rPr lang="ru-RU" sz="8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merican Retro" pitchFamily="66" charset="0"/>
              </a:rPr>
              <a:t>а</a:t>
            </a:r>
          </a:p>
        </p:txBody>
      </p:sp>
      <p:pic>
        <p:nvPicPr>
          <p:cNvPr id="37890" name="Рисунок 3" descr="1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50"/>
            <a:ext cx="2906713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Рисунок 5" descr="star02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0"/>
            <a:ext cx="1301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3000375" y="1571625"/>
            <a:ext cx="5572125" cy="2286000"/>
          </a:xfrm>
          <a:prstGeom prst="wedgeRectCallout">
            <a:avLst>
              <a:gd name="adj1" fmla="val -68349"/>
              <a:gd name="adj2" fmla="val -23160"/>
            </a:avLst>
          </a:prstGeom>
          <a:blipFill>
            <a:blip r:embed="rId4" cstate="print"/>
            <a:tile tx="0" ty="0" sx="100000" sy="100000" flip="none" algn="tl"/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  <a:latin typeface="American Retro" pitchFamily="66" charset="0"/>
              </a:rPr>
              <a:t>В каком примере выделенное слово имеет не такое значение, как в остальных?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86063" y="4214813"/>
            <a:ext cx="2928937" cy="785812"/>
          </a:xfrm>
          <a:prstGeom prst="roundRect">
            <a:avLst/>
          </a:prstGeom>
          <a:blipFill>
            <a:blip r:embed="rId5" cstate="print"/>
            <a:tile tx="0" ty="0" sx="100000" sy="100000" flip="none" algn="tl"/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Бархатная  скатерть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00750" y="4214813"/>
            <a:ext cx="2786063" cy="714375"/>
          </a:xfrm>
          <a:prstGeom prst="roundRect">
            <a:avLst/>
          </a:prstGeom>
          <a:blipFill>
            <a:blip r:embed="rId5" cstate="print"/>
            <a:tile tx="0" ty="0" sx="100000" sy="100000" flip="none" algn="tl"/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Бархатное  платье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357438" y="5286375"/>
            <a:ext cx="2786062" cy="785813"/>
          </a:xfrm>
          <a:prstGeom prst="roundRect">
            <a:avLst/>
          </a:prstGeom>
          <a:blipFill>
            <a:blip r:embed="rId5" cstate="print"/>
            <a:tile tx="0" ty="0" sx="100000" sy="100000" flip="none" algn="tl"/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Бархатная  лента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643563" y="5286375"/>
            <a:ext cx="2714625" cy="785813"/>
          </a:xfrm>
          <a:prstGeom prst="roundRect">
            <a:avLst/>
          </a:prstGeom>
          <a:blipFill>
            <a:blip r:embed="rId5" cstate="print"/>
            <a:tile tx="0" ty="0" sx="100000" sy="100000" flip="none" algn="tl"/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C00000"/>
                </a:solidFill>
              </a:rPr>
              <a:t>Бархатный  голос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1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0"/>
            <a:ext cx="577215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WordArt 3"/>
          <p:cNvSpPr>
            <a:spLocks noChangeArrowheads="1" noChangeShapeType="1" noTextEdit="1"/>
          </p:cNvSpPr>
          <p:nvPr/>
        </p:nvSpPr>
        <p:spPr bwMode="auto">
          <a:xfrm>
            <a:off x="5257800" y="5029200"/>
            <a:ext cx="2957513" cy="1490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Monotype Corsiva"/>
              </a:rPr>
              <a:t>Заяц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33888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>
            <a:off x="5105400" y="5334000"/>
            <a:ext cx="3509963" cy="1262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bg2"/>
                </a:solidFill>
                <a:latin typeface="Monotype Corsiva"/>
              </a:rPr>
              <a:t>Трава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6050" y="0"/>
            <a:ext cx="6310313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WordArt 3"/>
          <p:cNvSpPr>
            <a:spLocks noChangeArrowheads="1" noChangeShapeType="1" noTextEdit="1"/>
          </p:cNvSpPr>
          <p:nvPr/>
        </p:nvSpPr>
        <p:spPr bwMode="auto">
          <a:xfrm>
            <a:off x="3962400" y="5105400"/>
            <a:ext cx="4533900" cy="1490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Monotype Corsiva"/>
              </a:rPr>
              <a:t>Подушка</a:t>
            </a: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360738"/>
            <a:ext cx="4038600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WordArt 5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8058150" cy="728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Monotype Corsiva"/>
              </a:rPr>
              <a:t>Отгадка - в конце последнеог слова в вопросе.</a:t>
            </a:r>
          </a:p>
        </p:txBody>
      </p:sp>
      <p:sp>
        <p:nvSpPr>
          <p:cNvPr id="37894" name="WordArt 6"/>
          <p:cNvSpPr>
            <a:spLocks noChangeArrowheads="1" noChangeShapeType="1" noTextEdit="1"/>
          </p:cNvSpPr>
          <p:nvPr/>
        </p:nvSpPr>
        <p:spPr bwMode="auto">
          <a:xfrm>
            <a:off x="5486400" y="3657600"/>
            <a:ext cx="1752600" cy="295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о в о д</a:t>
            </a:r>
          </a:p>
        </p:txBody>
      </p:sp>
      <p:sp>
        <p:nvSpPr>
          <p:cNvPr id="37895" name="WordArt 7"/>
          <p:cNvSpPr>
            <a:spLocks noChangeArrowheads="1" noChangeShapeType="1" noTextEdit="1"/>
          </p:cNvSpPr>
          <p:nvPr/>
        </p:nvSpPr>
        <p:spPr bwMode="auto">
          <a:xfrm>
            <a:off x="5943600" y="4114800"/>
            <a:ext cx="1295400" cy="261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о с а</a:t>
            </a:r>
          </a:p>
        </p:txBody>
      </p:sp>
      <p:sp>
        <p:nvSpPr>
          <p:cNvPr id="37896" name="WordArt 8"/>
          <p:cNvSpPr>
            <a:spLocks noChangeArrowheads="1" noChangeShapeType="1" noTextEdit="1"/>
          </p:cNvSpPr>
          <p:nvPr/>
        </p:nvSpPr>
        <p:spPr bwMode="auto">
          <a:xfrm>
            <a:off x="5943600" y="4572000"/>
            <a:ext cx="2133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р о ж о к</a:t>
            </a:r>
          </a:p>
        </p:txBody>
      </p:sp>
      <p:sp>
        <p:nvSpPr>
          <p:cNvPr id="37897" name="WordArt 9"/>
          <p:cNvSpPr>
            <a:spLocks noChangeArrowheads="1" noChangeShapeType="1" noTextEdit="1"/>
          </p:cNvSpPr>
          <p:nvPr/>
        </p:nvSpPr>
        <p:spPr bwMode="auto">
          <a:xfrm>
            <a:off x="5943600" y="5029200"/>
            <a:ext cx="1752600" cy="261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о ч к и</a:t>
            </a:r>
          </a:p>
        </p:txBody>
      </p:sp>
      <p:sp>
        <p:nvSpPr>
          <p:cNvPr id="37898" name="WordArt 10"/>
          <p:cNvSpPr>
            <a:spLocks noChangeArrowheads="1" noChangeShapeType="1" noTextEdit="1"/>
          </p:cNvSpPr>
          <p:nvPr/>
        </p:nvSpPr>
        <p:spPr bwMode="auto">
          <a:xfrm>
            <a:off x="4572000" y="5562600"/>
            <a:ext cx="2133600" cy="261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п а с т ь</a:t>
            </a:r>
          </a:p>
        </p:txBody>
      </p:sp>
      <p:sp>
        <p:nvSpPr>
          <p:cNvPr id="37899" name="WordArt 11"/>
          <p:cNvSpPr>
            <a:spLocks noChangeArrowheads="1" noChangeShapeType="1" noTextEdit="1"/>
          </p:cNvSpPr>
          <p:nvPr/>
        </p:nvSpPr>
        <p:spPr bwMode="auto">
          <a:xfrm>
            <a:off x="4572000" y="6019800"/>
            <a:ext cx="1676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м у х а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228600" y="114300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</a:rPr>
              <a:t>1. Кто сел на провод?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228600" y="1524000"/>
            <a:ext cx="5715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</a:rPr>
              <a:t>2. Какое животное испугало матроса?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304800" y="23622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</a:rPr>
              <a:t>3. Что взял музыкант, съев пирожок?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304800" y="2819400"/>
            <a:ext cx="8153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</a:rPr>
              <a:t>4. Что забыл рассеянный мальчик около новогодней ёлочки?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304800" y="3733800"/>
            <a:ext cx="8534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</a:rPr>
              <a:t>5. Что раскрыл лев, увидев </a:t>
            </a:r>
          </a:p>
          <a:p>
            <a:pPr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</a:rPr>
              <a:t>перед собой пропасть?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304800" y="4800600"/>
            <a:ext cx="457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</a:rPr>
              <a:t>6. Какое насекомое летало в саду, где цвела черёмуха?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79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79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nimBg="1"/>
      <p:bldP spid="37894" grpId="0" animBg="1"/>
      <p:bldP spid="37895" grpId="0" animBg="1"/>
      <p:bldP spid="37896" grpId="0" animBg="1"/>
      <p:bldP spid="37897" grpId="0" animBg="1"/>
      <p:bldP spid="37898" grpId="0" animBg="1"/>
      <p:bldP spid="37899" grpId="0" animBg="1"/>
      <p:bldP spid="37901" grpId="0"/>
      <p:bldP spid="37903" grpId="0"/>
      <p:bldP spid="37904" grpId="0"/>
      <p:bldP spid="3790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571500" y="0"/>
            <a:ext cx="8143875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endParaRPr lang="ru-RU" sz="12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ru-RU" sz="12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•"/>
            </a:pPr>
            <a:endParaRPr lang="ru-RU" sz="12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каком магазине ничего не купишь?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магазине автомата </a:t>
            </a:r>
            <a:endParaRPr lang="ru-RU" sz="2800" b="1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можно набрать, ничего не беря в руки?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Воды в рот набрал </a:t>
            </a: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Какой город летает?</a:t>
            </a:r>
          </a:p>
          <a:p>
            <a:pPr algn="just" eaLnBrk="0" hangingPunct="0"/>
            <a:r>
              <a:rPr lang="ru-RU" sz="2800" b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Орёл</a:t>
            </a:r>
          </a:p>
          <a:p>
            <a:pPr algn="just" eaLnBrk="0" hangingPunct="0">
              <a:buFontTx/>
              <a:buChar char="-"/>
            </a:pPr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государство можно носить на голове?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Панама </a:t>
            </a:r>
            <a:endParaRPr lang="ru-RU" sz="2800" b="1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-"/>
            </a:pPr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Какая европейская столица лежит на скошенной реке?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Париж </a:t>
            </a:r>
            <a:endParaRPr lang="ru-RU" sz="2800" b="1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-"/>
            </a:pPr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какой музыкальной ноты нельзя приготовить на обед?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Соль</a:t>
            </a:r>
            <a:endParaRPr lang="ru-RU" sz="2800" b="1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7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7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7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7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7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7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37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372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37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372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37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372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37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372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37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372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37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372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37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372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6050" y="-207963"/>
            <a:ext cx="9423400" cy="11953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мультик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85800"/>
            <a:ext cx="6858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5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54112"/>
          </a:xfrm>
        </p:spPr>
        <p:txBody>
          <a:bodyPr/>
          <a:lstStyle/>
          <a:p>
            <a:r>
              <a:rPr lang="ru-RU" sz="4000" b="1" smtClean="0"/>
              <a:t> Устами младенца</a:t>
            </a:r>
            <a:endParaRPr lang="ru-RU" sz="4000" smtClean="0"/>
          </a:p>
        </p:txBody>
      </p:sp>
      <p:sp>
        <p:nvSpPr>
          <p:cNvPr id="3072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/>
              <a:t>Её заваривают, затевая какое-нибудь неприятное, хлопотливое дело, а потом расхлёбывают, распутывая это дело; её не сварить с тем, с кем трудно договориться; её просит рваная обувь; она в голове у путников.</a:t>
            </a:r>
          </a:p>
          <a:p>
            <a:pPr>
              <a:buFont typeface="Arial" charset="0"/>
              <a:buNone/>
            </a:pPr>
            <a:r>
              <a:rPr lang="ru-RU" b="1" smtClean="0"/>
              <a:t>                              КАША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50"/>
          </a:xfrm>
        </p:spPr>
        <p:txBody>
          <a:bodyPr/>
          <a:lstStyle/>
          <a:p>
            <a:r>
              <a:rPr lang="ru-RU" sz="4000" b="1" smtClean="0"/>
              <a:t>Устами младенца</a:t>
            </a:r>
            <a:endParaRPr lang="ru-RU" sz="4000" smtClean="0"/>
          </a:p>
        </p:txBody>
      </p:sp>
      <p:sp>
        <p:nvSpPr>
          <p:cNvPr id="32771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smtClean="0"/>
              <a:t>Её толкут в ступе или носят решетом те, кто занимается бесполезным делом; её берут в рот, когда молчат; ею нельзя разлить неразлучных друзей; в неё прячут концы нечестные люди, иногда они выходят из неё сухими.</a:t>
            </a:r>
          </a:p>
          <a:p>
            <a:pPr>
              <a:buFont typeface="Arial" charset="0"/>
              <a:buNone/>
            </a:pPr>
            <a:r>
              <a:rPr lang="ru-RU" b="1" smtClean="0"/>
              <a:t>                                  ВОДА</a:t>
            </a:r>
          </a:p>
          <a:p>
            <a:endParaRPr lang="ru-RU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54112"/>
          </a:xfrm>
        </p:spPr>
        <p:txBody>
          <a:bodyPr/>
          <a:lstStyle/>
          <a:p>
            <a:r>
              <a:rPr lang="ru-RU" sz="4000" b="1" smtClean="0"/>
              <a:t>Устами младенца</a:t>
            </a:r>
            <a:endParaRPr lang="ru-RU" sz="4000" smtClean="0"/>
          </a:p>
        </p:txBody>
      </p:sp>
      <p:sp>
        <p:nvSpPr>
          <p:cNvPr id="34819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b="1" smtClean="0"/>
              <a:t>Они не цветут, не вянут; не в ладоши, а ими хлопают, когда чего-то не понимают; не бельё, а их развешивают чрезмерно доверчивые и любопытные.</a:t>
            </a:r>
          </a:p>
          <a:p>
            <a:pPr>
              <a:buFont typeface="Arial" charset="0"/>
              <a:buNone/>
            </a:pPr>
            <a:r>
              <a:rPr lang="ru-RU" sz="3600" b="1" smtClean="0"/>
              <a:t>                               УШИ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82675"/>
          </a:xfrm>
        </p:spPr>
        <p:txBody>
          <a:bodyPr/>
          <a:lstStyle/>
          <a:p>
            <a:r>
              <a:rPr lang="ru-RU" sz="4000" b="1" smtClean="0"/>
              <a:t>Устами младенца</a:t>
            </a:r>
            <a:endParaRPr lang="ru-RU" sz="4000" smtClean="0"/>
          </a:p>
        </p:txBody>
      </p:sp>
      <p:sp>
        <p:nvSpPr>
          <p:cNvPr id="3686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38"/>
            <a:ext cx="7467600" cy="5259387"/>
          </a:xfrm>
        </p:spPr>
        <p:txBody>
          <a:bodyPr/>
          <a:lstStyle/>
          <a:p>
            <a:r>
              <a:rPr lang="ru-RU" sz="3600" b="1" smtClean="0"/>
              <a:t>Он в голове у легкомысленного, несерьёзного человека; его советуют искать в поле, когда кто-нибудь бесследно исчез; на него бросают деньги и слова, кто их не ценит.</a:t>
            </a:r>
          </a:p>
          <a:p>
            <a:pPr>
              <a:buFont typeface="Arial" charset="0"/>
              <a:buNone/>
            </a:pPr>
            <a:r>
              <a:rPr lang="ru-RU" sz="3600" b="1" smtClean="0"/>
              <a:t>                          ВЕТЕР</a:t>
            </a:r>
          </a:p>
          <a:p>
            <a:endParaRPr lang="ru-RU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5450" y="4937125"/>
            <a:ext cx="7869238" cy="20129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714375" y="0"/>
            <a:ext cx="8001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 sz="12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40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Отгадайте шарады.</a:t>
            </a:r>
          </a:p>
          <a:p>
            <a:pPr algn="just" eaLnBrk="0" hangingPunct="0"/>
            <a:endParaRPr lang="ru-RU" sz="1200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списке вы мой обнаружите корень,</a:t>
            </a:r>
            <a:endParaRPr lang="ru-RU" sz="28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Суффикс – в собрании встретите вскоре,</a:t>
            </a:r>
            <a:endParaRPr lang="ru-RU" sz="28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слове рассказ вы приставку найдёте,</a:t>
            </a:r>
            <a:endParaRPr lang="ru-RU" sz="28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целом – по мне на уроки пойдёте.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РАСПИСАНИЕ </a:t>
            </a:r>
            <a:endParaRPr lang="ru-RU" sz="2800" b="1" i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Корень мой находится в цене.</a:t>
            </a:r>
            <a:endParaRPr lang="ru-RU" sz="28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очерке найди приставку мне,</a:t>
            </a:r>
            <a:endParaRPr lang="ru-RU" sz="28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Суффикс мой в тетрадке вы встречали,</a:t>
            </a:r>
            <a:endParaRPr lang="ru-RU" sz="2800" b="1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Весь же – в дневнике я и в журнале.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ОЦЕНКА</a:t>
            </a:r>
            <a:endParaRPr lang="ru-RU" sz="2800" b="1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89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89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89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89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89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9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89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389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3891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3891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891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891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xtBox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925" y="158750"/>
            <a:ext cx="7437438" cy="1182688"/>
          </a:xfrm>
          <a:prstGeom prst="rect">
            <a:avLst/>
          </a:prstGeom>
          <a:noFill/>
        </p:spPr>
      </p:pic>
      <p:pic>
        <p:nvPicPr>
          <p:cNvPr id="10243" name="Рисунок 3" descr="star022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13" y="214313"/>
            <a:ext cx="1208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Рисунок 4" descr="принцесса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2071688"/>
            <a:ext cx="2155825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500063" y="1571625"/>
            <a:ext cx="5643562" cy="2428875"/>
          </a:xfrm>
          <a:prstGeom prst="wedgeRoundRectCallout">
            <a:avLst>
              <a:gd name="adj1" fmla="val 69576"/>
              <a:gd name="adj2" fmla="val -22223"/>
              <a:gd name="adj3" fmla="val 16667"/>
            </a:avLst>
          </a:prstGeom>
          <a:blipFill>
            <a:blip r:embed="rId5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008000"/>
                </a:solidFill>
                <a:latin typeface="American Retro" pitchFamily="66" charset="0"/>
              </a:rPr>
              <a:t>Выбери слово, строение которого соответствует схеме: корень, суффикс, окончание</a:t>
            </a:r>
            <a:r>
              <a:rPr lang="ru-RU" sz="4400" b="1" dirty="0">
                <a:solidFill>
                  <a:srgbClr val="008000"/>
                </a:solidFill>
                <a:latin typeface="American Retro" pitchFamily="66" charset="0"/>
              </a:rPr>
              <a:t>.</a:t>
            </a:r>
          </a:p>
        </p:txBody>
      </p:sp>
      <p:grpSp>
        <p:nvGrpSpPr>
          <p:cNvPr id="6" name="Параллелограмм 5"/>
          <p:cNvGrpSpPr>
            <a:grpSpLocks/>
          </p:cNvGrpSpPr>
          <p:nvPr/>
        </p:nvGrpSpPr>
        <p:grpSpPr bwMode="auto">
          <a:xfrm>
            <a:off x="530225" y="4389438"/>
            <a:ext cx="3151188" cy="785812"/>
            <a:chOff x="334" y="2765"/>
            <a:chExt cx="1985" cy="495"/>
          </a:xfrm>
        </p:grpSpPr>
        <p:pic>
          <p:nvPicPr>
            <p:cNvPr id="51205" name="Параллелограмм 5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4" y="2765"/>
              <a:ext cx="1985" cy="495"/>
            </a:xfrm>
            <a:prstGeom prst="rect">
              <a:avLst/>
            </a:prstGeom>
            <a:noFill/>
          </p:spPr>
        </p:pic>
        <p:sp>
          <p:nvSpPr>
            <p:cNvPr id="51206" name="Text Box 6"/>
            <p:cNvSpPr txBox="1">
              <a:spLocks noChangeArrowheads="1"/>
            </p:cNvSpPr>
            <p:nvPr/>
          </p:nvSpPr>
          <p:spPr bwMode="auto">
            <a:xfrm>
              <a:off x="568" y="2838"/>
              <a:ext cx="1519" cy="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200" b="1">
                  <a:solidFill>
                    <a:srgbClr val="FF0066"/>
                  </a:solidFill>
                  <a:latin typeface="American Retro"/>
                </a:rPr>
                <a:t>Перелесок</a:t>
              </a:r>
              <a:r>
                <a:rPr lang="ru-RU" sz="4400" b="1">
                  <a:solidFill>
                    <a:srgbClr val="FF0066"/>
                  </a:solidFill>
                  <a:latin typeface="American Retro"/>
                </a:rPr>
                <a:t> </a:t>
              </a:r>
              <a:r>
                <a:rPr lang="ru-RU" sz="3600">
                  <a:solidFill>
                    <a:srgbClr val="FF0066"/>
                  </a:solidFill>
                  <a:latin typeface="American Retro"/>
                </a:rPr>
                <a:t> </a:t>
              </a:r>
            </a:p>
          </p:txBody>
        </p:sp>
      </p:grpSp>
      <p:grpSp>
        <p:nvGrpSpPr>
          <p:cNvPr id="7" name="Параллелограмм 6"/>
          <p:cNvGrpSpPr>
            <a:grpSpLocks/>
          </p:cNvGrpSpPr>
          <p:nvPr/>
        </p:nvGrpSpPr>
        <p:grpSpPr bwMode="auto">
          <a:xfrm>
            <a:off x="4170363" y="4389438"/>
            <a:ext cx="2584450" cy="785812"/>
            <a:chOff x="2627" y="2765"/>
            <a:chExt cx="1628" cy="495"/>
          </a:xfrm>
        </p:grpSpPr>
        <p:pic>
          <p:nvPicPr>
            <p:cNvPr id="51208" name="Параллелограмм 6"/>
            <p:cNvPicPr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27" y="2765"/>
              <a:ext cx="1628" cy="495"/>
            </a:xfrm>
            <a:prstGeom prst="rect">
              <a:avLst/>
            </a:prstGeom>
            <a:noFill/>
          </p:spPr>
        </p:pic>
        <p:sp>
          <p:nvSpPr>
            <p:cNvPr id="51209" name="Text Box 9"/>
            <p:cNvSpPr txBox="1">
              <a:spLocks noChangeArrowheads="1"/>
            </p:cNvSpPr>
            <p:nvPr/>
          </p:nvSpPr>
          <p:spPr bwMode="auto">
            <a:xfrm>
              <a:off x="2833" y="2841"/>
              <a:ext cx="1219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600" b="1">
                  <a:solidFill>
                    <a:srgbClr val="FF0066"/>
                  </a:solidFill>
                  <a:latin typeface="American Retro"/>
                </a:rPr>
                <a:t>Книжка</a:t>
              </a:r>
              <a:r>
                <a:rPr lang="ru-RU" sz="4400" b="1">
                  <a:solidFill>
                    <a:srgbClr val="FF0066"/>
                  </a:solidFill>
                  <a:latin typeface="American Retro"/>
                </a:rPr>
                <a:t> </a:t>
              </a:r>
            </a:p>
          </p:txBody>
        </p:sp>
      </p:grpSp>
      <p:grpSp>
        <p:nvGrpSpPr>
          <p:cNvPr id="8" name="Параллелограмм 7"/>
          <p:cNvGrpSpPr>
            <a:grpSpLocks/>
          </p:cNvGrpSpPr>
          <p:nvPr/>
        </p:nvGrpSpPr>
        <p:grpSpPr bwMode="auto">
          <a:xfrm>
            <a:off x="1384300" y="5535613"/>
            <a:ext cx="2151063" cy="779462"/>
            <a:chOff x="872" y="3487"/>
            <a:chExt cx="1355" cy="491"/>
          </a:xfrm>
        </p:grpSpPr>
        <p:pic>
          <p:nvPicPr>
            <p:cNvPr id="51211" name="Параллелограмм 7"/>
            <p:cNvPicPr>
              <a:picLocks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72" y="3487"/>
              <a:ext cx="1355" cy="491"/>
            </a:xfrm>
            <a:prstGeom prst="rect">
              <a:avLst/>
            </a:prstGeom>
            <a:noFill/>
          </p:spPr>
        </p:pic>
        <p:sp>
          <p:nvSpPr>
            <p:cNvPr id="51212" name="Text Box 12"/>
            <p:cNvSpPr txBox="1">
              <a:spLocks noChangeArrowheads="1"/>
            </p:cNvSpPr>
            <p:nvPr/>
          </p:nvSpPr>
          <p:spPr bwMode="auto">
            <a:xfrm>
              <a:off x="1056" y="3564"/>
              <a:ext cx="993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600" b="1">
                  <a:solidFill>
                    <a:srgbClr val="FF0066"/>
                  </a:solidFill>
                  <a:latin typeface="American Retro"/>
                </a:rPr>
                <a:t>Книга</a:t>
              </a:r>
              <a:r>
                <a:rPr lang="ru-RU" sz="4400" b="1">
                  <a:solidFill>
                    <a:srgbClr val="FF0066"/>
                  </a:solidFill>
                  <a:latin typeface="American Retro"/>
                </a:rPr>
                <a:t>  </a:t>
              </a:r>
            </a:p>
          </p:txBody>
        </p:sp>
      </p:grpSp>
      <p:grpSp>
        <p:nvGrpSpPr>
          <p:cNvPr id="9" name="Параллелограмм 8"/>
          <p:cNvGrpSpPr>
            <a:grpSpLocks/>
          </p:cNvGrpSpPr>
          <p:nvPr/>
        </p:nvGrpSpPr>
        <p:grpSpPr bwMode="auto">
          <a:xfrm>
            <a:off x="4602163" y="5535613"/>
            <a:ext cx="2152650" cy="779462"/>
            <a:chOff x="2899" y="3487"/>
            <a:chExt cx="1356" cy="491"/>
          </a:xfrm>
        </p:grpSpPr>
        <p:pic>
          <p:nvPicPr>
            <p:cNvPr id="51214" name="Параллелограмм 8"/>
            <p:cNvPicPr>
              <a:picLocks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899" y="3487"/>
              <a:ext cx="1356" cy="491"/>
            </a:xfrm>
            <a:prstGeom prst="rect">
              <a:avLst/>
            </a:prstGeom>
            <a:noFill/>
          </p:spPr>
        </p:pic>
        <p:sp>
          <p:nvSpPr>
            <p:cNvPr id="51215" name="Text Box 15"/>
            <p:cNvSpPr txBox="1">
              <a:spLocks noChangeArrowheads="1"/>
            </p:cNvSpPr>
            <p:nvPr/>
          </p:nvSpPr>
          <p:spPr bwMode="auto">
            <a:xfrm>
              <a:off x="3081" y="3564"/>
              <a:ext cx="993" cy="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3200" b="1">
                  <a:solidFill>
                    <a:srgbClr val="FF0066"/>
                  </a:solidFill>
                  <a:latin typeface="American Retro"/>
                </a:rPr>
                <a:t>Повар</a:t>
              </a:r>
              <a:r>
                <a:rPr lang="ru-RU" sz="4400" b="1">
                  <a:solidFill>
                    <a:srgbClr val="FF0066"/>
                  </a:solidFill>
                  <a:latin typeface="American Retro"/>
                </a:rPr>
                <a:t>  </a:t>
              </a:r>
            </a:p>
          </p:txBody>
        </p:sp>
      </p:grp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8913" y="4937125"/>
            <a:ext cx="9302751" cy="118903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890588"/>
            <a:ext cx="5715000" cy="542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0" y="228600"/>
            <a:ext cx="7924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rgbClr val="0000FF"/>
                </a:solidFill>
              </a:rPr>
              <a:t>1) </a:t>
            </a:r>
            <a:r>
              <a:rPr lang="ru-RU" sz="1400" b="1">
                <a:solidFill>
                  <a:srgbClr val="0000FF"/>
                </a:solidFill>
              </a:rPr>
              <a:t>Часть речи которая обозначает действие предмета и отвечает на вопрос что делать?  что сделать?</a:t>
            </a: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0" y="457200"/>
            <a:ext cx="7848600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1400" b="1">
                <a:solidFill>
                  <a:srgbClr val="0000FF"/>
                </a:solidFill>
              </a:rPr>
              <a:t>2) </a:t>
            </a:r>
            <a:r>
              <a:rPr lang="ru-RU" sz="1400" b="1">
                <a:solidFill>
                  <a:srgbClr val="0000FF"/>
                </a:solidFill>
              </a:rPr>
              <a:t>Часть речи которая</a:t>
            </a:r>
          </a:p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0000FF"/>
                </a:solidFill>
              </a:rPr>
              <a:t> обозначает признак предмета</a:t>
            </a:r>
          </a:p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0000FF"/>
                </a:solidFill>
              </a:rPr>
              <a:t> и отвечает на вопросы какой? </a:t>
            </a:r>
          </a:p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0000FF"/>
                </a:solidFill>
              </a:rPr>
              <a:t>Какая? Какие?</a:t>
            </a: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0" y="1981200"/>
            <a:ext cx="80010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0000FF"/>
                </a:solidFill>
              </a:rPr>
              <a:t>3) Слова одинаковые </a:t>
            </a:r>
          </a:p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0000FF"/>
                </a:solidFill>
              </a:rPr>
              <a:t>по звучанию и написанию, </a:t>
            </a:r>
          </a:p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0000FF"/>
                </a:solidFill>
              </a:rPr>
              <a:t>но разные по лексическому значению.</a:t>
            </a:r>
            <a:r>
              <a:rPr lang="ru-RU" sz="1400" b="1"/>
              <a:t>  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0" y="2957513"/>
            <a:ext cx="91440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dirty="0">
                <a:solidFill>
                  <a:srgbClr val="0000FF"/>
                </a:solidFill>
              </a:rPr>
              <a:t>4) Часть речи которая </a:t>
            </a:r>
          </a:p>
          <a:p>
            <a:pPr>
              <a:spcBef>
                <a:spcPct val="50000"/>
              </a:spcBef>
            </a:pPr>
            <a:r>
              <a:rPr lang="ru-RU" sz="1400" b="1" dirty="0">
                <a:solidFill>
                  <a:srgbClr val="0000FF"/>
                </a:solidFill>
              </a:rPr>
              <a:t>обозначает предмет и отвечает</a:t>
            </a:r>
          </a:p>
          <a:p>
            <a:pPr>
              <a:spcBef>
                <a:spcPct val="50000"/>
              </a:spcBef>
            </a:pPr>
            <a:r>
              <a:rPr lang="ru-RU" sz="1400" b="1" dirty="0">
                <a:solidFill>
                  <a:srgbClr val="0000FF"/>
                </a:solidFill>
              </a:rPr>
              <a:t> на вопрос Кто? Что?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0" y="3886200"/>
            <a:ext cx="88392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0000FF"/>
                </a:solidFill>
              </a:rPr>
              <a:t>5)</a:t>
            </a:r>
            <a:r>
              <a:rPr lang="ru-RU" sz="1400" b="1"/>
              <a:t> </a:t>
            </a:r>
            <a:r>
              <a:rPr lang="ru-RU" sz="1400" b="1">
                <a:solidFill>
                  <a:srgbClr val="0000FF"/>
                </a:solidFill>
              </a:rPr>
              <a:t>Слова близкие по</a:t>
            </a:r>
          </a:p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0000FF"/>
                </a:solidFill>
              </a:rPr>
              <a:t> лексическому значению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0" y="4572000"/>
            <a:ext cx="8534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0000FF"/>
                </a:solidFill>
              </a:rPr>
              <a:t>6) Слова противоположные</a:t>
            </a:r>
          </a:p>
          <a:p>
            <a:pPr>
              <a:spcBef>
                <a:spcPct val="50000"/>
              </a:spcBef>
            </a:pPr>
            <a:r>
              <a:rPr lang="ru-RU" sz="1400" b="1">
                <a:solidFill>
                  <a:srgbClr val="0000FF"/>
                </a:solidFill>
              </a:rPr>
              <a:t> по лексическому значению</a:t>
            </a:r>
          </a:p>
          <a:p>
            <a:pPr>
              <a:spcBef>
                <a:spcPct val="50000"/>
              </a:spcBef>
            </a:pPr>
            <a:endParaRPr lang="ru-RU" sz="1400" b="1"/>
          </a:p>
        </p:txBody>
      </p:sp>
      <p:sp>
        <p:nvSpPr>
          <p:cNvPr id="30735" name="WordArt 15"/>
          <p:cNvSpPr>
            <a:spLocks noChangeArrowheads="1" noChangeShapeType="1" noTextEdit="1"/>
          </p:cNvSpPr>
          <p:nvPr/>
        </p:nvSpPr>
        <p:spPr bwMode="auto">
          <a:xfrm rot="5400000">
            <a:off x="3581400" y="3810000"/>
            <a:ext cx="4572000" cy="304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п р и л а г а т е л ь н о е</a:t>
            </a:r>
          </a:p>
        </p:txBody>
      </p:sp>
      <p:sp>
        <p:nvSpPr>
          <p:cNvPr id="30736" name="WordArt 16"/>
          <p:cNvSpPr>
            <a:spLocks noChangeArrowheads="1" noChangeShapeType="1" noTextEdit="1"/>
          </p:cNvSpPr>
          <p:nvPr/>
        </p:nvSpPr>
        <p:spPr bwMode="auto">
          <a:xfrm>
            <a:off x="4876800" y="5334000"/>
            <a:ext cx="169545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о  м  о  н  и  м</a:t>
            </a:r>
          </a:p>
        </p:txBody>
      </p:sp>
      <p:sp>
        <p:nvSpPr>
          <p:cNvPr id="30734" name="WordArt 14"/>
          <p:cNvSpPr>
            <a:spLocks noChangeArrowheads="1" noChangeShapeType="1" noTextEdit="1"/>
          </p:cNvSpPr>
          <p:nvPr/>
        </p:nvSpPr>
        <p:spPr bwMode="auto">
          <a:xfrm>
            <a:off x="5105400" y="2971800"/>
            <a:ext cx="18288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87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г л а г о л</a:t>
            </a:r>
          </a:p>
        </p:txBody>
      </p:sp>
      <p:sp>
        <p:nvSpPr>
          <p:cNvPr id="30738" name="WordArt 18"/>
          <p:cNvSpPr>
            <a:spLocks noChangeArrowheads="1" noChangeShapeType="1" noTextEdit="1"/>
          </p:cNvSpPr>
          <p:nvPr/>
        </p:nvSpPr>
        <p:spPr bwMode="auto">
          <a:xfrm rot="5400000">
            <a:off x="6172200" y="2057400"/>
            <a:ext cx="2438400" cy="304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9921"/>
              </a:avLst>
            </a:prstTxWarp>
          </a:bodyPr>
          <a:lstStyle/>
          <a:p>
            <a:pPr algn="ctr" fontAlgn="auto"/>
            <a:r>
              <a:rPr lang="ru-RU" sz="1200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с и н о н и м </a:t>
            </a:r>
          </a:p>
        </p:txBody>
      </p:sp>
      <p:sp>
        <p:nvSpPr>
          <p:cNvPr id="30737" name="WordArt 17"/>
          <p:cNvSpPr>
            <a:spLocks noChangeArrowheads="1" noChangeShapeType="1" noTextEdit="1"/>
          </p:cNvSpPr>
          <p:nvPr/>
        </p:nvSpPr>
        <p:spPr bwMode="auto">
          <a:xfrm>
            <a:off x="3505200" y="2362200"/>
            <a:ext cx="4648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с у щ е с т в и т е л ь н о е</a:t>
            </a:r>
          </a:p>
        </p:txBody>
      </p:sp>
      <p:sp>
        <p:nvSpPr>
          <p:cNvPr id="30739" name="WordArt 19"/>
          <p:cNvSpPr>
            <a:spLocks noChangeArrowheads="1" noChangeShapeType="1" noTextEdit="1"/>
          </p:cNvSpPr>
          <p:nvPr/>
        </p:nvSpPr>
        <p:spPr bwMode="auto">
          <a:xfrm>
            <a:off x="7010400" y="1676400"/>
            <a:ext cx="21336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о н т о н и м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7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20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5" dur="20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  <p:bldP spid="30727" grpId="0"/>
      <p:bldP spid="30728" grpId="0"/>
      <p:bldP spid="30729" grpId="0"/>
      <p:bldP spid="30731" grpId="0"/>
      <p:bldP spid="30735" grpId="0" animBg="1"/>
      <p:bldP spid="30736" grpId="0" animBg="1"/>
      <p:bldP spid="30734" grpId="0" animBg="1"/>
      <p:bldP spid="30738" grpId="0" animBg="1"/>
      <p:bldP spid="30737" grpId="0" animBg="1"/>
      <p:bldP spid="3073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ChangeArrowheads="1"/>
          </p:cNvSpPr>
          <p:nvPr/>
        </p:nvSpPr>
        <p:spPr bwMode="auto">
          <a:xfrm>
            <a:off x="642938" y="571500"/>
            <a:ext cx="8501062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32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местоимения самые чистые? 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Вы, мы, ты</a:t>
            </a:r>
            <a:endParaRPr lang="ru-RU" sz="2800" b="1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-"/>
            </a:pPr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Придумайте слово из семи местоимений.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</a:t>
            </a:r>
            <a:endParaRPr lang="ru-RU" sz="28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Какие местоимения можно встретить </a:t>
            </a: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дорогах?  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МЫ</a:t>
            </a:r>
            <a:endParaRPr lang="ru-RU" sz="2800" b="1">
              <a:ea typeface="Calibri" pitchFamily="34" charset="0"/>
              <a:cs typeface="Times New Roman" pitchFamily="18" charset="0"/>
            </a:endParaRPr>
          </a:p>
          <a:p>
            <a:pPr algn="just" eaLnBrk="0" hangingPunct="0">
              <a:buFontTx/>
              <a:buChar char="-"/>
            </a:pPr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Какой предлог можно сыграть  на музыкальном инструменте или спеть?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</a:t>
            </a:r>
            <a:endParaRPr lang="ru-RU" sz="28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Какие два предлога помогают определить </a:t>
            </a:r>
          </a:p>
          <a:p>
            <a:pPr algn="just" eaLnBrk="0" hangingPunct="0"/>
            <a:r>
              <a:rPr lang="ru-RU" sz="2800" b="1" i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нужное количество лекарства?</a:t>
            </a:r>
          </a:p>
          <a:p>
            <a:pPr algn="just" eaLnBrk="0" hangingPunct="0"/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 ЗА</a:t>
            </a:r>
            <a:endParaRPr lang="ru-RU" sz="2800" b="1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30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0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0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0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30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30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0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30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30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30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050" y="4151313"/>
            <a:ext cx="8888413" cy="1189037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extBox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38" y="371475"/>
            <a:ext cx="8059737" cy="1182688"/>
          </a:xfrm>
          <a:prstGeom prst="rect">
            <a:avLst/>
          </a:prstGeom>
          <a:noFill/>
        </p:spPr>
      </p:pic>
      <p:pic>
        <p:nvPicPr>
          <p:cNvPr id="12291" name="Рисунок 3" descr="star017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285750"/>
            <a:ext cx="13589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Рисунок 4" descr="принц3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95525"/>
            <a:ext cx="28194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3071813" y="2071688"/>
            <a:ext cx="5429250" cy="3286125"/>
          </a:xfrm>
          <a:prstGeom prst="wedgeRoundRectCallout">
            <a:avLst>
              <a:gd name="adj1" fmla="val -79314"/>
              <a:gd name="adj2" fmla="val -33352"/>
              <a:gd name="adj3" fmla="val 16667"/>
            </a:avLst>
          </a:prstGeom>
          <a:blipFill>
            <a:blip r:embed="rId5" cstate="print"/>
            <a:tile tx="0" ty="0" sx="100000" sy="100000" flip="none" algn="tl"/>
          </a:blip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 dirty="0">
              <a:solidFill>
                <a:srgbClr val="C00000"/>
              </a:solidFill>
              <a:latin typeface="American Retro" pitchFamily="66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latin typeface="American Retro" pitchFamily="66" charset="0"/>
              </a:rPr>
              <a:t>Какими  частями  речи  могут  быть  слова  </a:t>
            </a:r>
            <a:r>
              <a:rPr lang="ru-RU" sz="2800" i="1" dirty="0">
                <a:solidFill>
                  <a:srgbClr val="FF0000"/>
                </a:solidFill>
                <a:latin typeface="Arial Black" pitchFamily="34" charset="0"/>
              </a:rPr>
              <a:t>дали, жгут, стих </a:t>
            </a:r>
            <a:r>
              <a:rPr lang="ru-RU" sz="3600" b="1" dirty="0">
                <a:solidFill>
                  <a:srgbClr val="C00000"/>
                </a:solidFill>
                <a:latin typeface="American Retro" pitchFamily="66" charset="0"/>
              </a:rPr>
              <a:t>?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C00000"/>
                </a:solidFill>
                <a:latin typeface="American Retro" pitchFamily="66" charset="0"/>
              </a:rPr>
              <a:t>Приведите  примеры</a:t>
            </a:r>
            <a:r>
              <a:rPr lang="ru-RU" sz="3200" b="1" dirty="0">
                <a:solidFill>
                  <a:srgbClr val="C00000"/>
                </a:solidFill>
                <a:latin typeface="American Retro" pitchFamily="66" charset="0"/>
              </a:rPr>
              <a:t>.</a:t>
            </a:r>
          </a:p>
          <a:p>
            <a:pPr algn="ctr">
              <a:defRPr/>
            </a:pPr>
            <a:endParaRPr lang="ru-RU" sz="4000" dirty="0">
              <a:solidFill>
                <a:srgbClr val="FF0000"/>
              </a:solidFill>
              <a:latin typeface="American Retro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C:\Users\Наталья\Desktop\картинки на раб ст\0_29b0_324a6af0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TextBox 3"/>
          <p:cNvSpPr txBox="1">
            <a:spLocks noChangeArrowheads="1"/>
          </p:cNvSpPr>
          <p:nvPr/>
        </p:nvSpPr>
        <p:spPr bwMode="auto">
          <a:xfrm>
            <a:off x="214313" y="5286375"/>
            <a:ext cx="89296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Пусть сбудутся ваши мечты!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Прямоугольник 1"/>
          <p:cNvSpPr>
            <a:spLocks noChangeArrowheads="1"/>
          </p:cNvSpPr>
          <p:nvPr/>
        </p:nvSpPr>
        <p:spPr bwMode="auto">
          <a:xfrm>
            <a:off x="642938" y="642938"/>
            <a:ext cx="8093075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Использованные материалы</a:t>
            </a:r>
            <a:endParaRPr lang="en-US" sz="48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b="1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А. Т. Арсирий. Занимательные материалы по русскому языку. М. «Просвещение», 1995</a:t>
            </a:r>
          </a:p>
          <a:p>
            <a:r>
              <a:rPr lang="en-US" sz="2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.Э. А. Вартаньян. Путешествие в слово. М. «Русское слово», 1999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3.Картинки замков - </a:t>
            </a:r>
            <a:r>
              <a:rPr lang="en-US" sz="2000">
                <a:latin typeface="Times New Roman" pitchFamily="18" charset="0"/>
                <a:cs typeface="Times New Roman" pitchFamily="18" charset="0"/>
                <a:hlinkClick r:id="rId2"/>
              </a:rPr>
              <a:t>http://images.yandex.ru/yandsearch?text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4.Картинки алые паруса - </a:t>
            </a:r>
            <a:r>
              <a:rPr lang="en-US" sz="2000">
                <a:latin typeface="Times New Roman" pitchFamily="18" charset="0"/>
                <a:cs typeface="Times New Roman" pitchFamily="18" charset="0"/>
                <a:hlinkClick r:id="rId2"/>
              </a:rPr>
              <a:t>http://images.yandex.ru/yandsearch?text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=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5.Картинки физкультминутка - </a:t>
            </a:r>
            <a:r>
              <a:rPr lang="en-US" sz="2000">
                <a:latin typeface="Times New Roman" pitchFamily="18" charset="0"/>
                <a:cs typeface="Times New Roman" pitchFamily="18" charset="0"/>
                <a:hlinkClick r:id="rId3"/>
              </a:rPr>
              <a:t>http://images.yandex.ru/yandsearch?img_ur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6.Музыка И. Крутого  </a:t>
            </a:r>
            <a:r>
              <a:rPr lang="en-US" sz="2000">
                <a:latin typeface="Times New Roman" pitchFamily="18" charset="0"/>
                <a:cs typeface="Times New Roman" pitchFamily="18" charset="0"/>
                <a:hlinkClick r:id="rId4"/>
              </a:rPr>
              <a:t>http://www.audiopoisk.com/artist/igor_-krutoi/?p=2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7.Песня о русском языке - </a:t>
            </a:r>
            <a:r>
              <a:rPr lang="ru-RU" sz="2000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http://muzofon.com/search/группа- Кляксы</a:t>
            </a:r>
            <a:endParaRPr lang="ru-RU" sz="20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8.Песня «Не крутите пёстрый глобус» - </a:t>
            </a:r>
            <a:r>
              <a:rPr lang="ru-RU" sz="2000" u="sng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http://sharkmp3.net/music/</a:t>
            </a:r>
            <a:endParaRPr lang="en-US" sz="2000" u="sng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. Песня о правилах ударения. Радионяня.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1"/>
          <p:cNvSpPr txBox="1">
            <a:spLocks noChangeArrowheads="1"/>
          </p:cNvSpPr>
          <p:nvPr/>
        </p:nvSpPr>
        <p:spPr bwMode="auto">
          <a:xfrm>
            <a:off x="571500" y="571500"/>
            <a:ext cx="7929563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b="1">
                <a:latin typeface="Times New Roman" pitchFamily="18" charset="0"/>
                <a:cs typeface="Times New Roman" pitchFamily="18" charset="0"/>
              </a:rPr>
              <a:t>Он всё делал, так как его просили. </a:t>
            </a:r>
          </a:p>
          <a:p>
            <a:pPr marL="342900" indent="-342900"/>
            <a:r>
              <a:rPr lang="ru-RU" sz="3600" b="1">
                <a:latin typeface="Times New Roman" pitchFamily="18" charset="0"/>
                <a:cs typeface="Times New Roman" pitchFamily="18" charset="0"/>
              </a:rPr>
              <a:t>Он всё делал так, как его просили. 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b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ru-RU" sz="3600" b="1">
                <a:latin typeface="Times New Roman" pitchFamily="18" charset="0"/>
                <a:cs typeface="Times New Roman" pitchFamily="18" charset="0"/>
              </a:rPr>
              <a:t>Меня зовут Маша. </a:t>
            </a:r>
          </a:p>
          <a:p>
            <a:pPr marL="342900" indent="-342900"/>
            <a:r>
              <a:rPr lang="ru-RU" sz="3600" b="1">
                <a:latin typeface="Times New Roman" pitchFamily="18" charset="0"/>
                <a:cs typeface="Times New Roman" pitchFamily="18" charset="0"/>
              </a:rPr>
              <a:t>– Меня зовут, Маша. </a:t>
            </a:r>
            <a:endParaRPr lang="en-US" sz="36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b="1">
                <a:latin typeface="Times New Roman" pitchFamily="18" charset="0"/>
                <a:cs typeface="Times New Roman" pitchFamily="18" charset="0"/>
              </a:rPr>
              <a:t>Казнить нельзя помиловать</a:t>
            </a:r>
          </a:p>
          <a:p>
            <a:pPr marL="342900" indent="-342900"/>
            <a:r>
              <a:rPr lang="ru-RU" sz="3600" b="1">
                <a:latin typeface="Times New Roman" pitchFamily="18" charset="0"/>
                <a:cs typeface="Times New Roman" pitchFamily="18" charset="0"/>
              </a:rPr>
              <a:t>Казнить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нельзя помиловать.</a:t>
            </a:r>
          </a:p>
          <a:p>
            <a:pPr marL="342900" indent="-342900"/>
            <a:r>
              <a:rPr lang="ru-RU" sz="3600" b="1">
                <a:latin typeface="Times New Roman" pitchFamily="18" charset="0"/>
                <a:cs typeface="Times New Roman" pitchFamily="18" charset="0"/>
              </a:rPr>
              <a:t>Казнить нельзя</a:t>
            </a:r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>
                <a:latin typeface="Times New Roman" pitchFamily="18" charset="0"/>
                <a:cs typeface="Times New Roman" pitchFamily="18" charset="0"/>
              </a:rPr>
              <a:t>помиловать. </a:t>
            </a:r>
          </a:p>
          <a:p>
            <a:pPr marL="342900" indent="-342900"/>
            <a:endParaRPr lang="ru-RU" sz="3600" b="1" i="1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36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1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14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571500" y="571500"/>
            <a:ext cx="785812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Задание.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Царь приказал великому мастеру сделать статую золотую чашу держащую. </a:t>
            </a:r>
          </a:p>
          <a:p>
            <a:r>
              <a:rPr lang="ru-RU" sz="40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Как мастеру удалось сэкономить?</a:t>
            </a:r>
          </a:p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Сделал статую</a:t>
            </a:r>
            <a:r>
              <a:rPr lang="ru-RU" sz="4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>
                <a:latin typeface="Times New Roman" pitchFamily="18" charset="0"/>
                <a:cs typeface="Times New Roman" pitchFamily="18" charset="0"/>
              </a:rPr>
              <a:t>золотую чашу держащую. </a:t>
            </a:r>
          </a:p>
          <a:p>
            <a:endParaRPr lang="ru-RU" sz="4000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extBox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4925" y="158750"/>
            <a:ext cx="6888163" cy="1182688"/>
          </a:xfrm>
          <a:prstGeom prst="rect">
            <a:avLst/>
          </a:prstGeom>
          <a:noFill/>
        </p:spPr>
      </p:pic>
      <p:pic>
        <p:nvPicPr>
          <p:cNvPr id="20482" name="Рисунок 4" descr="дев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13" y="2357438"/>
            <a:ext cx="23082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4"/>
          <p:cNvSpPr>
            <a:spLocks noChangeArrowheads="1"/>
          </p:cNvSpPr>
          <p:nvPr/>
        </p:nvSpPr>
        <p:spPr bwMode="auto">
          <a:xfrm>
            <a:off x="0" y="3214688"/>
            <a:ext cx="7072313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3200" b="1">
                <a:latin typeface="Times New Roman" pitchFamily="18" charset="0"/>
                <a:cs typeface="Times New Roman" pitchFamily="18" charset="0"/>
              </a:rPr>
              <a:t>Приходила  тихонько  осень,</a:t>
            </a:r>
            <a:br>
              <a:rPr lang="ru-RU" sz="3200" b="1"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latin typeface="Times New Roman" pitchFamily="18" charset="0"/>
                <a:cs typeface="Times New Roman" pitchFamily="18" charset="0"/>
              </a:rPr>
              <a:t>Закутанная  в  туман.</a:t>
            </a:r>
            <a:br>
              <a:rPr lang="ru-RU" sz="3200" b="1"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latin typeface="Times New Roman" pitchFamily="18" charset="0"/>
                <a:cs typeface="Times New Roman" pitchFamily="18" charset="0"/>
              </a:rPr>
              <a:t>Она  дожди  приносила</a:t>
            </a:r>
            <a:br>
              <a:rPr lang="ru-RU" sz="3200" b="1"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latin typeface="Times New Roman" pitchFamily="18" charset="0"/>
                <a:cs typeface="Times New Roman" pitchFamily="18" charset="0"/>
              </a:rPr>
              <a:t>из  очень  далеких  стран.</a:t>
            </a:r>
            <a:endParaRPr lang="ru-RU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928662" y="1428736"/>
            <a:ext cx="5500726" cy="1428760"/>
          </a:xfrm>
          <a:prstGeom prst="wedgeRoundRectCallout">
            <a:avLst>
              <a:gd name="adj1" fmla="val 57869"/>
              <a:gd name="adj2" fmla="val 72774"/>
              <a:gd name="adj3" fmla="val 16667"/>
            </a:avLst>
          </a:prstGeom>
          <a:blipFill>
            <a:blip r:embed="rId5" cstate="print"/>
            <a:tile tx="0" ty="0" sx="100000" sy="100000" flip="none" algn="tl"/>
          </a:blipFill>
          <a:ln w="57150">
            <a:solidFill>
              <a:srgbClr val="00FF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66"/>
                </a:solidFill>
                <a:latin typeface="American Retro" pitchFamily="66" charset="0"/>
              </a:rPr>
              <a:t>Найдите главные члены предложения</a:t>
            </a:r>
            <a:r>
              <a:rPr lang="ru-RU" sz="4400" b="1" dirty="0">
                <a:solidFill>
                  <a:srgbClr val="FF0066"/>
                </a:solidFill>
                <a:latin typeface="American Retro" pitchFamily="66" charset="0"/>
              </a:rPr>
              <a:t>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star018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25" y="357188"/>
            <a:ext cx="9525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TextBox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7888" y="158750"/>
            <a:ext cx="6888162" cy="1182688"/>
          </a:xfrm>
          <a:prstGeom prst="rect">
            <a:avLst/>
          </a:prstGeom>
          <a:noFill/>
        </p:spPr>
      </p:pic>
      <p:pic>
        <p:nvPicPr>
          <p:cNvPr id="22531" name="Рисунок 4" descr="дев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13" y="2357438"/>
            <a:ext cx="230822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Прямоугольник 4"/>
          <p:cNvSpPr>
            <a:spLocks noChangeArrowheads="1"/>
          </p:cNvSpPr>
          <p:nvPr/>
        </p:nvSpPr>
        <p:spPr bwMode="auto">
          <a:xfrm>
            <a:off x="214313" y="3286125"/>
            <a:ext cx="750093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3200" b="1">
                <a:latin typeface="Times New Roman" pitchFamily="18" charset="0"/>
                <a:cs typeface="Times New Roman" pitchFamily="18" charset="0"/>
              </a:rPr>
              <a:t>Приходила  тихонько  осень,</a:t>
            </a:r>
            <a:br>
              <a:rPr lang="ru-RU" sz="3200" b="1"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latin typeface="Times New Roman" pitchFamily="18" charset="0"/>
                <a:cs typeface="Times New Roman" pitchFamily="18" charset="0"/>
              </a:rPr>
              <a:t>Закутанная  в  туман.</a:t>
            </a:r>
            <a:br>
              <a:rPr lang="ru-RU" sz="3200" b="1"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latin typeface="Times New Roman" pitchFamily="18" charset="0"/>
                <a:cs typeface="Times New Roman" pitchFamily="18" charset="0"/>
              </a:rPr>
              <a:t>Она  дожди  приносила</a:t>
            </a:r>
            <a:br>
              <a:rPr lang="ru-RU" sz="3200" b="1">
                <a:latin typeface="Times New Roman" pitchFamily="18" charset="0"/>
                <a:cs typeface="Times New Roman" pitchFamily="18" charset="0"/>
              </a:rPr>
            </a:br>
            <a:r>
              <a:rPr lang="ru-RU" sz="3200" b="1">
                <a:latin typeface="Times New Roman" pitchFamily="18" charset="0"/>
                <a:cs typeface="Times New Roman" pitchFamily="18" charset="0"/>
              </a:rPr>
              <a:t>из  очень  далеких  стран.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928662" y="1428736"/>
            <a:ext cx="5500726" cy="1428760"/>
          </a:xfrm>
          <a:prstGeom prst="wedgeRoundRectCallout">
            <a:avLst>
              <a:gd name="adj1" fmla="val 57869"/>
              <a:gd name="adj2" fmla="val 72774"/>
              <a:gd name="adj3" fmla="val 16667"/>
            </a:avLst>
          </a:prstGeom>
          <a:blipFill>
            <a:blip r:embed="rId5" cstate="print"/>
            <a:tile tx="0" ty="0" sx="100000" sy="100000" flip="none" algn="tl"/>
          </a:blipFill>
          <a:ln w="57150">
            <a:solidFill>
              <a:srgbClr val="00FF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FF0066"/>
                </a:solidFill>
                <a:latin typeface="American Retro" pitchFamily="66" charset="0"/>
              </a:rPr>
              <a:t>Найдите главные члены предложения.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572125" y="3786188"/>
            <a:ext cx="1071563" cy="1587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00125" y="3786188"/>
            <a:ext cx="2071688" cy="1587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00125" y="3929063"/>
            <a:ext cx="2071688" cy="1587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85813" y="4786313"/>
            <a:ext cx="857250" cy="1587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500438" y="4786313"/>
            <a:ext cx="2000250" cy="1587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500438" y="4929188"/>
            <a:ext cx="2000250" cy="1587"/>
          </a:xfrm>
          <a:prstGeom prst="line">
            <a:avLst/>
          </a:prstGeom>
          <a:ln w="3810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0688" y="365125"/>
            <a:ext cx="9272587" cy="1189038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1206</Words>
  <Application>Microsoft Office PowerPoint</Application>
  <PresentationFormat>Экран (4:3)</PresentationFormat>
  <Paragraphs>215</Paragraphs>
  <Slides>42</Slides>
  <Notes>1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Путешествие  в страну  Русского языка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Весёлые буквы</vt:lpstr>
      <vt:lpstr>ОТВЕТЫ</vt:lpstr>
      <vt:lpstr> Разгадайте метаграммы.  Метаграмма – это загадка, в которой надо угадать слово, заменяя один звук (букву) другим.  </vt:lpstr>
      <vt:lpstr>Слайд 16</vt:lpstr>
      <vt:lpstr>Слайд 17</vt:lpstr>
      <vt:lpstr>Физкультминутка </vt:lpstr>
      <vt:lpstr>Слайд 19</vt:lpstr>
      <vt:lpstr>   Послушайте стихотворение Ю. Тимянского  «Рассказ школьного портфеля и исправьте ошибки.</vt:lpstr>
      <vt:lpstr> 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 Устами младенца</vt:lpstr>
      <vt:lpstr>Устами младенца</vt:lpstr>
      <vt:lpstr>Устами младенца</vt:lpstr>
      <vt:lpstr>Устами младенца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Grey Wolf</dc:creator>
  <cp:lastModifiedBy>Русета</cp:lastModifiedBy>
  <cp:revision>112</cp:revision>
  <dcterms:created xsi:type="dcterms:W3CDTF">2010-07-15T12:46:41Z</dcterms:created>
  <dcterms:modified xsi:type="dcterms:W3CDTF">2018-03-20T17:00:29Z</dcterms:modified>
</cp:coreProperties>
</file>