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73" r:id="rId5"/>
    <p:sldId id="287" r:id="rId6"/>
    <p:sldId id="264" r:id="rId7"/>
    <p:sldId id="262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51CC7-67FE-4832-A760-778D2C5D1BD7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DFE02-DCE0-4131-9453-E52581A568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51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DFE02-DCE0-4131-9453-E52581A5685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2234C0B-45B3-409C-90C6-81D915830B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6C46B-50D9-4431-B323-E610C0914D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00AF6-167F-4BA6-B88E-7ABFCD5BA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C0AD5-6706-4BE4-AEE5-36BA17F70E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660A3-27DE-4432-9A9A-160E66D520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72439-8A14-4500-A556-AFF848F174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7BF53-6755-4DBE-BE81-BDAA6A59F1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10A4C-E364-40D4-B943-64450BD5A1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03AEE-2C41-4D0A-AE97-33D1034F76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78F53-5D0C-4532-BC69-8A0D68EA4D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DB943-A6EE-45E3-AC98-C497088F94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2747984A-6704-4658-8129-B708A0B4650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048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048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838200"/>
            <a:ext cx="7772400" cy="3962400"/>
          </a:xfrm>
        </p:spPr>
        <p:txBody>
          <a:bodyPr/>
          <a:lstStyle/>
          <a:p>
            <a:r>
              <a:rPr lang="ru-RU" sz="3700" dirty="0" smtClean="0">
                <a:solidFill>
                  <a:srgbClr val="00B050"/>
                </a:solidFill>
              </a:rPr>
              <a:t>Воспитание патриотизма у учащихся с </a:t>
            </a:r>
            <a:r>
              <a:rPr lang="ru-RU" sz="3700" dirty="0" smtClean="0">
                <a:solidFill>
                  <a:srgbClr val="00B050"/>
                </a:solidFill>
              </a:rPr>
              <a:t>умственной отсталостью </a:t>
            </a:r>
            <a:r>
              <a:rPr lang="ru-RU" sz="2800" dirty="0" smtClean="0">
                <a:solidFill>
                  <a:srgbClr val="00B050"/>
                </a:solidFill>
              </a:rPr>
              <a:t>(интеллектуальными </a:t>
            </a:r>
            <a:r>
              <a:rPr lang="ru-RU" sz="2800" dirty="0" smtClean="0">
                <a:solidFill>
                  <a:srgbClr val="00B050"/>
                </a:solidFill>
              </a:rPr>
              <a:t>нарушениями </a:t>
            </a:r>
            <a:r>
              <a:rPr lang="ru-RU" sz="2800" dirty="0" smtClean="0">
                <a:solidFill>
                  <a:srgbClr val="00B050"/>
                </a:solidFill>
              </a:rPr>
              <a:t>) </a:t>
            </a:r>
            <a:r>
              <a:rPr lang="ru-RU" sz="3700" dirty="0" smtClean="0">
                <a:solidFill>
                  <a:srgbClr val="00B050"/>
                </a:solidFill>
              </a:rPr>
              <a:t>через </a:t>
            </a:r>
            <a:r>
              <a:rPr lang="ru-RU" sz="3700" dirty="0" smtClean="0">
                <a:solidFill>
                  <a:srgbClr val="00B050"/>
                </a:solidFill>
              </a:rPr>
              <a:t>природоохранную деятельность</a:t>
            </a:r>
            <a:endParaRPr lang="ru-RU" sz="3700" dirty="0">
              <a:solidFill>
                <a:srgbClr val="00B05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181600"/>
            <a:ext cx="9144000" cy="1676400"/>
          </a:xfrm>
        </p:spPr>
        <p:txBody>
          <a:bodyPr/>
          <a:lstStyle/>
          <a:p>
            <a:pPr algn="r"/>
            <a:r>
              <a:rPr lang="ru-RU" sz="2400" b="1" i="1" dirty="0"/>
              <a:t>в</a:t>
            </a:r>
            <a:r>
              <a:rPr lang="ru-RU" sz="2400" b="1" i="1" dirty="0" smtClean="0"/>
              <a:t>оспитатель </a:t>
            </a:r>
            <a:r>
              <a:rPr lang="ru-RU" sz="2400" b="1" i="1" dirty="0" smtClean="0"/>
              <a:t>школы-интерната: Васильева О.А., высшая квалификационная категория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7" descr="G:\синичкин календарь\листовки\листовки 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06236"/>
            <a:ext cx="9143999" cy="54517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C:\Users\школа\Desktop\синичкин календарь 2\фото на проект\20180304_1539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IMG_442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655">
            <a:off x="144235" y="2604801"/>
            <a:ext cx="2490027" cy="164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MG_44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0641">
            <a:off x="6054687" y="2551475"/>
            <a:ext cx="2646388" cy="161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IMG_443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0"/>
            <a:ext cx="3445257" cy="2145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школа\Desktop\синичкин календарь 2\фото на проект\IMG_4432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309" y="4572000"/>
            <a:ext cx="3505200" cy="213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13916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7" descr="G:\синичкин календарь\листовки\листовки 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C:\Users\школа\Desktop\синичкин календарь 2\фото на проект\20180304_15165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90" y="1382235"/>
            <a:ext cx="373062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школа\Desktop\синичкин календарь 2\фото на проект\20180304_15220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49" y="1297892"/>
            <a:ext cx="38195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школа\Desktop\синичкин календарь 2\фото на проект\20180304_15271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10" y="4114800"/>
            <a:ext cx="4191000" cy="25146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Рисунок 7" descr="C:\Users\школа\Desktop\синичкин календарь 2\фото на проект\20180304_154119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540" y="4114800"/>
            <a:ext cx="411084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5232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7" descr="G:\синичкин календарь\листовки\листовки 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IMG_438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2058">
            <a:off x="226184" y="1694284"/>
            <a:ext cx="30289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MG_438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882">
            <a:off x="5389822" y="1701476"/>
            <a:ext cx="3384550" cy="230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IMG_438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" y="4248872"/>
            <a:ext cx="365760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школа\Desktop\синичкин календарь 2\фото на проект\IMG_4408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83162"/>
            <a:ext cx="3671570" cy="237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42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7" descr="G:\синичкин календарь\листовки\листовки 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IMG_44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1400">
            <a:off x="6037300" y="1568117"/>
            <a:ext cx="29813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G_44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0108">
            <a:off x="185722" y="1734761"/>
            <a:ext cx="29813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IMG_444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67200"/>
            <a:ext cx="3352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IMG_442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2390775"/>
            <a:ext cx="31242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G_443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336" y="4429125"/>
            <a:ext cx="31242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438400" y="609600"/>
            <a:ext cx="44958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ИЗГОТОВЛЕНИЕ КОРМУШЕК ДЛЯ ПТИЦ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90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7" descr="G:\синичкин календарь\листовки\листовки 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IMG_44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92382"/>
            <a:ext cx="4189412" cy="243173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5" descr="IMG_445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8067"/>
            <a:ext cx="2438400" cy="163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MG_445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2" y="2944712"/>
            <a:ext cx="254762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IMG_455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5830"/>
            <a:ext cx="3198495" cy="212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IMG_446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859" y="3886720"/>
            <a:ext cx="2779568" cy="174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IMG_445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986" y="4742757"/>
            <a:ext cx="3247159" cy="200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60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277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Пользователь\Desktop\Camera ра\Camera 1\20191007_0636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83" y="4572000"/>
            <a:ext cx="2893060" cy="162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Пользователь\Desktop\Camera ра\Camera 1\20191007_0029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643" y="4856769"/>
            <a:ext cx="3495675" cy="1966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Camera ра\Camera 1\20191007_0633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46703">
            <a:off x="-206656" y="2588549"/>
            <a:ext cx="2471162" cy="1435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Пользователь\Desktop\Camera ра\Camera\20181112_1449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33273">
            <a:off x="6621220" y="2396420"/>
            <a:ext cx="2906064" cy="172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ользователь\Desktop\Camera ра\Camera\20181112_14490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6769"/>
            <a:ext cx="3152775" cy="1773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Пользователь\Desktop\Camera ра\Camera\20181112_14483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524" y="2734310"/>
            <a:ext cx="3267075" cy="1837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Пользователь\Desktop\Camera ра\Camera\20181112_144801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" y="-70823"/>
            <a:ext cx="2819400" cy="1922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Пользователь\Desktop\Camera ра\Camera\20181112_144702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598" y="-122777"/>
            <a:ext cx="2832401" cy="1883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Пользователь\Desktop\Camera ра\Camera\20181112_144608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623" y="890250"/>
            <a:ext cx="2936875" cy="17287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906719" y="-50817"/>
            <a:ext cx="3330561" cy="680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1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D:\школа\КАРТИНКИ\фон\0_11850_fde3cad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5" y="-3175"/>
            <a:ext cx="92063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Пользователь\Desktop\Camera ра\Camera\20181112_1456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91000"/>
            <a:ext cx="3969385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ользователь\Desktop\Camera ра\Camera 1\20191007_0802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0450" y="903576"/>
            <a:ext cx="3933825" cy="2279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Пользователь\Desktop\Camera ра\Camera\20181112_14541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93598" y="2564536"/>
            <a:ext cx="3533196" cy="2241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408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школа\КАРТИНКИ\фон\0_11850_fde3cad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34636"/>
            <a:ext cx="92063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Пользователь\Desktop\Camera ра\Camera\20181202_1735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252742"/>
            <a:ext cx="3557040" cy="2168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ользователь\Desktop\Camera ра\Camera\20181202_1735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54992"/>
            <a:ext cx="3499889" cy="2094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Camera ра\Camera\20181129_1453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826" y="5024178"/>
            <a:ext cx="3248025" cy="1826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ользователь\Desktop\Camera ра\Camera\20181129_14531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839" y="3146683"/>
            <a:ext cx="3500870" cy="1884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Пользователь\Desktop\Camera ра\Camera\20181129_14524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4874895"/>
            <a:ext cx="3415030" cy="1920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29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школа\КАРТИНКИ\фон\0_11850_fde3cad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5" y="-3175"/>
            <a:ext cx="92063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Пользователь\Desktop\Camera ра\Camera\20181130_1349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69620" y="922020"/>
            <a:ext cx="3518535" cy="1979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Пользователь\Desktop\Camera ра\Camera\20181129_1455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49640" y="890934"/>
            <a:ext cx="3148330" cy="192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Пользователь\Desktop\Camera ра\Camera\20181129_14525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5" y="4800600"/>
            <a:ext cx="348615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Camera ра\Camera\20181202_1736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425825"/>
            <a:ext cx="3432233" cy="2019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Пользователь\Desktop\Camera ра\Camera\20181129_14552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5037078"/>
            <a:ext cx="3000375" cy="1865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17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школа\КАРТИНКИ\фон\0_11850_fde3cad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5" y="13855"/>
            <a:ext cx="92063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Пользователь\Desktop\Camera ра\Camera\20181129_1458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265"/>
            <a:ext cx="4991100" cy="306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ользователь\Desktop\Camera ра\Camera\20181202_2023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3800"/>
            <a:ext cx="4724400" cy="3026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17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2514600"/>
          </a:xfrm>
        </p:spPr>
        <p:txBody>
          <a:bodyPr/>
          <a:lstStyle/>
          <a:p>
            <a:pPr algn="ctr"/>
            <a:r>
              <a:rPr lang="ru-RU" dirty="0"/>
              <a:t>«Чтоб радость завтрашнего дня</a:t>
            </a:r>
            <a:br>
              <a:rPr lang="ru-RU" dirty="0"/>
            </a:br>
            <a:r>
              <a:rPr lang="ru-RU" dirty="0"/>
              <a:t>Сумел ты ощутить.</a:t>
            </a:r>
            <a:br>
              <a:rPr lang="ru-RU" dirty="0"/>
            </a:br>
            <a:r>
              <a:rPr lang="ru-RU" dirty="0"/>
              <a:t>Должна быть чистою Земля</a:t>
            </a:r>
            <a:br>
              <a:rPr lang="ru-RU" dirty="0"/>
            </a:br>
            <a:r>
              <a:rPr lang="ru-RU" dirty="0"/>
              <a:t>И небо чистым быть».</a:t>
            </a:r>
            <a:br>
              <a:rPr lang="ru-RU" dirty="0"/>
            </a:br>
            <a:endParaRPr lang="ru-RU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38400"/>
            <a:ext cx="8382000" cy="2209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кола\КАРТИНКИ\оформление\слова\33e4e5dd625b1e7752ba6943d8a9640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054" y="3607675"/>
            <a:ext cx="6699076" cy="334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школа\КАРТИНКИ\животные\насекомые\н (23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8803">
            <a:off x="363780" y="3958311"/>
            <a:ext cx="2857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школа\КАРТИНКИ\животные\птицы\п (36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41078" y="1052736"/>
            <a:ext cx="2174939" cy="100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школа\КАРТИНКИ\растения\цветы\53605927_1c78cda5ec201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7" y="-49882"/>
            <a:ext cx="3248025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школа\КАРТИНКИ\погода\7943126c556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529" y="127602"/>
            <a:ext cx="7299151" cy="72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07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2590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b="1" dirty="0"/>
              <a:t>ЭКОЛОГИЧЕСКОЕ ВОСПИТАНИЕ ШКОЛЬНИКОВ — </a:t>
            </a:r>
            <a:endParaRPr lang="ru-RU" sz="2000" b="1" dirty="0" smtClean="0"/>
          </a:p>
          <a:p>
            <a:pPr>
              <a:buFont typeface="Wingdings" pitchFamily="2" charset="2"/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это система мер, направленная на формирование у </a:t>
            </a:r>
            <a:r>
              <a:rPr lang="ru-RU" sz="2000" b="1" dirty="0" smtClean="0"/>
              <a:t>них</a:t>
            </a:r>
          </a:p>
          <a:p>
            <a:pPr>
              <a:buFont typeface="Wingdings" pitchFamily="2" charset="2"/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отзывчивого и бережного отношения к живой природе</a:t>
            </a:r>
            <a:r>
              <a:rPr lang="ru-RU" sz="2000" b="1" dirty="0" smtClean="0"/>
              <a:t>,</a:t>
            </a:r>
          </a:p>
          <a:p>
            <a:pPr>
              <a:buFont typeface="Wingdings" pitchFamily="2" charset="2"/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навыков, умений и способностей оказывать ей </a:t>
            </a:r>
            <a:r>
              <a:rPr lang="ru-RU" sz="2000" b="1" dirty="0" smtClean="0"/>
              <a:t>практическую</a:t>
            </a:r>
          </a:p>
          <a:p>
            <a:pPr>
              <a:buFont typeface="Wingdings" pitchFamily="2" charset="2"/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помощь, принимать во внимание возможные </a:t>
            </a:r>
            <a:r>
              <a:rPr lang="ru-RU" sz="2000" b="1" dirty="0" smtClean="0"/>
              <a:t>негативные</a:t>
            </a:r>
          </a:p>
          <a:p>
            <a:pPr>
              <a:buFont typeface="Wingdings" pitchFamily="2" charset="2"/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последствия своего взаимодействия с живыми объектами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D:\школа\КАРТИНКИ\фон\0_11850_fde3cad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5" y="-457200"/>
            <a:ext cx="9144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335846"/>
            <a:ext cx="8305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/>
          </a:p>
          <a:p>
            <a:pPr lvl="0"/>
            <a:r>
              <a:rPr lang="ru-RU" sz="2800" b="1" dirty="0"/>
              <a:t>Задачи экологического воспитания:</a:t>
            </a:r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marL="342900" lvl="0" indent="-342900">
              <a:buFont typeface="Wingdings" pitchFamily="2" charset="2"/>
              <a:buChar char="§"/>
            </a:pPr>
            <a:r>
              <a:rPr lang="ru-RU" sz="2000" b="1" dirty="0" smtClean="0"/>
              <a:t>образовательные </a:t>
            </a:r>
            <a:r>
              <a:rPr lang="ru-RU" sz="2000" b="1" dirty="0"/>
              <a:t>- формирование системы знаний об экологических проблемах современности и пути их разрешения;</a:t>
            </a:r>
          </a:p>
          <a:p>
            <a:pPr lvl="0"/>
            <a:endParaRPr lang="ru-RU" sz="2000" b="1" dirty="0"/>
          </a:p>
          <a:p>
            <a:pPr marL="342900" lvl="0" indent="-342900">
              <a:buFont typeface="Wingdings" pitchFamily="2" charset="2"/>
              <a:buChar char="§"/>
            </a:pPr>
            <a:r>
              <a:rPr lang="ru-RU" sz="2000" b="1" dirty="0"/>
              <a:t>воспитательные - формирование мотивов, потребностей и привычек экологически целесообразного поведения и деятельности, здорового образа жизни;</a:t>
            </a:r>
          </a:p>
          <a:p>
            <a:pPr lvl="0"/>
            <a:endParaRPr lang="ru-RU" sz="2000" b="1" dirty="0"/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/>
              <a:t>развивающие - развитие умений по изучению, оценке состояния и улучшению окружающей среды своей местности; развитие стремление к активной деятельности по охране окружающей среды: интеллектуального (способности к анализу экологических ситуаций), эмоционального (отношение к природе как к универсальной ценности), нравственного (воли и настойчивости, ответственности)</a:t>
            </a:r>
          </a:p>
        </p:txBody>
      </p:sp>
    </p:spTree>
    <p:extLst>
      <p:ext uri="{BB962C8B-B14F-4D97-AF65-F5344CB8AC3E}">
        <p14:creationId xmlns:p14="http://schemas.microsoft.com/office/powerpoint/2010/main" val="21637902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2" descr="G:\синичкин календарь\синица 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8B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81000"/>
            <a:ext cx="9144000" cy="6096000"/>
          </a:xfrm>
          <a:prstGeom prst="rect">
            <a:avLst/>
          </a:prstGeom>
          <a:solidFill>
            <a:srgbClr val="00B0F0"/>
          </a:solidFill>
          <a:ln w="0">
            <a:solidFill>
              <a:schemeClr val="bg1"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9050">
                <a:solidFill>
                  <a:srgbClr val="4F271C">
                    <a:tint val="1000"/>
                  </a:srgbClr>
                </a:solidFill>
                <a:prstDash val="solid"/>
              </a:ln>
              <a:solidFill>
                <a:srgbClr val="C32D2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57713" y="1651000"/>
            <a:ext cx="180022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Дети школьного возраста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4427538" y="1773238"/>
            <a:ext cx="979487" cy="484187"/>
          </a:xfrm>
          <a:prstGeom prst="rightArrow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1499" y="1628775"/>
            <a:ext cx="2044701" cy="1008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воспитатели</a:t>
            </a:r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2700338" y="2565400"/>
            <a:ext cx="484187" cy="977900"/>
          </a:xfrm>
          <a:prstGeom prst="downArrow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6659563" y="2636838"/>
            <a:ext cx="485775" cy="977900"/>
          </a:xfrm>
          <a:prstGeom prst="downArrow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11863" y="3716338"/>
            <a:ext cx="194468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Педагог трудового обучения</a:t>
            </a:r>
          </a:p>
        </p:txBody>
      </p:sp>
      <p:sp>
        <p:nvSpPr>
          <p:cNvPr id="13" name="Стрелка вниз 12"/>
          <p:cNvSpPr/>
          <p:nvPr/>
        </p:nvSpPr>
        <p:spPr>
          <a:xfrm rot="3415240">
            <a:off x="6168231" y="4561682"/>
            <a:ext cx="484187" cy="977900"/>
          </a:xfrm>
          <a:prstGeom prst="downArrow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1275" y="4941888"/>
            <a:ext cx="19446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родители</a:t>
            </a:r>
          </a:p>
        </p:txBody>
      </p:sp>
      <p:sp>
        <p:nvSpPr>
          <p:cNvPr id="15" name="Стрелка вниз 14"/>
          <p:cNvSpPr/>
          <p:nvPr/>
        </p:nvSpPr>
        <p:spPr>
          <a:xfrm rot="7643213">
            <a:off x="2993231" y="4582319"/>
            <a:ext cx="484188" cy="977900"/>
          </a:xfrm>
          <a:prstGeom prst="downArrow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63713" y="3644900"/>
            <a:ext cx="219868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библиотекарь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76672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9050">
                  <a:solidFill>
                    <a:srgbClr val="4F271C">
                      <a:tint val="1000"/>
                    </a:srgbClr>
                  </a:solidFill>
                  <a:prstDash val="solid"/>
                </a:ln>
                <a:solidFill>
                  <a:srgbClr val="C32D2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Calibri"/>
                <a:cs typeface="+mn-cs"/>
              </a:rPr>
              <a:t>УЧАСТНИКИ</a:t>
            </a:r>
            <a:endParaRPr kumimoji="0" lang="ru-RU" sz="5400" b="1" i="0" u="none" strike="noStrike" kern="0" cap="none" spc="0" normalizeH="0" baseline="0" noProof="0" dirty="0">
              <a:ln w="19050">
                <a:solidFill>
                  <a:srgbClr val="4F271C">
                    <a:tint val="1000"/>
                  </a:srgbClr>
                </a:solidFill>
                <a:prstDash val="solid"/>
              </a:ln>
              <a:solidFill>
                <a:srgbClr val="C32D2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Calibri"/>
              <a:cs typeface="+mn-cs"/>
            </a:endParaRPr>
          </a:p>
        </p:txBody>
      </p:sp>
      <p:sp>
        <p:nvSpPr>
          <p:cNvPr id="18" name="Солнце 17"/>
          <p:cNvSpPr/>
          <p:nvPr/>
        </p:nvSpPr>
        <p:spPr>
          <a:xfrm>
            <a:off x="250825" y="47625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олнце 18"/>
          <p:cNvSpPr/>
          <p:nvPr/>
        </p:nvSpPr>
        <p:spPr>
          <a:xfrm>
            <a:off x="7956550" y="47625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7659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резентации по экологии\формы 2.jpg"/>
          <p:cNvPicPr>
            <a:picLocks noChangeAspect="1" noChangeArrowheads="1"/>
          </p:cNvPicPr>
          <p:nvPr/>
        </p:nvPicPr>
        <p:blipFill>
          <a:blip r:embed="rId2" cstate="print">
            <a:lum contrast="-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>
            <a:solidFill>
              <a:srgbClr val="FFFFFF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1143000"/>
            <a:ext cx="609600" cy="5334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86200" y="6248400"/>
            <a:ext cx="381000" cy="152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00200" y="6477000"/>
            <a:ext cx="838200" cy="228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7772400" cy="99060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Направления </a:t>
            </a:r>
            <a:r>
              <a:rPr lang="ru-RU" sz="3200" dirty="0" smtClean="0">
                <a:solidFill>
                  <a:srgbClr val="002060"/>
                </a:solidFill>
              </a:rPr>
              <a:t>внеклассной работы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990600"/>
            <a:ext cx="83820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/>
              <a:t>Исследовательское направление (экскурсии, наблюдения, опыты).</a:t>
            </a:r>
          </a:p>
          <a:p>
            <a:pPr>
              <a:lnSpc>
                <a:spcPct val="90000"/>
              </a:lnSpc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sz="2400" b="1" dirty="0"/>
              <a:t>Познавательное направление работы (дидактические игры, беседы, заочные путешествия, викторины, конкурсы).</a:t>
            </a:r>
          </a:p>
          <a:p>
            <a:pPr>
              <a:lnSpc>
                <a:spcPct val="90000"/>
              </a:lnSpc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sz="2400" b="1" dirty="0"/>
              <a:t>Познавательно-развлекательное направление работы (праздники, утренники, устные журналы, экологические игры, игры-путешествия</a:t>
            </a:r>
            <a:r>
              <a:rPr lang="ru-RU" sz="2400" b="1" dirty="0" smtClean="0"/>
              <a:t>).</a:t>
            </a:r>
          </a:p>
          <a:p>
            <a:pPr>
              <a:lnSpc>
                <a:spcPct val="90000"/>
              </a:lnSpc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sz="2400" b="1" dirty="0"/>
              <a:t>Практическое направление работы (прополка растений на пришкольном участке, уход за комнатными растениями в классе, подкормка птиц, уборка мусора на территории школы и около дома).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Пользователь\Desktop\Camera ра\20190420_1731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7191">
            <a:off x="493227" y="1447798"/>
            <a:ext cx="4210858" cy="2623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ользователь\Desktop\Camera ра\Camera\20181119_1536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0377">
            <a:off x="5027259" y="1455101"/>
            <a:ext cx="3537585" cy="2609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124867323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4497269"/>
            <a:ext cx="3024336" cy="22692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05000" y="152400"/>
            <a:ext cx="4724400" cy="674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Трудовое воспитание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584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Пользователь\Desktop\педчтения\экологическое воспитание\воспитанники школы -интернат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6324600" cy="4267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562100" y="457200"/>
            <a:ext cx="609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ЭКОЛОГИЧЕСКИЕ АКЦИИ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56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497</TotalTime>
  <Words>258</Words>
  <Application>Microsoft Office PowerPoint</Application>
  <PresentationFormat>Экран (4:3)</PresentationFormat>
  <Paragraphs>40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Студия</vt:lpstr>
      <vt:lpstr>Воспитание патриотизма у учащихся с умственной отсталостью (интеллектуальными нарушениями ) через природоохранную деятельность</vt:lpstr>
      <vt:lpstr>«Чтоб радость завтрашнего дня Сумел ты ощутить. Должна быть чистою Земля И небо чистым быть». </vt:lpstr>
      <vt:lpstr> </vt:lpstr>
      <vt:lpstr>Презентация PowerPoint</vt:lpstr>
      <vt:lpstr>Презентация PowerPoint</vt:lpstr>
      <vt:lpstr>Презентация PowerPoint</vt:lpstr>
      <vt:lpstr>Направления внеклассной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33</cp:revision>
  <cp:lastPrinted>1601-01-01T00:00:00Z</cp:lastPrinted>
  <dcterms:created xsi:type="dcterms:W3CDTF">1601-01-01T00:00:00Z</dcterms:created>
  <dcterms:modified xsi:type="dcterms:W3CDTF">2021-12-20T14:18:46Z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